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4" r:id="rId9"/>
    <p:sldId id="263"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4" d="100"/>
          <a:sy n="64" d="100"/>
        </p:scale>
        <p:origin x="-1344"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23.05.2013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23.05.2013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23.05.2013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23.05.2013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23.05.2013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23.05.2013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23.05.2013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23.05.2013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23.05.2013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23.05.2013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23.05.2013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23.05.2013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xml"/><Relationship Id="rId4" Type="http://schemas.openxmlformats.org/officeDocument/2006/relationships/image" Target="../media/image7.wmf"/></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sz="7200" dirty="0" smtClean="0">
                <a:latin typeface="Forte" pitchFamily="66" charset="0"/>
              </a:rPr>
              <a:t>FRANSA</a:t>
            </a:r>
            <a:endParaRPr lang="tr-TR" sz="7200" dirty="0">
              <a:latin typeface="Forte" pitchFamily="66" charset="0"/>
            </a:endParaRPr>
          </a:p>
        </p:txBody>
      </p:sp>
      <p:sp>
        <p:nvSpPr>
          <p:cNvPr id="3" name="2 Alt Başlık"/>
          <p:cNvSpPr>
            <a:spLocks noGrp="1"/>
          </p:cNvSpPr>
          <p:nvPr>
            <p:ph type="subTitle" idx="1"/>
          </p:nvPr>
        </p:nvSpPr>
        <p:spPr>
          <a:xfrm>
            <a:off x="1403648" y="3933056"/>
            <a:ext cx="6400800" cy="2135088"/>
          </a:xfrm>
        </p:spPr>
        <p:txBody>
          <a:bodyPr>
            <a:normAutofit/>
          </a:bodyPr>
          <a:lstStyle/>
          <a:p>
            <a:endParaRPr lang="tr-TR" dirty="0" smtClean="0">
              <a:solidFill>
                <a:srgbClr val="7030A0"/>
              </a:solidFill>
            </a:endParaRPr>
          </a:p>
        </p:txBody>
      </p:sp>
      <p:pic>
        <p:nvPicPr>
          <p:cNvPr id="1035" name="Picture 11" descr="C:\Users\Cem\AppData\Local\Microsoft\Windows\Temporary Internet Files\Content.IE5\ZNZHQ6PR\MC900015916[1].wmf"/>
          <p:cNvPicPr>
            <a:picLocks noChangeAspect="1" noChangeArrowheads="1"/>
          </p:cNvPicPr>
          <p:nvPr/>
        </p:nvPicPr>
        <p:blipFill>
          <a:blip r:embed="rId2" cstate="print"/>
          <a:srcRect/>
          <a:stretch>
            <a:fillRect/>
          </a:stretch>
        </p:blipFill>
        <p:spPr bwMode="auto">
          <a:xfrm>
            <a:off x="3275856" y="260648"/>
            <a:ext cx="2544775" cy="1997964"/>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nodeType="clickEffect">
                                  <p:stCondLst>
                                    <p:cond delay="0"/>
                                  </p:stCondLst>
                                  <p:childTnLst>
                                    <p:set>
                                      <p:cBhvr>
                                        <p:cTn id="17" dur="1" fill="hold">
                                          <p:stCondLst>
                                            <p:cond delay="0"/>
                                          </p:stCondLst>
                                        </p:cTn>
                                        <p:tgtEl>
                                          <p:spTgt spid="1035"/>
                                        </p:tgtEl>
                                        <p:attrNameLst>
                                          <p:attrName>style.visibility</p:attrName>
                                        </p:attrNameLst>
                                      </p:cBhvr>
                                      <p:to>
                                        <p:strVal val="visible"/>
                                      </p:to>
                                    </p:set>
                                    <p:anim calcmode="lin" valueType="num">
                                      <p:cBhvr>
                                        <p:cTn id="18" dur="1000" fill="hold"/>
                                        <p:tgtEl>
                                          <p:spTgt spid="1035"/>
                                        </p:tgtEl>
                                        <p:attrNameLst>
                                          <p:attrName>ppt_w</p:attrName>
                                        </p:attrNameLst>
                                      </p:cBhvr>
                                      <p:tavLst>
                                        <p:tav tm="0">
                                          <p:val>
                                            <p:fltVal val="0"/>
                                          </p:val>
                                        </p:tav>
                                        <p:tav tm="100000">
                                          <p:val>
                                            <p:strVal val="#ppt_w"/>
                                          </p:val>
                                        </p:tav>
                                      </p:tavLst>
                                    </p:anim>
                                    <p:anim calcmode="lin" valueType="num">
                                      <p:cBhvr>
                                        <p:cTn id="19" dur="1000" fill="hold"/>
                                        <p:tgtEl>
                                          <p:spTgt spid="1035"/>
                                        </p:tgtEl>
                                        <p:attrNameLst>
                                          <p:attrName>ppt_h</p:attrName>
                                        </p:attrNameLst>
                                      </p:cBhvr>
                                      <p:tavLst>
                                        <p:tav tm="0">
                                          <p:val>
                                            <p:fltVal val="0"/>
                                          </p:val>
                                        </p:tav>
                                        <p:tav tm="100000">
                                          <p:val>
                                            <p:strVal val="#ppt_h"/>
                                          </p:val>
                                        </p:tav>
                                      </p:tavLst>
                                    </p:anim>
                                    <p:anim calcmode="lin" valueType="num">
                                      <p:cBhvr>
                                        <p:cTn id="20" dur="1000" fill="hold"/>
                                        <p:tgtEl>
                                          <p:spTgt spid="103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0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nodePh="1">
                                  <p:stCondLst>
                                    <p:cond delay="0"/>
                                  </p:stCondLst>
                                  <p:endCondLst>
                                    <p:cond evt="begin" delay="0">
                                      <p:tn val="24"/>
                                    </p:cond>
                                  </p:end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blinds(horizontal)">
                                      <p:cBhvr>
                                        <p:cTn id="2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2D050"/>
                </a:solidFill>
              </a:rPr>
              <a:t>Fransa’nın Para Birimi</a:t>
            </a:r>
            <a:endParaRPr lang="tr-TR" dirty="0">
              <a:solidFill>
                <a:srgbClr val="92D050"/>
              </a:solidFill>
            </a:endParaRPr>
          </a:p>
        </p:txBody>
      </p:sp>
      <p:sp>
        <p:nvSpPr>
          <p:cNvPr id="3" name="2 İçerik Yer Tutucusu"/>
          <p:cNvSpPr>
            <a:spLocks noGrp="1"/>
          </p:cNvSpPr>
          <p:nvPr>
            <p:ph idx="1"/>
          </p:nvPr>
        </p:nvSpPr>
        <p:spPr/>
        <p:txBody>
          <a:bodyPr/>
          <a:lstStyle/>
          <a:p>
            <a:pPr algn="ctr"/>
            <a:r>
              <a:rPr lang="tr-TR" dirty="0" smtClean="0">
                <a:solidFill>
                  <a:srgbClr val="00B0F0"/>
                </a:solidFill>
              </a:rPr>
              <a:t>Avrupa Birliği'ne 27 ülkenin üyesinden 17'si ile 3 Avrupa ülkesinin daha resmi olarak kullandıkları ortak para birimi. Türkçesi Avro olmasına rağmen genellikle Euro şeklinde de yazılır ve okuyan kişinin yatkın olduğu Batı Avrupa diline göre </a:t>
            </a:r>
            <a:r>
              <a:rPr lang="tr-TR" i="1" dirty="0" err="1" smtClean="0">
                <a:solidFill>
                  <a:srgbClr val="00B0F0"/>
                </a:solidFill>
              </a:rPr>
              <a:t>yuro</a:t>
            </a:r>
            <a:r>
              <a:rPr lang="tr-TR" dirty="0" smtClean="0">
                <a:solidFill>
                  <a:srgbClr val="00B0F0"/>
                </a:solidFill>
              </a:rPr>
              <a:t>, </a:t>
            </a:r>
            <a:r>
              <a:rPr lang="tr-TR" i="1" dirty="0" err="1" smtClean="0">
                <a:solidFill>
                  <a:srgbClr val="00B0F0"/>
                </a:solidFill>
              </a:rPr>
              <a:t>öro</a:t>
            </a:r>
            <a:r>
              <a:rPr lang="tr-TR" dirty="0" smtClean="0">
                <a:solidFill>
                  <a:srgbClr val="00B0F0"/>
                </a:solidFill>
              </a:rPr>
              <a:t> veya </a:t>
            </a:r>
            <a:r>
              <a:rPr lang="tr-TR" i="1" dirty="0" err="1" smtClean="0">
                <a:solidFill>
                  <a:srgbClr val="00B0F0"/>
                </a:solidFill>
              </a:rPr>
              <a:t>oyro</a:t>
            </a:r>
            <a:r>
              <a:rPr lang="tr-TR" dirty="0" smtClean="0">
                <a:solidFill>
                  <a:srgbClr val="00B0F0"/>
                </a:solidFill>
              </a:rPr>
              <a:t> şeklinde okunabilir.</a:t>
            </a:r>
            <a:endParaRPr lang="tr-TR" dirty="0">
              <a:solidFill>
                <a:srgbClr val="00B0F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2D050"/>
                </a:solidFill>
              </a:rPr>
              <a:t>Fransa’nın Para Birimi</a:t>
            </a:r>
            <a:endParaRPr lang="tr-TR" dirty="0"/>
          </a:p>
        </p:txBody>
      </p:sp>
      <p:pic>
        <p:nvPicPr>
          <p:cNvPr id="12" name="11 İçerik Yer Tutucusu" descr="220px-Euro_symbol_black.svg.png"/>
          <p:cNvPicPr>
            <a:picLocks noGrp="1" noChangeAspect="1"/>
          </p:cNvPicPr>
          <p:nvPr>
            <p:ph idx="1"/>
          </p:nvPr>
        </p:nvPicPr>
        <p:blipFill>
          <a:blip r:embed="rId2" cstate="print"/>
          <a:stretch>
            <a:fillRect/>
          </a:stretch>
        </p:blipFill>
        <p:spPr>
          <a:xfrm>
            <a:off x="2987824" y="1916832"/>
            <a:ext cx="3056975" cy="307087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sp>
        <p:nvSpPr>
          <p:cNvPr id="5" name="4 Dikey Kaydırma"/>
          <p:cNvSpPr/>
          <p:nvPr/>
        </p:nvSpPr>
        <p:spPr>
          <a:xfrm>
            <a:off x="251520" y="1124744"/>
            <a:ext cx="4176464" cy="432048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t>İZLEDİĞİNİZ</a:t>
            </a:r>
          </a:p>
          <a:p>
            <a:pPr algn="ctr"/>
            <a:r>
              <a:rPr lang="tr-TR" sz="3200" dirty="0" smtClean="0"/>
              <a:t> ve OKUDUĞUNUZ  için </a:t>
            </a:r>
          </a:p>
          <a:p>
            <a:pPr algn="ctr"/>
            <a:r>
              <a:rPr lang="tr-TR" sz="3200" dirty="0" smtClean="0"/>
              <a:t>TEŞEKKÜRLER !!!  </a:t>
            </a:r>
            <a:endParaRPr lang="tr-TR" sz="3200"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2D050"/>
                </a:solidFill>
              </a:rPr>
              <a:t> Fransa Nerededir ?</a:t>
            </a:r>
            <a:endParaRPr lang="tr-TR" dirty="0">
              <a:solidFill>
                <a:srgbClr val="92D050"/>
              </a:solidFill>
            </a:endParaRPr>
          </a:p>
        </p:txBody>
      </p:sp>
      <p:sp>
        <p:nvSpPr>
          <p:cNvPr id="3" name="2 İçerik Yer Tutucusu"/>
          <p:cNvSpPr>
            <a:spLocks noGrp="1"/>
          </p:cNvSpPr>
          <p:nvPr>
            <p:ph idx="1"/>
          </p:nvPr>
        </p:nvSpPr>
        <p:spPr>
          <a:xfrm>
            <a:off x="539552" y="1412776"/>
            <a:ext cx="8229600" cy="4525963"/>
          </a:xfrm>
        </p:spPr>
        <p:txBody>
          <a:bodyPr>
            <a:normAutofit/>
          </a:bodyPr>
          <a:lstStyle/>
          <a:p>
            <a:pPr algn="ctr">
              <a:buNone/>
            </a:pPr>
            <a:endParaRPr lang="tr-TR" dirty="0" smtClean="0">
              <a:solidFill>
                <a:srgbClr val="00B0F0"/>
              </a:solidFill>
            </a:endParaRPr>
          </a:p>
          <a:p>
            <a:pPr algn="ctr">
              <a:buNone/>
            </a:pPr>
            <a:r>
              <a:rPr lang="tr-TR" dirty="0" smtClean="0">
                <a:solidFill>
                  <a:srgbClr val="00B0F0"/>
                </a:solidFill>
              </a:rPr>
              <a:t>Kıta </a:t>
            </a:r>
            <a:r>
              <a:rPr lang="tr-TR" dirty="0" err="1" smtClean="0">
                <a:solidFill>
                  <a:srgbClr val="00B0F0"/>
                </a:solidFill>
              </a:rPr>
              <a:t>Fransası</a:t>
            </a:r>
            <a:r>
              <a:rPr lang="tr-TR" dirty="0" smtClean="0">
                <a:solidFill>
                  <a:srgbClr val="00B0F0"/>
                </a:solidFill>
              </a:rPr>
              <a:t>, güneyde Akdeniz'den kuzeyde </a:t>
            </a:r>
            <a:r>
              <a:rPr lang="tr-TR" dirty="0" err="1" smtClean="0">
                <a:solidFill>
                  <a:srgbClr val="00B0F0"/>
                </a:solidFill>
              </a:rPr>
              <a:t>Manş</a:t>
            </a:r>
            <a:r>
              <a:rPr lang="tr-TR" dirty="0" smtClean="0">
                <a:solidFill>
                  <a:srgbClr val="00B0F0"/>
                </a:solidFill>
              </a:rPr>
              <a:t> Denizi ve Kuzey Denizi'ne, doğuda Ren Nehri'nden batıda Atlas Okyanusu'na kadar yayılan topraklarda yer alır. Fransızlar, ülkelerini topraklarının biçiminden ötürü </a:t>
            </a:r>
            <a:r>
              <a:rPr lang="tr-TR" i="1" dirty="0" smtClean="0">
                <a:solidFill>
                  <a:srgbClr val="00B0F0"/>
                </a:solidFill>
              </a:rPr>
              <a:t>Altıgen</a:t>
            </a:r>
            <a:r>
              <a:rPr lang="tr-TR" dirty="0" smtClean="0">
                <a:solidFill>
                  <a:srgbClr val="00B0F0"/>
                </a:solidFill>
              </a:rPr>
              <a:t> olarak adlandırırlar</a:t>
            </a:r>
            <a:r>
              <a:rPr lang="tr-TR" dirty="0" smtClean="0">
                <a:solidFill>
                  <a:srgbClr val="00B0F0"/>
                </a:solidFill>
              </a:rPr>
              <a:t>.</a:t>
            </a:r>
          </a:p>
          <a:p>
            <a:pPr algn="ctr">
              <a:buNone/>
            </a:pPr>
            <a:r>
              <a:rPr lang="tr-TR"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hlinkClick r:id="rId2"/>
              </a:rPr>
              <a:t>www.</a:t>
            </a:r>
            <a:r>
              <a:rPr lang="tr-TR" b="1" dirty="0" err="1"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hlinkClick r:id="rId2"/>
              </a:rPr>
              <a:t>sorubak</a:t>
            </a:r>
            <a:r>
              <a:rPr lang="tr-TR"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hlinkClick r:id="rId2"/>
              </a:rPr>
              <a:t>.com</a:t>
            </a:r>
            <a:endParaRPr lang="tr-TR" dirty="0">
              <a:solidFill>
                <a:srgbClr val="00B0F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linds(horizontal)">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2D050"/>
                </a:solidFill>
              </a:rPr>
              <a:t>Fransa Nerededir ?</a:t>
            </a:r>
            <a:endParaRPr lang="tr-TR" dirty="0">
              <a:solidFill>
                <a:srgbClr val="92D050"/>
              </a:solidFill>
            </a:endParaRPr>
          </a:p>
        </p:txBody>
      </p:sp>
      <p:pic>
        <p:nvPicPr>
          <p:cNvPr id="4" name="3 İçerik Yer Tutucusu" descr="EU-France.svg.png"/>
          <p:cNvPicPr>
            <a:picLocks noGrp="1" noChangeAspect="1"/>
          </p:cNvPicPr>
          <p:nvPr>
            <p:ph idx="1"/>
          </p:nvPr>
        </p:nvPicPr>
        <p:blipFill>
          <a:blip r:embed="rId2" cstate="print"/>
          <a:stretch>
            <a:fillRect/>
          </a:stretch>
        </p:blipFill>
        <p:spPr>
          <a:xfrm>
            <a:off x="2267744" y="1484784"/>
            <a:ext cx="4863033" cy="4084948"/>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dirty="0" smtClean="0">
                <a:solidFill>
                  <a:srgbClr val="FF0000"/>
                </a:solidFill>
              </a:rPr>
              <a:t>               </a:t>
            </a:r>
            <a:r>
              <a:rPr lang="tr-TR" dirty="0" smtClean="0">
                <a:solidFill>
                  <a:srgbClr val="92D050"/>
                </a:solidFill>
              </a:rPr>
              <a:t>Fransa’da Yönetim</a:t>
            </a:r>
            <a:endParaRPr lang="tr-TR" dirty="0">
              <a:solidFill>
                <a:srgbClr val="92D050"/>
              </a:solidFill>
            </a:endParaRPr>
          </a:p>
        </p:txBody>
      </p:sp>
      <p:sp>
        <p:nvSpPr>
          <p:cNvPr id="3" name="2 İçerik Yer Tutucusu"/>
          <p:cNvSpPr>
            <a:spLocks noGrp="1"/>
          </p:cNvSpPr>
          <p:nvPr>
            <p:ph idx="1"/>
          </p:nvPr>
        </p:nvSpPr>
        <p:spPr>
          <a:xfrm>
            <a:off x="179512" y="1052736"/>
            <a:ext cx="8964488" cy="5805264"/>
          </a:xfrm>
        </p:spPr>
        <p:txBody>
          <a:bodyPr>
            <a:normAutofit/>
          </a:bodyPr>
          <a:lstStyle/>
          <a:p>
            <a:endParaRPr lang="tr-TR" dirty="0" smtClean="0">
              <a:solidFill>
                <a:srgbClr val="00B0F0"/>
              </a:solidFill>
            </a:endParaRPr>
          </a:p>
          <a:p>
            <a:r>
              <a:rPr lang="tr-TR" dirty="0" smtClean="0">
                <a:solidFill>
                  <a:srgbClr val="00B0F0"/>
                </a:solidFill>
              </a:rPr>
              <a:t> Ülkenin tam resmi adı "Fransa Cumhuriyeti"dir. Ülke adı, </a:t>
            </a:r>
            <a:r>
              <a:rPr lang="tr-TR" dirty="0" err="1" smtClean="0">
                <a:solidFill>
                  <a:srgbClr val="00B0F0"/>
                </a:solidFill>
              </a:rPr>
              <a:t>Fransızca'da</a:t>
            </a:r>
            <a:r>
              <a:rPr lang="tr-TR" dirty="0" smtClean="0">
                <a:solidFill>
                  <a:srgbClr val="00B0F0"/>
                </a:solidFill>
              </a:rPr>
              <a:t> "</a:t>
            </a:r>
            <a:r>
              <a:rPr lang="tr-TR" dirty="0" err="1" smtClean="0">
                <a:solidFill>
                  <a:srgbClr val="00B0F0"/>
                </a:solidFill>
              </a:rPr>
              <a:t>Republique</a:t>
            </a:r>
            <a:r>
              <a:rPr lang="tr-TR" dirty="0" smtClean="0">
                <a:solidFill>
                  <a:srgbClr val="00B0F0"/>
                </a:solidFill>
              </a:rPr>
              <a:t> </a:t>
            </a:r>
            <a:r>
              <a:rPr lang="tr-TR" dirty="0" err="1" smtClean="0">
                <a:solidFill>
                  <a:srgbClr val="00B0F0"/>
                </a:solidFill>
              </a:rPr>
              <a:t>Française</a:t>
            </a:r>
            <a:r>
              <a:rPr lang="tr-TR" dirty="0" smtClean="0">
                <a:solidFill>
                  <a:srgbClr val="00B0F0"/>
                </a:solidFill>
              </a:rPr>
              <a:t>" şeklinde geçmektedir. Ülkedeki yönetim biçimi, "Parlamenter Başkanlık Tipi Cumhuriyet"tir. Ülkenin başkenti Paris'tir. Ülkede şu an yürürlükte olan anayasa 28 Eylül 1958 anayasasıdır. Ülkede 22 farklı idari bölge bulunmaktadır. Bu bölgeler de kendi içlerinde illere ayrılmaktadır. Aşağıda ülkedeki idari bölgeler yer almaktadır: </a:t>
            </a:r>
            <a:r>
              <a:rPr lang="tr-TR" dirty="0" err="1" smtClean="0">
                <a:solidFill>
                  <a:srgbClr val="00B0F0"/>
                </a:solidFill>
              </a:rPr>
              <a:t>hurriyet</a:t>
            </a:r>
            <a:endParaRPr lang="tr-TR" dirty="0">
              <a:solidFill>
                <a:srgbClr val="00B0F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2D050"/>
                </a:solidFill>
              </a:rPr>
              <a:t>Fransa’da Yönetim</a:t>
            </a:r>
            <a:endParaRPr lang="tr-TR" dirty="0">
              <a:solidFill>
                <a:srgbClr val="92D050"/>
              </a:solidFill>
            </a:endParaRPr>
          </a:p>
        </p:txBody>
      </p:sp>
      <p:pic>
        <p:nvPicPr>
          <p:cNvPr id="4" name="3 İçerik Yer Tutucusu" descr="hollande_1.jpg"/>
          <p:cNvPicPr>
            <a:picLocks noGrp="1" noChangeAspect="1"/>
          </p:cNvPicPr>
          <p:nvPr>
            <p:ph idx="1"/>
          </p:nvPr>
        </p:nvPicPr>
        <p:blipFill>
          <a:blip r:embed="rId2" cstate="print"/>
          <a:stretch>
            <a:fillRect/>
          </a:stretch>
        </p:blipFill>
        <p:spPr>
          <a:xfrm>
            <a:off x="1547664" y="1988840"/>
            <a:ext cx="6865524" cy="3064966"/>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2D050"/>
                </a:solidFill>
              </a:rPr>
              <a:t>Fransa’nın Dini</a:t>
            </a:r>
            <a:endParaRPr lang="tr-TR" dirty="0">
              <a:solidFill>
                <a:srgbClr val="92D050"/>
              </a:solidFill>
            </a:endParaRPr>
          </a:p>
        </p:txBody>
      </p:sp>
      <p:sp>
        <p:nvSpPr>
          <p:cNvPr id="3" name="2 İçerik Yer Tutucusu"/>
          <p:cNvSpPr>
            <a:spLocks noGrp="1"/>
          </p:cNvSpPr>
          <p:nvPr>
            <p:ph idx="1"/>
          </p:nvPr>
        </p:nvSpPr>
        <p:spPr/>
        <p:txBody>
          <a:bodyPr/>
          <a:lstStyle/>
          <a:p>
            <a:pPr algn="ctr"/>
            <a:r>
              <a:rPr lang="tr-TR" dirty="0" err="1" smtClean="0"/>
              <a:t>Hristiyanlık</a:t>
            </a:r>
            <a:r>
              <a:rPr lang="tr-TR" dirty="0" smtClean="0"/>
              <a:t> dinidir.</a:t>
            </a:r>
            <a:endParaRPr lang="tr-TR" dirty="0"/>
          </a:p>
        </p:txBody>
      </p:sp>
      <p:pic>
        <p:nvPicPr>
          <p:cNvPr id="2050" name="Picture 2" descr="C:\Users\Cem\AppData\Local\Microsoft\Windows\Temporary Internet Files\Content.IE5\FA20V42N\MC900347497[1].wmf"/>
          <p:cNvPicPr>
            <a:picLocks noChangeAspect="1" noChangeArrowheads="1"/>
          </p:cNvPicPr>
          <p:nvPr/>
        </p:nvPicPr>
        <p:blipFill>
          <a:blip r:embed="rId2" cstate="print"/>
          <a:srcRect/>
          <a:stretch>
            <a:fillRect/>
          </a:stretch>
        </p:blipFill>
        <p:spPr bwMode="auto">
          <a:xfrm>
            <a:off x="539552" y="2780928"/>
            <a:ext cx="1916809" cy="2637105"/>
          </a:xfrm>
          <a:prstGeom prst="rect">
            <a:avLst/>
          </a:prstGeom>
          <a:noFill/>
        </p:spPr>
      </p:pic>
      <p:pic>
        <p:nvPicPr>
          <p:cNvPr id="2051" name="Picture 3" descr="C:\Users\Cem\AppData\Local\Microsoft\Windows\Temporary Internet Files\Content.IE5\VN6EZIQB\MC900217682[1].wmf"/>
          <p:cNvPicPr>
            <a:picLocks noChangeAspect="1" noChangeArrowheads="1"/>
          </p:cNvPicPr>
          <p:nvPr/>
        </p:nvPicPr>
        <p:blipFill>
          <a:blip r:embed="rId3" cstate="print"/>
          <a:srcRect/>
          <a:stretch>
            <a:fillRect/>
          </a:stretch>
        </p:blipFill>
        <p:spPr bwMode="auto">
          <a:xfrm>
            <a:off x="7164288" y="1556792"/>
            <a:ext cx="1289290" cy="4136210"/>
          </a:xfrm>
          <a:prstGeom prst="rect">
            <a:avLst/>
          </a:prstGeom>
          <a:noFill/>
        </p:spPr>
      </p:pic>
      <p:pic>
        <p:nvPicPr>
          <p:cNvPr id="2054" name="Picture 6" descr="C:\Users\Cem\AppData\Local\Microsoft\Windows\Temporary Internet Files\Content.IE5\FA20V42N\MC900310356[1].wmf"/>
          <p:cNvPicPr>
            <a:picLocks noChangeAspect="1" noChangeArrowheads="1"/>
          </p:cNvPicPr>
          <p:nvPr/>
        </p:nvPicPr>
        <p:blipFill>
          <a:blip r:embed="rId4" cstate="print"/>
          <a:srcRect/>
          <a:stretch>
            <a:fillRect/>
          </a:stretch>
        </p:blipFill>
        <p:spPr bwMode="auto">
          <a:xfrm>
            <a:off x="3707904" y="2708920"/>
            <a:ext cx="1933716" cy="2350445"/>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2051"/>
                                        </p:tgtEl>
                                        <p:attrNameLst>
                                          <p:attrName>style.visibility</p:attrName>
                                        </p:attrNameLst>
                                      </p:cBhvr>
                                      <p:to>
                                        <p:strVal val="visible"/>
                                      </p:to>
                                    </p:set>
                                    <p:animEffect transition="in" filter="box(in)">
                                      <p:cBhvr>
                                        <p:cTn id="23" dur="500"/>
                                        <p:tgtEl>
                                          <p:spTgt spid="2051"/>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2054"/>
                                        </p:tgtEl>
                                        <p:attrNameLst>
                                          <p:attrName>style.visibility</p:attrName>
                                        </p:attrNameLst>
                                      </p:cBhvr>
                                      <p:to>
                                        <p:strVal val="visible"/>
                                      </p:to>
                                    </p:set>
                                    <p:animEffect transition="in" filter="box(in)">
                                      <p:cBhvr>
                                        <p:cTn id="28" dur="500"/>
                                        <p:tgtEl>
                                          <p:spTgt spid="2054"/>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2050"/>
                                        </p:tgtEl>
                                        <p:attrNameLst>
                                          <p:attrName>style.visibility</p:attrName>
                                        </p:attrNameLst>
                                      </p:cBhvr>
                                      <p:to>
                                        <p:strVal val="visible"/>
                                      </p:to>
                                    </p:set>
                                    <p:animEffect transition="in" filter="box(in)">
                                      <p:cBhvr>
                                        <p:cTn id="3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2D050"/>
                </a:solidFill>
              </a:rPr>
              <a:t>Fransa’da Nüfus ve Yüzölçümü</a:t>
            </a:r>
            <a:endParaRPr lang="tr-TR" dirty="0">
              <a:solidFill>
                <a:srgbClr val="92D050"/>
              </a:solidFill>
            </a:endParaRPr>
          </a:p>
        </p:txBody>
      </p:sp>
      <p:sp>
        <p:nvSpPr>
          <p:cNvPr id="3" name="2 İçerik Yer Tutucusu"/>
          <p:cNvSpPr>
            <a:spLocks noGrp="1"/>
          </p:cNvSpPr>
          <p:nvPr>
            <p:ph idx="1"/>
          </p:nvPr>
        </p:nvSpPr>
        <p:spPr/>
        <p:txBody>
          <a:bodyPr/>
          <a:lstStyle/>
          <a:p>
            <a:r>
              <a:rPr lang="tr-TR" dirty="0" smtClean="0">
                <a:solidFill>
                  <a:srgbClr val="00B0F0"/>
                </a:solidFill>
              </a:rPr>
              <a:t>Nüfus : 58 milyon 733 bin </a:t>
            </a:r>
          </a:p>
          <a:p>
            <a:endParaRPr lang="tr-TR" dirty="0" smtClean="0">
              <a:solidFill>
                <a:srgbClr val="00B0F0"/>
              </a:solidFill>
            </a:endParaRPr>
          </a:p>
          <a:p>
            <a:r>
              <a:rPr lang="tr-TR" dirty="0" smtClean="0">
                <a:solidFill>
                  <a:srgbClr val="00B0F0"/>
                </a:solidFill>
              </a:rPr>
              <a:t>Yüzölçümü : 543.965 km2</a:t>
            </a:r>
            <a:endParaRPr lang="tr-TR" dirty="0">
              <a:solidFill>
                <a:srgbClr val="00B0F0"/>
              </a:solidFill>
            </a:endParaRPr>
          </a:p>
        </p:txBody>
      </p:sp>
      <p:pic>
        <p:nvPicPr>
          <p:cNvPr id="4" name="3 Resim" descr="7134936049_102343eccb_z.jpg"/>
          <p:cNvPicPr>
            <a:picLocks noChangeAspect="1"/>
          </p:cNvPicPr>
          <p:nvPr/>
        </p:nvPicPr>
        <p:blipFill>
          <a:blip r:embed="rId2" cstate="print"/>
          <a:stretch>
            <a:fillRect/>
          </a:stretch>
        </p:blipFill>
        <p:spPr>
          <a:xfrm>
            <a:off x="2771800" y="3789040"/>
            <a:ext cx="3600400" cy="2675736"/>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linds(horizont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ox(in)">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2D050"/>
                </a:solidFill>
              </a:rPr>
              <a:t>Fransa’da Nüfus ve Yüzölçümü</a:t>
            </a:r>
            <a:endParaRPr lang="tr-TR" dirty="0"/>
          </a:p>
        </p:txBody>
      </p:sp>
      <p:pic>
        <p:nvPicPr>
          <p:cNvPr id="4" name="3 İçerik Yer Tutucusu" descr="fransa.jpg"/>
          <p:cNvPicPr>
            <a:picLocks noGrp="1" noChangeAspect="1"/>
          </p:cNvPicPr>
          <p:nvPr>
            <p:ph idx="1"/>
          </p:nvPr>
        </p:nvPicPr>
        <p:blipFill>
          <a:blip r:embed="rId2" cstate="print"/>
          <a:stretch>
            <a:fillRect/>
          </a:stretch>
        </p:blipFill>
        <p:spPr>
          <a:xfrm>
            <a:off x="2051720" y="1988840"/>
            <a:ext cx="5456411" cy="3637607"/>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2D050"/>
                </a:solidFill>
              </a:rPr>
              <a:t>Fransa’nın Başkenti</a:t>
            </a:r>
            <a:endParaRPr lang="tr-TR" dirty="0">
              <a:solidFill>
                <a:srgbClr val="92D050"/>
              </a:solidFill>
            </a:endParaRPr>
          </a:p>
        </p:txBody>
      </p:sp>
      <p:sp>
        <p:nvSpPr>
          <p:cNvPr id="3" name="2 İçerik Yer Tutucusu"/>
          <p:cNvSpPr>
            <a:spLocks noGrp="1"/>
          </p:cNvSpPr>
          <p:nvPr>
            <p:ph idx="1"/>
          </p:nvPr>
        </p:nvSpPr>
        <p:spPr/>
        <p:txBody>
          <a:bodyPr/>
          <a:lstStyle/>
          <a:p>
            <a:r>
              <a:rPr lang="tr-TR" dirty="0" smtClean="0">
                <a:solidFill>
                  <a:srgbClr val="00B0F0"/>
                </a:solidFill>
              </a:rPr>
              <a:t>Fransa’nın başkenti Paris’tir. </a:t>
            </a:r>
            <a:endParaRPr lang="tr-TR" dirty="0">
              <a:solidFill>
                <a:srgbClr val="00B0F0"/>
              </a:solidFill>
            </a:endParaRPr>
          </a:p>
        </p:txBody>
      </p:sp>
      <p:pic>
        <p:nvPicPr>
          <p:cNvPr id="3075" name="Picture 3" descr="C:\Program Files (x86)\Microsoft Office\MEDIA\CAGCAT10\j0157763.wmf"/>
          <p:cNvPicPr>
            <a:picLocks noChangeAspect="1" noChangeArrowheads="1"/>
          </p:cNvPicPr>
          <p:nvPr/>
        </p:nvPicPr>
        <p:blipFill>
          <a:blip r:embed="rId2" cstate="print"/>
          <a:srcRect/>
          <a:stretch>
            <a:fillRect/>
          </a:stretch>
        </p:blipFill>
        <p:spPr bwMode="auto">
          <a:xfrm>
            <a:off x="1475656" y="2636912"/>
            <a:ext cx="2841700" cy="2867757"/>
          </a:xfrm>
          <a:prstGeom prst="rect">
            <a:avLst/>
          </a:prstGeom>
          <a:noFill/>
        </p:spPr>
      </p:pic>
      <p:pic>
        <p:nvPicPr>
          <p:cNvPr id="3076" name="Picture 4" descr="C:\Users\Cem\AppData\Local\Microsoft\Windows\Temporary Internet Files\Content.IE5\ZNZHQ6PR\MC900335132[1].wmf"/>
          <p:cNvPicPr>
            <a:picLocks noChangeAspect="1" noChangeArrowheads="1"/>
          </p:cNvPicPr>
          <p:nvPr/>
        </p:nvPicPr>
        <p:blipFill>
          <a:blip r:embed="rId3" cstate="print"/>
          <a:srcRect/>
          <a:stretch>
            <a:fillRect/>
          </a:stretch>
        </p:blipFill>
        <p:spPr bwMode="auto">
          <a:xfrm>
            <a:off x="5724128" y="2708920"/>
            <a:ext cx="2765187" cy="2752318"/>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3075"/>
                                        </p:tgtEl>
                                        <p:attrNameLst>
                                          <p:attrName>style.visibility</p:attrName>
                                        </p:attrNameLst>
                                      </p:cBhvr>
                                      <p:to>
                                        <p:strVal val="visible"/>
                                      </p:to>
                                    </p:set>
                                    <p:animEffect transition="in" filter="box(in)">
                                      <p:cBhvr>
                                        <p:cTn id="23" dur="500"/>
                                        <p:tgtEl>
                                          <p:spTgt spid="307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3076"/>
                                        </p:tgtEl>
                                        <p:attrNameLst>
                                          <p:attrName>style.visibility</p:attrName>
                                        </p:attrNameLst>
                                      </p:cBhvr>
                                      <p:to>
                                        <p:strVal val="visible"/>
                                      </p:to>
                                    </p:set>
                                    <p:animEffect transition="in" filter="box(in)">
                                      <p:cBhvr>
                                        <p:cTn id="28"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TotalTime>
  <Words>202</Words>
  <Application>Microsoft Office PowerPoint</Application>
  <PresentationFormat>Ekran Gösterisi (4:3)</PresentationFormat>
  <Paragraphs>25</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Ofis Teması</vt:lpstr>
      <vt:lpstr>FRANSA</vt:lpstr>
      <vt:lpstr> Fransa Nerededir ?</vt:lpstr>
      <vt:lpstr>Fransa Nerededir ?</vt:lpstr>
      <vt:lpstr>               Fransa’da Yönetim</vt:lpstr>
      <vt:lpstr>Fransa’da Yönetim</vt:lpstr>
      <vt:lpstr>Fransa’nın Dini</vt:lpstr>
      <vt:lpstr>Fransa’da Nüfus ve Yüzölçümü</vt:lpstr>
      <vt:lpstr>Fransa’da Nüfus ve Yüzölçümü</vt:lpstr>
      <vt:lpstr>Fransa’nın Başkenti</vt:lpstr>
      <vt:lpstr>Fransa’nın Para Birimi</vt:lpstr>
      <vt:lpstr>Fransa’nın Para Birimi</vt:lpstr>
      <vt:lpstr>Slayt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Cem</dc:creator>
  <cp:keywords>www.sorubak.com</cp:keywords>
  <dc:description>www.sorubak.com</dc:description>
  <cp:lastModifiedBy>Dogan</cp:lastModifiedBy>
  <cp:revision>6</cp:revision>
  <dcterms:created xsi:type="dcterms:W3CDTF">2013-05-21T15:32:18Z</dcterms:created>
  <dcterms:modified xsi:type="dcterms:W3CDTF">2013-05-23T13:19:22Z</dcterms:modified>
  <cp:category>www.sorubak.com</cp:category>
</cp:coreProperties>
</file>