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E758C-AF2B-4EBD-8A9C-4107AB63F88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62290-23E7-4E1A-A50F-942D298DB32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F62290-23E7-4E1A-A50F-942D298DB326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79512" y="2060848"/>
            <a:ext cx="7772400" cy="1470025"/>
          </a:xfrm>
        </p:spPr>
        <p:txBody>
          <a:bodyPr>
            <a:noAutofit/>
          </a:bodyPr>
          <a:lstStyle/>
          <a:p>
            <a:r>
              <a:rPr lang="tr-TR" sz="9600" dirty="0" smtClean="0">
                <a:latin typeface="Harrington" pitchFamily="82" charset="0"/>
              </a:rPr>
              <a:t>MATEMATİK</a:t>
            </a:r>
            <a:r>
              <a:rPr lang="tr-TR" sz="9600" dirty="0" smtClean="0"/>
              <a:t> </a:t>
            </a:r>
            <a:endParaRPr lang="tr-TR" sz="96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67544" y="3861048"/>
            <a:ext cx="6400800" cy="17526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Harrington" pitchFamily="82" charset="0"/>
              </a:rPr>
              <a:t>DOĞAL SAYILAR</a:t>
            </a:r>
            <a:endParaRPr lang="tr-TR" dirty="0">
              <a:solidFill>
                <a:srgbClr val="FF0000"/>
              </a:solidFill>
              <a:latin typeface="Harrington" pitchFamily="8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Aşağıdaki sayıların okunuşlarını söyleyiniz.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 flipH="1">
            <a:off x="4572000" y="1988840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Sekiz yüz altı bin üç yüz kırk beş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4283968" y="2564904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Yedi yüz seksen altı bin dokuz yüz sekiz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4572000" y="3140968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Otuz dört bin altı yüz seksen beş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427984" y="3717032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Üç bin yedi yüz seksen altı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283968" y="4293096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Dört yüz otuz altı bin yedi yüz elli sekiz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3923928" y="4869160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Dört yüz elli üç bin dokuz yüz yetmiş </a:t>
            </a:r>
            <a:r>
              <a:rPr lang="tr-TR" sz="2400" dirty="0" smtClean="0">
                <a:solidFill>
                  <a:schemeClr val="bg1"/>
                </a:solidFill>
              </a:rPr>
              <a:t>sekiz</a:t>
            </a:r>
          </a:p>
          <a:p>
            <a:endParaRPr lang="tr-TR" sz="2400" dirty="0" smtClean="0">
              <a:solidFill>
                <a:schemeClr val="bg1"/>
              </a:solidFill>
            </a:endParaRPr>
          </a:p>
          <a:p>
            <a:r>
              <a:rPr lang="tr-TR" sz="2400" u="sng" dirty="0" smtClean="0">
                <a:hlinkClick r:id="rId3"/>
              </a:rPr>
              <a:t>www.</a:t>
            </a:r>
            <a:r>
              <a:rPr lang="tr-TR" sz="2400" u="sng" dirty="0" err="1" smtClean="0">
                <a:hlinkClick r:id="rId3"/>
              </a:rPr>
              <a:t>sorubak</a:t>
            </a:r>
            <a:r>
              <a:rPr lang="tr-TR" sz="2400" u="sng" smtClean="0">
                <a:hlinkClick r:id="rId3"/>
              </a:rPr>
              <a:t>.com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1259632" y="1988840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806.345</a:t>
            </a:r>
            <a:endParaRPr lang="tr-TR" sz="2400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1259632" y="256490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786.908</a:t>
            </a:r>
            <a:endParaRPr lang="tr-TR" sz="2400" dirty="0"/>
          </a:p>
        </p:txBody>
      </p:sp>
      <p:sp>
        <p:nvSpPr>
          <p:cNvPr id="13" name="12 Metin kutusu"/>
          <p:cNvSpPr txBox="1"/>
          <p:nvPr/>
        </p:nvSpPr>
        <p:spPr>
          <a:xfrm>
            <a:off x="1331640" y="3140968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34.685</a:t>
            </a:r>
            <a:endParaRPr lang="tr-TR" sz="2400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1331640" y="4293096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436.758</a:t>
            </a:r>
            <a:endParaRPr lang="tr-TR" sz="2400" dirty="0"/>
          </a:p>
        </p:txBody>
      </p:sp>
      <p:sp>
        <p:nvSpPr>
          <p:cNvPr id="15" name="14 Metin kutusu"/>
          <p:cNvSpPr txBox="1"/>
          <p:nvPr/>
        </p:nvSpPr>
        <p:spPr>
          <a:xfrm>
            <a:off x="1331640" y="4869160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453.978</a:t>
            </a:r>
            <a:endParaRPr lang="tr-TR" sz="2400" dirty="0"/>
          </a:p>
        </p:txBody>
      </p:sp>
      <p:sp>
        <p:nvSpPr>
          <p:cNvPr id="16" name="15 Metin kutusu"/>
          <p:cNvSpPr txBox="1"/>
          <p:nvPr/>
        </p:nvSpPr>
        <p:spPr>
          <a:xfrm>
            <a:off x="1331640" y="3717032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3.786</a:t>
            </a:r>
            <a:endParaRPr lang="tr-TR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Aşağıda bölükleri verilen kalpler oluşturdukları sayıların yazılı olduğu bulutla eşleştir.</a:t>
            </a:r>
            <a:endParaRPr lang="tr-TR" dirty="0"/>
          </a:p>
        </p:txBody>
      </p:sp>
      <p:sp>
        <p:nvSpPr>
          <p:cNvPr id="5" name="4 Kalp"/>
          <p:cNvSpPr/>
          <p:nvPr/>
        </p:nvSpPr>
        <p:spPr>
          <a:xfrm>
            <a:off x="1331640" y="2132856"/>
            <a:ext cx="2232248" cy="108012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Binler:67</a:t>
            </a:r>
          </a:p>
          <a:p>
            <a:pPr algn="ctr"/>
            <a:r>
              <a:rPr lang="tr-TR" dirty="0" smtClean="0"/>
              <a:t>Birler:568</a:t>
            </a:r>
            <a:endParaRPr lang="tr-TR" dirty="0"/>
          </a:p>
        </p:txBody>
      </p:sp>
      <p:sp>
        <p:nvSpPr>
          <p:cNvPr id="6" name="5 Kalp"/>
          <p:cNvSpPr/>
          <p:nvPr/>
        </p:nvSpPr>
        <p:spPr>
          <a:xfrm>
            <a:off x="1331640" y="3429000"/>
            <a:ext cx="2304256" cy="108012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Binler:196</a:t>
            </a:r>
          </a:p>
          <a:p>
            <a:pPr algn="ctr"/>
            <a:r>
              <a:rPr lang="tr-TR" dirty="0" smtClean="0"/>
              <a:t>Birler:284</a:t>
            </a:r>
            <a:endParaRPr lang="tr-TR" dirty="0"/>
          </a:p>
        </p:txBody>
      </p:sp>
      <p:sp>
        <p:nvSpPr>
          <p:cNvPr id="7" name="6 Kalp"/>
          <p:cNvSpPr/>
          <p:nvPr/>
        </p:nvSpPr>
        <p:spPr>
          <a:xfrm>
            <a:off x="1403648" y="4725144"/>
            <a:ext cx="2376264" cy="108012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Binler:947</a:t>
            </a:r>
          </a:p>
          <a:p>
            <a:pPr algn="ctr"/>
            <a:r>
              <a:rPr lang="tr-TR" dirty="0" smtClean="0"/>
              <a:t>Birler:403</a:t>
            </a:r>
            <a:endParaRPr lang="tr-TR" dirty="0"/>
          </a:p>
        </p:txBody>
      </p:sp>
      <p:sp>
        <p:nvSpPr>
          <p:cNvPr id="8" name="7 Bulut"/>
          <p:cNvSpPr/>
          <p:nvPr/>
        </p:nvSpPr>
        <p:spPr>
          <a:xfrm>
            <a:off x="6156176" y="1988840"/>
            <a:ext cx="1800200" cy="115212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196.284</a:t>
            </a:r>
            <a:endParaRPr lang="tr-TR" dirty="0"/>
          </a:p>
        </p:txBody>
      </p:sp>
      <p:sp>
        <p:nvSpPr>
          <p:cNvPr id="9" name="8 Bulut"/>
          <p:cNvSpPr/>
          <p:nvPr/>
        </p:nvSpPr>
        <p:spPr>
          <a:xfrm>
            <a:off x="6228184" y="3212976"/>
            <a:ext cx="1872208" cy="12241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67.568</a:t>
            </a:r>
            <a:endParaRPr lang="tr-TR" dirty="0"/>
          </a:p>
        </p:txBody>
      </p:sp>
      <p:sp>
        <p:nvSpPr>
          <p:cNvPr id="10" name="9 Bulut"/>
          <p:cNvSpPr/>
          <p:nvPr/>
        </p:nvSpPr>
        <p:spPr>
          <a:xfrm>
            <a:off x="6300192" y="4509120"/>
            <a:ext cx="1944216" cy="136815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947.403</a:t>
            </a:r>
            <a:endParaRPr lang="tr-TR" dirty="0"/>
          </a:p>
        </p:txBody>
      </p:sp>
      <p:cxnSp>
        <p:nvCxnSpPr>
          <p:cNvPr id="12" name="11 Düz Ok Bağlayıcısı"/>
          <p:cNvCxnSpPr/>
          <p:nvPr/>
        </p:nvCxnSpPr>
        <p:spPr>
          <a:xfrm>
            <a:off x="3707904" y="2636912"/>
            <a:ext cx="2376264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flipV="1">
            <a:off x="3923928" y="2708920"/>
            <a:ext cx="2088232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>
            <a:off x="4067944" y="5229200"/>
            <a:ext cx="194421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 sayının basamak adı ve sayısını yazın.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56.394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4.120</a:t>
            </a:r>
          </a:p>
        </p:txBody>
      </p:sp>
      <p:sp>
        <p:nvSpPr>
          <p:cNvPr id="38" name="37 Bükülü Ok"/>
          <p:cNvSpPr/>
          <p:nvPr/>
        </p:nvSpPr>
        <p:spPr>
          <a:xfrm flipV="1">
            <a:off x="1835696" y="2132856"/>
            <a:ext cx="720080" cy="36004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9" name="38 Bükülü Ok"/>
          <p:cNvSpPr/>
          <p:nvPr/>
        </p:nvSpPr>
        <p:spPr>
          <a:xfrm flipV="1">
            <a:off x="1619672" y="2204864"/>
            <a:ext cx="1512168" cy="50405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0" name="39 Bükülü Ok"/>
          <p:cNvSpPr/>
          <p:nvPr/>
        </p:nvSpPr>
        <p:spPr>
          <a:xfrm flipV="1">
            <a:off x="1403648" y="2420888"/>
            <a:ext cx="2088232" cy="50405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1" name="40 Bükülü Ok"/>
          <p:cNvSpPr/>
          <p:nvPr/>
        </p:nvSpPr>
        <p:spPr>
          <a:xfrm flipV="1">
            <a:off x="1187624" y="2636912"/>
            <a:ext cx="2592288" cy="57606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41 Bükülü Ok"/>
          <p:cNvSpPr/>
          <p:nvPr/>
        </p:nvSpPr>
        <p:spPr>
          <a:xfrm flipV="1">
            <a:off x="899592" y="2852936"/>
            <a:ext cx="3312368" cy="576064"/>
          </a:xfrm>
          <a:prstGeom prst="bentArrow">
            <a:avLst>
              <a:gd name="adj1" fmla="val 25000"/>
              <a:gd name="adj2" fmla="val 20262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3" name="42 Metin kutusu"/>
          <p:cNvSpPr txBox="1"/>
          <p:nvPr/>
        </p:nvSpPr>
        <p:spPr>
          <a:xfrm>
            <a:off x="2555776" y="2204864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Birler bas.                                                         4</a:t>
            </a:r>
            <a:endParaRPr lang="tr-TR" dirty="0"/>
          </a:p>
        </p:txBody>
      </p:sp>
      <p:sp>
        <p:nvSpPr>
          <p:cNvPr id="44" name="43 Metin kutusu"/>
          <p:cNvSpPr txBox="1"/>
          <p:nvPr/>
        </p:nvSpPr>
        <p:spPr>
          <a:xfrm>
            <a:off x="3059832" y="242088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Onlar bas.                                             90  </a:t>
            </a:r>
            <a:endParaRPr lang="tr-TR" dirty="0"/>
          </a:p>
        </p:txBody>
      </p:sp>
      <p:sp>
        <p:nvSpPr>
          <p:cNvPr id="45" name="44 Metin kutusu"/>
          <p:cNvSpPr txBox="1"/>
          <p:nvPr/>
        </p:nvSpPr>
        <p:spPr>
          <a:xfrm>
            <a:off x="3419872" y="263691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Yüzler bas.                                    300 </a:t>
            </a:r>
            <a:endParaRPr lang="tr-TR" dirty="0"/>
          </a:p>
        </p:txBody>
      </p:sp>
      <p:sp>
        <p:nvSpPr>
          <p:cNvPr id="47" name="46 Metin kutusu"/>
          <p:cNvSpPr txBox="1"/>
          <p:nvPr/>
        </p:nvSpPr>
        <p:spPr>
          <a:xfrm>
            <a:off x="3707904" y="2852936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Binler bas.                            6.000</a:t>
            </a:r>
            <a:endParaRPr lang="tr-TR" dirty="0"/>
          </a:p>
        </p:txBody>
      </p:sp>
      <p:sp>
        <p:nvSpPr>
          <p:cNvPr id="48" name="47 Metin kutusu"/>
          <p:cNvSpPr txBox="1"/>
          <p:nvPr/>
        </p:nvSpPr>
        <p:spPr>
          <a:xfrm>
            <a:off x="4139952" y="306896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Onbinler</a:t>
            </a:r>
            <a:r>
              <a:rPr lang="tr-TR" dirty="0" smtClean="0"/>
              <a:t> bas.            50.000</a:t>
            </a:r>
            <a:endParaRPr lang="tr-TR" dirty="0"/>
          </a:p>
        </p:txBody>
      </p:sp>
      <p:sp>
        <p:nvSpPr>
          <p:cNvPr id="49" name="48 Bükülü Ok"/>
          <p:cNvSpPr/>
          <p:nvPr/>
        </p:nvSpPr>
        <p:spPr>
          <a:xfrm flipV="1">
            <a:off x="1619672" y="4437112"/>
            <a:ext cx="720080" cy="28803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0" name="49 Bükülü Ok"/>
          <p:cNvSpPr/>
          <p:nvPr/>
        </p:nvSpPr>
        <p:spPr>
          <a:xfrm flipV="1">
            <a:off x="1475656" y="4581128"/>
            <a:ext cx="936104" cy="36004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1" name="50 Bükülü Ok"/>
          <p:cNvSpPr/>
          <p:nvPr/>
        </p:nvSpPr>
        <p:spPr>
          <a:xfrm flipV="1">
            <a:off x="1187624" y="4797152"/>
            <a:ext cx="1368152" cy="43204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2" name="51 Bükülü Ok"/>
          <p:cNvSpPr/>
          <p:nvPr/>
        </p:nvSpPr>
        <p:spPr>
          <a:xfrm flipV="1">
            <a:off x="827584" y="5085184"/>
            <a:ext cx="1800200" cy="43204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2267744" y="443711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Birler bas.              0</a:t>
            </a:r>
            <a:endParaRPr lang="tr-TR" dirty="0"/>
          </a:p>
        </p:txBody>
      </p:sp>
      <p:sp>
        <p:nvSpPr>
          <p:cNvPr id="54" name="53 Metin kutusu"/>
          <p:cNvSpPr txBox="1"/>
          <p:nvPr/>
        </p:nvSpPr>
        <p:spPr>
          <a:xfrm>
            <a:off x="2339752" y="465313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Onlar bas.             20  </a:t>
            </a:r>
            <a:endParaRPr lang="tr-TR" dirty="0"/>
          </a:p>
        </p:txBody>
      </p:sp>
      <p:sp>
        <p:nvSpPr>
          <p:cNvPr id="55" name="54 Metin kutusu"/>
          <p:cNvSpPr txBox="1"/>
          <p:nvPr/>
        </p:nvSpPr>
        <p:spPr>
          <a:xfrm>
            <a:off x="2195736" y="494116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Yüzler bas.          100</a:t>
            </a:r>
            <a:endParaRPr lang="tr-TR" dirty="0"/>
          </a:p>
        </p:txBody>
      </p:sp>
      <p:sp>
        <p:nvSpPr>
          <p:cNvPr id="56" name="55 Metin kutusu"/>
          <p:cNvSpPr txBox="1"/>
          <p:nvPr/>
        </p:nvSpPr>
        <p:spPr>
          <a:xfrm>
            <a:off x="2555776" y="522920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Binler bas.       4.000</a:t>
            </a:r>
            <a:endParaRPr lang="tr-TR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5" grpId="0"/>
      <p:bldP spid="47" grpId="0"/>
      <p:bldP spid="48" grpId="0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708920"/>
            <a:ext cx="9286800" cy="1470025"/>
          </a:xfrm>
        </p:spPr>
        <p:txBody>
          <a:bodyPr/>
          <a:lstStyle/>
          <a:p>
            <a:r>
              <a:rPr lang="tr-TR" dirty="0" smtClean="0"/>
              <a:t>!!! İZLEDİĞİNİZ İÇİN TEŞEKKÜRLER !!!</a:t>
            </a:r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141</Words>
  <Application>Microsoft Office PowerPoint</Application>
  <PresentationFormat>Ekran Gösterisi (4:3)</PresentationFormat>
  <Paragraphs>44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MATEMATİK </vt:lpstr>
      <vt:lpstr>Aşağıdaki sayıların okunuşlarını söyleyiniz.</vt:lpstr>
      <vt:lpstr>Aşağıda bölükleri verilen kalpler oluşturdukları sayıların yazılı olduğu bulutla eşleştir.</vt:lpstr>
      <vt:lpstr>Aşağıdaki sayının basamak adı ve sayısını yazın.</vt:lpstr>
      <vt:lpstr>!!! İZLEDİĞİNİZ İÇİN TEŞEKKÜRLER 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Cem</dc:creator>
  <cp:keywords>www.sorubak.com</cp:keywords>
  <dc:description>www.sorubak.com</dc:description>
  <cp:lastModifiedBy>Dogan</cp:lastModifiedBy>
  <cp:revision>16</cp:revision>
  <dcterms:created xsi:type="dcterms:W3CDTF">2013-05-10T13:44:15Z</dcterms:created>
  <dcterms:modified xsi:type="dcterms:W3CDTF">2013-05-21T10:12:25Z</dcterms:modified>
  <cp:category>www.sorubak.com</cp:category>
</cp:coreProperties>
</file>