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4"/>
  </p:notesMasterIdLst>
  <p:sldIdLst>
    <p:sldId id="256" r:id="rId2"/>
    <p:sldId id="273" r:id="rId3"/>
    <p:sldId id="260" r:id="rId4"/>
    <p:sldId id="257" r:id="rId5"/>
    <p:sldId id="258" r:id="rId6"/>
    <p:sldId id="259" r:id="rId7"/>
    <p:sldId id="265" r:id="rId8"/>
    <p:sldId id="271" r:id="rId9"/>
    <p:sldId id="274" r:id="rId10"/>
    <p:sldId id="266" r:id="rId11"/>
    <p:sldId id="269" r:id="rId12"/>
    <p:sldId id="267" r:id="rId13"/>
    <p:sldId id="270" r:id="rId14"/>
    <p:sldId id="272" r:id="rId15"/>
    <p:sldId id="261" r:id="rId16"/>
    <p:sldId id="262" r:id="rId17"/>
    <p:sldId id="268" r:id="rId18"/>
    <p:sldId id="275" r:id="rId19"/>
    <p:sldId id="276" r:id="rId20"/>
    <p:sldId id="277" r:id="rId21"/>
    <p:sldId id="278" r:id="rId22"/>
    <p:sldId id="264" r:id="rId2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AADBA"/>
    <a:srgbClr val="FF669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2D5ABB26-0587-4C30-8999-92F81FD0307C}" styleName="Stil Yok, Kılavuz Yok">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ema Uygulanmış Stil 1 - Vurgu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EB9631B5-78F2-41C9-869B-9F39066F8104}" styleName="Orta Stil 3 - Vurgu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Açık Stil 1 - Vurgu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0505E3EF-67EA-436B-97B2-0124C06EBD24}" styleName="Orta Stil 4 - Vurgu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4" d="100"/>
          <a:sy n="74" d="100"/>
        </p:scale>
        <p:origin x="-10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iagrams/_rels/data1.xml.rels><?xml version="1.0" encoding="UTF-8" standalone="yes"?>
<Relationships xmlns="http://schemas.openxmlformats.org/package/2006/relationships"><Relationship Id="rId1" Type="http://schemas.openxmlformats.org/officeDocument/2006/relationships/image" Target="../media/image6.jpeg"/></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391C147-E995-4F9A-9A81-FDD1065B1D9B}" type="doc">
      <dgm:prSet loTypeId="urn:microsoft.com/office/officeart/2005/8/layout/cycle3" loCatId="cycle" qsTypeId="urn:microsoft.com/office/officeart/2005/8/quickstyle/3d9" qsCatId="3D" csTypeId="urn:microsoft.com/office/officeart/2005/8/colors/colorful1#1" csCatId="colorful" phldr="1"/>
      <dgm:spPr/>
      <dgm:t>
        <a:bodyPr/>
        <a:lstStyle/>
        <a:p>
          <a:endParaRPr lang="tr-TR"/>
        </a:p>
      </dgm:t>
    </dgm:pt>
    <dgm:pt modelId="{1C3F0CB5-9F9A-4484-B698-50B3BC6F5A6B}">
      <dgm:prSet phldrT="[Metin]"/>
      <dgm:spPr/>
      <dgm:t>
        <a:bodyPr/>
        <a:lstStyle/>
        <a:p>
          <a:r>
            <a:rPr lang="tr-TR" b="1" cap="none" spc="0" dirty="0" smtClean="0">
              <a:ln w="17780" cmpd="sng">
                <a:prstDash val="solid"/>
                <a:miter lim="800000"/>
              </a:ln>
              <a:effectLst>
                <a:outerShdw blurRad="50800" algn="tl" rotWithShape="0">
                  <a:srgbClr val="000000"/>
                </a:outerShdw>
              </a:effectLst>
            </a:rPr>
            <a:t>KARA YOSUNLARI</a:t>
          </a:r>
          <a:endParaRPr lang="tr-TR" b="1" cap="none" spc="0" dirty="0">
            <a:ln w="17780" cmpd="sng">
              <a:prstDash val="solid"/>
              <a:miter lim="800000"/>
            </a:ln>
            <a:effectLst>
              <a:outerShdw blurRad="50800" algn="tl" rotWithShape="0">
                <a:srgbClr val="000000"/>
              </a:outerShdw>
            </a:effectLst>
          </a:endParaRPr>
        </a:p>
      </dgm:t>
    </dgm:pt>
    <dgm:pt modelId="{7835728A-70AA-4582-AEC5-90158BF08B98}" type="parTrans" cxnId="{7CC31878-C9BD-42F3-B8E6-E2B999A950B8}">
      <dgm:prSet/>
      <dgm:spPr/>
      <dgm:t>
        <a:bodyPr/>
        <a:lstStyle/>
        <a:p>
          <a:endParaRPr lang="tr-TR" b="1" cap="none" spc="0">
            <a:ln w="17780" cmpd="sng">
              <a:solidFill>
                <a:srgbClr val="FFFFFF"/>
              </a:solidFill>
              <a:prstDash val="solid"/>
              <a:miter lim="800000"/>
            </a:ln>
            <a:solidFill>
              <a:schemeClr val="accent4">
                <a:lumMod val="75000"/>
              </a:schemeClr>
            </a:solidFill>
            <a:effectLst>
              <a:outerShdw blurRad="50800" algn="tl" rotWithShape="0">
                <a:srgbClr val="000000"/>
              </a:outerShdw>
            </a:effectLst>
          </a:endParaRPr>
        </a:p>
      </dgm:t>
    </dgm:pt>
    <dgm:pt modelId="{92636401-9776-4E6C-A042-A351309C4C92}" type="sibTrans" cxnId="{7CC31878-C9BD-42F3-B8E6-E2B999A950B8}">
      <dgm:prSet/>
      <dgm:spPr/>
      <dgm:t>
        <a:bodyPr/>
        <a:lstStyle/>
        <a:p>
          <a:endParaRPr lang="tr-TR" b="1" cap="none" spc="0" dirty="0">
            <a:ln w="17780" cmpd="sng">
              <a:solidFill>
                <a:srgbClr val="FFFFFF"/>
              </a:solidFill>
              <a:prstDash val="solid"/>
              <a:miter lim="800000"/>
            </a:ln>
            <a:solidFill>
              <a:schemeClr val="accent4">
                <a:lumMod val="75000"/>
              </a:schemeClr>
            </a:solidFill>
            <a:effectLst>
              <a:outerShdw blurRad="50800" algn="tl" rotWithShape="0">
                <a:srgbClr val="000000"/>
              </a:outerShdw>
            </a:effectLst>
          </a:endParaRPr>
        </a:p>
      </dgm:t>
    </dgm:pt>
    <dgm:pt modelId="{51E892A4-7CA3-4609-BAE4-6298BDE2781B}">
      <dgm:prSet phldrT="[Metin]"/>
      <dgm:spPr/>
      <dgm:t>
        <a:bodyPr/>
        <a:lstStyle/>
        <a:p>
          <a:r>
            <a:rPr lang="tr-TR" b="1" cap="none" spc="0" dirty="0" smtClean="0">
              <a:ln w="17780" cmpd="sng">
                <a:prstDash val="solid"/>
                <a:miter lim="800000"/>
              </a:ln>
              <a:effectLst>
                <a:outerShdw blurRad="50800" algn="tl" rotWithShape="0">
                  <a:srgbClr val="000000"/>
                </a:outerShdw>
              </a:effectLst>
            </a:rPr>
            <a:t>EĞRELTİ OTU</a:t>
          </a:r>
          <a:endParaRPr lang="tr-TR" b="1" cap="none" spc="0" dirty="0">
            <a:ln w="17780" cmpd="sng">
              <a:prstDash val="solid"/>
              <a:miter lim="800000"/>
            </a:ln>
            <a:effectLst>
              <a:outerShdw blurRad="50800" algn="tl" rotWithShape="0">
                <a:srgbClr val="000000"/>
              </a:outerShdw>
            </a:effectLst>
          </a:endParaRPr>
        </a:p>
      </dgm:t>
    </dgm:pt>
    <dgm:pt modelId="{EF1A4EDB-C5D5-481E-90B5-74F2FE2C9CBE}" type="parTrans" cxnId="{F3F01BE9-7E95-4A31-B10A-851AB38ED2FB}">
      <dgm:prSet/>
      <dgm:spPr/>
      <dgm:t>
        <a:bodyPr/>
        <a:lstStyle/>
        <a:p>
          <a:endParaRPr lang="tr-TR" b="1" cap="none" spc="0">
            <a:ln w="17780" cmpd="sng">
              <a:solidFill>
                <a:srgbClr val="FFFFFF"/>
              </a:solidFill>
              <a:prstDash val="solid"/>
              <a:miter lim="800000"/>
            </a:ln>
            <a:solidFill>
              <a:schemeClr val="accent4">
                <a:lumMod val="75000"/>
              </a:schemeClr>
            </a:solidFill>
            <a:effectLst>
              <a:outerShdw blurRad="50800" algn="tl" rotWithShape="0">
                <a:srgbClr val="000000"/>
              </a:outerShdw>
            </a:effectLst>
          </a:endParaRPr>
        </a:p>
      </dgm:t>
    </dgm:pt>
    <dgm:pt modelId="{BB592CBB-29D5-425B-805B-56E37989A43E}" type="sibTrans" cxnId="{F3F01BE9-7E95-4A31-B10A-851AB38ED2FB}">
      <dgm:prSet/>
      <dgm:spPr/>
      <dgm:t>
        <a:bodyPr/>
        <a:lstStyle/>
        <a:p>
          <a:endParaRPr lang="tr-TR" b="1" cap="none" spc="0">
            <a:ln w="17780" cmpd="sng">
              <a:solidFill>
                <a:srgbClr val="FFFFFF"/>
              </a:solidFill>
              <a:prstDash val="solid"/>
              <a:miter lim="800000"/>
            </a:ln>
            <a:solidFill>
              <a:schemeClr val="accent4">
                <a:lumMod val="75000"/>
              </a:schemeClr>
            </a:solidFill>
            <a:effectLst>
              <a:outerShdw blurRad="50800" algn="tl" rotWithShape="0">
                <a:srgbClr val="000000"/>
              </a:outerShdw>
            </a:effectLst>
          </a:endParaRPr>
        </a:p>
      </dgm:t>
    </dgm:pt>
    <dgm:pt modelId="{CA93D4DC-AAA7-4372-B6E0-B5A5DEBBA0F9}">
      <dgm:prSet phldrT="[Metin]"/>
      <dgm:spPr/>
      <dgm:t>
        <a:bodyPr/>
        <a:lstStyle/>
        <a:p>
          <a:r>
            <a:rPr lang="tr-TR" b="1" cap="none" spc="0" dirty="0" smtClean="0">
              <a:ln w="17780" cmpd="sng">
                <a:prstDash val="solid"/>
                <a:miter lim="800000"/>
              </a:ln>
              <a:effectLst>
                <a:outerShdw blurRad="50800" algn="tl" rotWithShape="0">
                  <a:srgbClr val="000000"/>
                </a:outerShdw>
              </a:effectLst>
            </a:rPr>
            <a:t>SU YOSUNLARI</a:t>
          </a:r>
          <a:endParaRPr lang="tr-TR" b="1" cap="none" spc="0" dirty="0">
            <a:ln w="17780" cmpd="sng">
              <a:prstDash val="solid"/>
              <a:miter lim="800000"/>
            </a:ln>
            <a:effectLst>
              <a:outerShdw blurRad="50800" algn="tl" rotWithShape="0">
                <a:srgbClr val="000000"/>
              </a:outerShdw>
            </a:effectLst>
          </a:endParaRPr>
        </a:p>
      </dgm:t>
    </dgm:pt>
    <dgm:pt modelId="{1440D884-B4CB-4CDE-B33D-48D61A42B4B3}" type="parTrans" cxnId="{3A955BC3-59B8-425F-851E-209C469FBA52}">
      <dgm:prSet/>
      <dgm:spPr/>
      <dgm:t>
        <a:bodyPr/>
        <a:lstStyle/>
        <a:p>
          <a:endParaRPr lang="tr-TR" b="1" cap="none" spc="0">
            <a:ln w="17780" cmpd="sng">
              <a:solidFill>
                <a:srgbClr val="FFFFFF"/>
              </a:solidFill>
              <a:prstDash val="solid"/>
              <a:miter lim="800000"/>
            </a:ln>
            <a:solidFill>
              <a:schemeClr val="accent4">
                <a:lumMod val="75000"/>
              </a:schemeClr>
            </a:solidFill>
            <a:effectLst>
              <a:outerShdw blurRad="50800" algn="tl" rotWithShape="0">
                <a:srgbClr val="000000"/>
              </a:outerShdw>
            </a:effectLst>
          </a:endParaRPr>
        </a:p>
      </dgm:t>
    </dgm:pt>
    <dgm:pt modelId="{427B67E6-EB2F-4688-9117-560234150FAF}" type="sibTrans" cxnId="{3A955BC3-59B8-425F-851E-209C469FBA52}">
      <dgm:prSet/>
      <dgm:spPr/>
      <dgm:t>
        <a:bodyPr/>
        <a:lstStyle/>
        <a:p>
          <a:endParaRPr lang="tr-TR" b="1" cap="none" spc="0">
            <a:ln w="17780" cmpd="sng">
              <a:solidFill>
                <a:srgbClr val="FFFFFF"/>
              </a:solidFill>
              <a:prstDash val="solid"/>
              <a:miter lim="800000"/>
            </a:ln>
            <a:solidFill>
              <a:schemeClr val="accent4">
                <a:lumMod val="75000"/>
              </a:schemeClr>
            </a:solidFill>
            <a:effectLst>
              <a:outerShdw blurRad="50800" algn="tl" rotWithShape="0">
                <a:srgbClr val="000000"/>
              </a:outerShdw>
            </a:effectLst>
          </a:endParaRPr>
        </a:p>
      </dgm:t>
    </dgm:pt>
    <dgm:pt modelId="{8D4F685E-1473-4F98-818A-C3674F1D737F}">
      <dgm:prSet/>
      <dgm:spPr/>
      <dgm:t>
        <a:bodyPr/>
        <a:lstStyle/>
        <a:p>
          <a:r>
            <a:rPr lang="tr-TR" dirty="0" smtClean="0"/>
            <a:t>CİĞER OTU</a:t>
          </a:r>
          <a:endParaRPr lang="tr-TR" dirty="0"/>
        </a:p>
      </dgm:t>
    </dgm:pt>
    <dgm:pt modelId="{4E34F803-FDEA-4026-B759-65D1411728D3}" type="parTrans" cxnId="{37095246-E002-47C4-8961-33E05631CE39}">
      <dgm:prSet/>
      <dgm:spPr/>
      <dgm:t>
        <a:bodyPr/>
        <a:lstStyle/>
        <a:p>
          <a:endParaRPr lang="tr-TR"/>
        </a:p>
      </dgm:t>
    </dgm:pt>
    <dgm:pt modelId="{747572F0-05D3-4584-8795-F9CD8C1FA2F1}" type="sibTrans" cxnId="{37095246-E002-47C4-8961-33E05631CE39}">
      <dgm:prSet/>
      <dgm:spPr/>
      <dgm:t>
        <a:bodyPr/>
        <a:lstStyle/>
        <a:p>
          <a:endParaRPr lang="tr-TR"/>
        </a:p>
      </dgm:t>
    </dgm:pt>
    <dgm:pt modelId="{4D710F35-ACC7-43A4-8FB5-9704CF517C7A}">
      <dgm:prSet/>
      <dgm:spPr/>
      <dgm:t>
        <a:bodyPr/>
        <a:lstStyle/>
        <a:p>
          <a:r>
            <a:rPr lang="tr-TR" dirty="0" smtClean="0"/>
            <a:t>ATKUYRUĞU </a:t>
          </a:r>
          <a:endParaRPr lang="tr-TR" dirty="0"/>
        </a:p>
      </dgm:t>
    </dgm:pt>
    <dgm:pt modelId="{316A2021-7B18-4F6F-B036-46E375DB8811}" type="parTrans" cxnId="{D33BCEF8-4E16-465D-ABDB-CA1C14B9B3C4}">
      <dgm:prSet/>
      <dgm:spPr/>
      <dgm:t>
        <a:bodyPr/>
        <a:lstStyle/>
        <a:p>
          <a:endParaRPr lang="tr-TR"/>
        </a:p>
      </dgm:t>
    </dgm:pt>
    <dgm:pt modelId="{9D315D53-2535-4D20-9A26-3B9EE036442F}" type="sibTrans" cxnId="{D33BCEF8-4E16-465D-ABDB-CA1C14B9B3C4}">
      <dgm:prSet/>
      <dgm:spPr/>
      <dgm:t>
        <a:bodyPr/>
        <a:lstStyle/>
        <a:p>
          <a:endParaRPr lang="tr-TR"/>
        </a:p>
      </dgm:t>
    </dgm:pt>
    <dgm:pt modelId="{17C1E1E1-1901-4D7C-BD60-D208974D0C79}">
      <dgm:prSet/>
      <dgm:spPr/>
      <dgm:t>
        <a:bodyPr/>
        <a:lstStyle/>
        <a:p>
          <a:r>
            <a:rPr lang="tr-TR" dirty="0" smtClean="0"/>
            <a:t>LİKEN</a:t>
          </a:r>
          <a:endParaRPr lang="tr-TR" dirty="0"/>
        </a:p>
      </dgm:t>
    </dgm:pt>
    <dgm:pt modelId="{7084471F-88D2-408D-B67C-C51B3B9D38B6}" type="parTrans" cxnId="{9B009550-CCFC-41A9-A6FB-7100C8350E42}">
      <dgm:prSet/>
      <dgm:spPr/>
      <dgm:t>
        <a:bodyPr/>
        <a:lstStyle/>
        <a:p>
          <a:endParaRPr lang="tr-TR"/>
        </a:p>
      </dgm:t>
    </dgm:pt>
    <dgm:pt modelId="{7A289179-FBA2-4B6F-BD63-0362DD74284D}" type="sibTrans" cxnId="{9B009550-CCFC-41A9-A6FB-7100C8350E42}">
      <dgm:prSet/>
      <dgm:spPr/>
      <dgm:t>
        <a:bodyPr/>
        <a:lstStyle/>
        <a:p>
          <a:endParaRPr lang="tr-TR"/>
        </a:p>
      </dgm:t>
    </dgm:pt>
    <dgm:pt modelId="{897611C8-3D55-4319-BF33-CA7226DD06AA}">
      <dgm:prSet/>
      <dgm:spPr/>
      <dgm:t>
        <a:bodyPr/>
        <a:lstStyle/>
        <a:p>
          <a:r>
            <a:rPr lang="tr-TR" dirty="0" smtClean="0"/>
            <a:t>KİBRİT OTU</a:t>
          </a:r>
          <a:endParaRPr lang="tr-TR" dirty="0"/>
        </a:p>
      </dgm:t>
    </dgm:pt>
    <dgm:pt modelId="{0EEB8631-5991-4365-936C-4463FFF0FBA9}" type="parTrans" cxnId="{950FCFA3-96BB-420D-A0DA-55DF3B000C91}">
      <dgm:prSet/>
      <dgm:spPr/>
      <dgm:t>
        <a:bodyPr/>
        <a:lstStyle/>
        <a:p>
          <a:endParaRPr lang="tr-TR"/>
        </a:p>
      </dgm:t>
    </dgm:pt>
    <dgm:pt modelId="{5CB8BBF8-350C-48F5-9848-31524884B293}" type="sibTrans" cxnId="{950FCFA3-96BB-420D-A0DA-55DF3B000C91}">
      <dgm:prSet/>
      <dgm:spPr/>
      <dgm:t>
        <a:bodyPr/>
        <a:lstStyle/>
        <a:p>
          <a:endParaRPr lang="tr-TR"/>
        </a:p>
      </dgm:t>
    </dgm:pt>
    <dgm:pt modelId="{E99292D7-F271-4518-B181-87C15B3D7A99}" type="pres">
      <dgm:prSet presAssocID="{7391C147-E995-4F9A-9A81-FDD1065B1D9B}" presName="Name0" presStyleCnt="0">
        <dgm:presLayoutVars>
          <dgm:dir/>
          <dgm:resizeHandles val="exact"/>
        </dgm:presLayoutVars>
      </dgm:prSet>
      <dgm:spPr/>
      <dgm:t>
        <a:bodyPr/>
        <a:lstStyle/>
        <a:p>
          <a:endParaRPr lang="tr-TR"/>
        </a:p>
      </dgm:t>
    </dgm:pt>
    <dgm:pt modelId="{894A1425-373A-4B27-8BEF-149BDDE62CCE}" type="pres">
      <dgm:prSet presAssocID="{7391C147-E995-4F9A-9A81-FDD1065B1D9B}" presName="cycle" presStyleCnt="0"/>
      <dgm:spPr/>
    </dgm:pt>
    <dgm:pt modelId="{D61D3699-0A82-4CFA-8E43-B2624CDCB5A9}" type="pres">
      <dgm:prSet presAssocID="{1C3F0CB5-9F9A-4484-B698-50B3BC6F5A6B}" presName="nodeFirstNode" presStyleLbl="node1" presStyleIdx="0" presStyleCnt="7">
        <dgm:presLayoutVars>
          <dgm:bulletEnabled val="1"/>
        </dgm:presLayoutVars>
      </dgm:prSet>
      <dgm:spPr/>
      <dgm:t>
        <a:bodyPr/>
        <a:lstStyle/>
        <a:p>
          <a:endParaRPr lang="tr-TR"/>
        </a:p>
      </dgm:t>
    </dgm:pt>
    <dgm:pt modelId="{A4EBB761-8763-45E4-B188-48AC34E86EF5}" type="pres">
      <dgm:prSet presAssocID="{92636401-9776-4E6C-A042-A351309C4C92}" presName="sibTransFirstNode" presStyleLbl="bgShp" presStyleIdx="0" presStyleCnt="1"/>
      <dgm:spPr/>
      <dgm:t>
        <a:bodyPr/>
        <a:lstStyle/>
        <a:p>
          <a:endParaRPr lang="tr-TR"/>
        </a:p>
      </dgm:t>
    </dgm:pt>
    <dgm:pt modelId="{95C9BA24-A968-4041-B886-EE606CB937AF}" type="pres">
      <dgm:prSet presAssocID="{17C1E1E1-1901-4D7C-BD60-D208974D0C79}" presName="nodeFollowingNodes" presStyleLbl="node1" presStyleIdx="1" presStyleCnt="7">
        <dgm:presLayoutVars>
          <dgm:bulletEnabled val="1"/>
        </dgm:presLayoutVars>
      </dgm:prSet>
      <dgm:spPr/>
      <dgm:t>
        <a:bodyPr/>
        <a:lstStyle/>
        <a:p>
          <a:endParaRPr lang="tr-TR"/>
        </a:p>
      </dgm:t>
    </dgm:pt>
    <dgm:pt modelId="{07518B3A-36D0-4EC5-A4D4-E0A48231F960}" type="pres">
      <dgm:prSet presAssocID="{8D4F685E-1473-4F98-818A-C3674F1D737F}" presName="nodeFollowingNodes" presStyleLbl="node1" presStyleIdx="2" presStyleCnt="7">
        <dgm:presLayoutVars>
          <dgm:bulletEnabled val="1"/>
        </dgm:presLayoutVars>
      </dgm:prSet>
      <dgm:spPr/>
      <dgm:t>
        <a:bodyPr/>
        <a:lstStyle/>
        <a:p>
          <a:endParaRPr lang="tr-TR"/>
        </a:p>
      </dgm:t>
    </dgm:pt>
    <dgm:pt modelId="{0385BF2E-5179-4D5E-8C54-A6AA92569B68}" type="pres">
      <dgm:prSet presAssocID="{897611C8-3D55-4319-BF33-CA7226DD06AA}" presName="nodeFollowingNodes" presStyleLbl="node1" presStyleIdx="3" presStyleCnt="7">
        <dgm:presLayoutVars>
          <dgm:bulletEnabled val="1"/>
        </dgm:presLayoutVars>
      </dgm:prSet>
      <dgm:spPr/>
      <dgm:t>
        <a:bodyPr/>
        <a:lstStyle/>
        <a:p>
          <a:endParaRPr lang="tr-TR"/>
        </a:p>
      </dgm:t>
    </dgm:pt>
    <dgm:pt modelId="{CD0D32A0-A7F1-46B5-AC0B-E7CE2567A278}" type="pres">
      <dgm:prSet presAssocID="{4D710F35-ACC7-43A4-8FB5-9704CF517C7A}" presName="nodeFollowingNodes" presStyleLbl="node1" presStyleIdx="4" presStyleCnt="7">
        <dgm:presLayoutVars>
          <dgm:bulletEnabled val="1"/>
        </dgm:presLayoutVars>
      </dgm:prSet>
      <dgm:spPr/>
      <dgm:t>
        <a:bodyPr/>
        <a:lstStyle/>
        <a:p>
          <a:endParaRPr lang="tr-TR"/>
        </a:p>
      </dgm:t>
    </dgm:pt>
    <dgm:pt modelId="{8806EED9-373B-428B-BD8E-DE5AD8B500D7}" type="pres">
      <dgm:prSet presAssocID="{51E892A4-7CA3-4609-BAE4-6298BDE2781B}" presName="nodeFollowingNodes" presStyleLbl="node1" presStyleIdx="5" presStyleCnt="7">
        <dgm:presLayoutVars>
          <dgm:bulletEnabled val="1"/>
        </dgm:presLayoutVars>
      </dgm:prSet>
      <dgm:spPr/>
      <dgm:t>
        <a:bodyPr/>
        <a:lstStyle/>
        <a:p>
          <a:endParaRPr lang="tr-TR"/>
        </a:p>
      </dgm:t>
    </dgm:pt>
    <dgm:pt modelId="{E3843512-780E-4099-BB64-ADE41C7042D7}" type="pres">
      <dgm:prSet presAssocID="{CA93D4DC-AAA7-4372-B6E0-B5A5DEBBA0F9}" presName="nodeFollowingNodes" presStyleLbl="node1" presStyleIdx="6" presStyleCnt="7">
        <dgm:presLayoutVars>
          <dgm:bulletEnabled val="1"/>
        </dgm:presLayoutVars>
      </dgm:prSet>
      <dgm:spPr/>
      <dgm:t>
        <a:bodyPr/>
        <a:lstStyle/>
        <a:p>
          <a:endParaRPr lang="tr-TR"/>
        </a:p>
      </dgm:t>
    </dgm:pt>
  </dgm:ptLst>
  <dgm:cxnLst>
    <dgm:cxn modelId="{D7C7E6B3-7795-4745-BD21-2773DF04427A}" type="presOf" srcId="{92636401-9776-4E6C-A042-A351309C4C92}" destId="{A4EBB761-8763-45E4-B188-48AC34E86EF5}" srcOrd="0" destOrd="0" presId="urn:microsoft.com/office/officeart/2005/8/layout/cycle3"/>
    <dgm:cxn modelId="{7CC31878-C9BD-42F3-B8E6-E2B999A950B8}" srcId="{7391C147-E995-4F9A-9A81-FDD1065B1D9B}" destId="{1C3F0CB5-9F9A-4484-B698-50B3BC6F5A6B}" srcOrd="0" destOrd="0" parTransId="{7835728A-70AA-4582-AEC5-90158BF08B98}" sibTransId="{92636401-9776-4E6C-A042-A351309C4C92}"/>
    <dgm:cxn modelId="{B334DC76-7D3F-4FD0-BBD2-4D3BB3E83F3B}" type="presOf" srcId="{4D710F35-ACC7-43A4-8FB5-9704CF517C7A}" destId="{CD0D32A0-A7F1-46B5-AC0B-E7CE2567A278}" srcOrd="0" destOrd="0" presId="urn:microsoft.com/office/officeart/2005/8/layout/cycle3"/>
    <dgm:cxn modelId="{A2A17CCE-D6D6-42A9-B98D-8763D341ECAA}" type="presOf" srcId="{7391C147-E995-4F9A-9A81-FDD1065B1D9B}" destId="{E99292D7-F271-4518-B181-87C15B3D7A99}" srcOrd="0" destOrd="0" presId="urn:microsoft.com/office/officeart/2005/8/layout/cycle3"/>
    <dgm:cxn modelId="{71FE21FD-8B45-44AF-9EBB-6D17C6ED9789}" type="presOf" srcId="{51E892A4-7CA3-4609-BAE4-6298BDE2781B}" destId="{8806EED9-373B-428B-BD8E-DE5AD8B500D7}" srcOrd="0" destOrd="0" presId="urn:microsoft.com/office/officeart/2005/8/layout/cycle3"/>
    <dgm:cxn modelId="{9805500C-452B-40F3-8E2D-E2443DAB929C}" type="presOf" srcId="{1C3F0CB5-9F9A-4484-B698-50B3BC6F5A6B}" destId="{D61D3699-0A82-4CFA-8E43-B2624CDCB5A9}" srcOrd="0" destOrd="0" presId="urn:microsoft.com/office/officeart/2005/8/layout/cycle3"/>
    <dgm:cxn modelId="{1F3B5ABC-E070-4151-BAA0-CE0A0E4FC25B}" type="presOf" srcId="{17C1E1E1-1901-4D7C-BD60-D208974D0C79}" destId="{95C9BA24-A968-4041-B886-EE606CB937AF}" srcOrd="0" destOrd="0" presId="urn:microsoft.com/office/officeart/2005/8/layout/cycle3"/>
    <dgm:cxn modelId="{D33BCEF8-4E16-465D-ABDB-CA1C14B9B3C4}" srcId="{7391C147-E995-4F9A-9A81-FDD1065B1D9B}" destId="{4D710F35-ACC7-43A4-8FB5-9704CF517C7A}" srcOrd="4" destOrd="0" parTransId="{316A2021-7B18-4F6F-B036-46E375DB8811}" sibTransId="{9D315D53-2535-4D20-9A26-3B9EE036442F}"/>
    <dgm:cxn modelId="{3F6C0A17-9771-431A-8E4A-9B29F5A1A66D}" type="presOf" srcId="{8D4F685E-1473-4F98-818A-C3674F1D737F}" destId="{07518B3A-36D0-4EC5-A4D4-E0A48231F960}" srcOrd="0" destOrd="0" presId="urn:microsoft.com/office/officeart/2005/8/layout/cycle3"/>
    <dgm:cxn modelId="{1241FE2D-DD10-49BC-816D-7DFBF894A9CF}" type="presOf" srcId="{CA93D4DC-AAA7-4372-B6E0-B5A5DEBBA0F9}" destId="{E3843512-780E-4099-BB64-ADE41C7042D7}" srcOrd="0" destOrd="0" presId="urn:microsoft.com/office/officeart/2005/8/layout/cycle3"/>
    <dgm:cxn modelId="{3A955BC3-59B8-425F-851E-209C469FBA52}" srcId="{7391C147-E995-4F9A-9A81-FDD1065B1D9B}" destId="{CA93D4DC-AAA7-4372-B6E0-B5A5DEBBA0F9}" srcOrd="6" destOrd="0" parTransId="{1440D884-B4CB-4CDE-B33D-48D61A42B4B3}" sibTransId="{427B67E6-EB2F-4688-9117-560234150FAF}"/>
    <dgm:cxn modelId="{F3F01BE9-7E95-4A31-B10A-851AB38ED2FB}" srcId="{7391C147-E995-4F9A-9A81-FDD1065B1D9B}" destId="{51E892A4-7CA3-4609-BAE4-6298BDE2781B}" srcOrd="5" destOrd="0" parTransId="{EF1A4EDB-C5D5-481E-90B5-74F2FE2C9CBE}" sibTransId="{BB592CBB-29D5-425B-805B-56E37989A43E}"/>
    <dgm:cxn modelId="{37095246-E002-47C4-8961-33E05631CE39}" srcId="{7391C147-E995-4F9A-9A81-FDD1065B1D9B}" destId="{8D4F685E-1473-4F98-818A-C3674F1D737F}" srcOrd="2" destOrd="0" parTransId="{4E34F803-FDEA-4026-B759-65D1411728D3}" sibTransId="{747572F0-05D3-4584-8795-F9CD8C1FA2F1}"/>
    <dgm:cxn modelId="{9B009550-CCFC-41A9-A6FB-7100C8350E42}" srcId="{7391C147-E995-4F9A-9A81-FDD1065B1D9B}" destId="{17C1E1E1-1901-4D7C-BD60-D208974D0C79}" srcOrd="1" destOrd="0" parTransId="{7084471F-88D2-408D-B67C-C51B3B9D38B6}" sibTransId="{7A289179-FBA2-4B6F-BD63-0362DD74284D}"/>
    <dgm:cxn modelId="{950FCFA3-96BB-420D-A0DA-55DF3B000C91}" srcId="{7391C147-E995-4F9A-9A81-FDD1065B1D9B}" destId="{897611C8-3D55-4319-BF33-CA7226DD06AA}" srcOrd="3" destOrd="0" parTransId="{0EEB8631-5991-4365-936C-4463FFF0FBA9}" sibTransId="{5CB8BBF8-350C-48F5-9848-31524884B293}"/>
    <dgm:cxn modelId="{292D9105-AEDF-4AE0-94D2-C9D52D91D73A}" type="presOf" srcId="{897611C8-3D55-4319-BF33-CA7226DD06AA}" destId="{0385BF2E-5179-4D5E-8C54-A6AA92569B68}" srcOrd="0" destOrd="0" presId="urn:microsoft.com/office/officeart/2005/8/layout/cycle3"/>
    <dgm:cxn modelId="{C5946849-AE22-460F-BFBD-55E59AEC3AC4}" type="presParOf" srcId="{E99292D7-F271-4518-B181-87C15B3D7A99}" destId="{894A1425-373A-4B27-8BEF-149BDDE62CCE}" srcOrd="0" destOrd="0" presId="urn:microsoft.com/office/officeart/2005/8/layout/cycle3"/>
    <dgm:cxn modelId="{B5DFB19D-D6FA-4994-9AA4-FB3D0C6B800D}" type="presParOf" srcId="{894A1425-373A-4B27-8BEF-149BDDE62CCE}" destId="{D61D3699-0A82-4CFA-8E43-B2624CDCB5A9}" srcOrd="0" destOrd="0" presId="urn:microsoft.com/office/officeart/2005/8/layout/cycle3"/>
    <dgm:cxn modelId="{9075E0D8-67B2-49E3-A002-57660785DBAB}" type="presParOf" srcId="{894A1425-373A-4B27-8BEF-149BDDE62CCE}" destId="{A4EBB761-8763-45E4-B188-48AC34E86EF5}" srcOrd="1" destOrd="0" presId="urn:microsoft.com/office/officeart/2005/8/layout/cycle3"/>
    <dgm:cxn modelId="{D7188F8F-D01A-4851-81EE-4CCC880E3217}" type="presParOf" srcId="{894A1425-373A-4B27-8BEF-149BDDE62CCE}" destId="{95C9BA24-A968-4041-B886-EE606CB937AF}" srcOrd="2" destOrd="0" presId="urn:microsoft.com/office/officeart/2005/8/layout/cycle3"/>
    <dgm:cxn modelId="{049CF89E-45CC-42D4-99EF-91DED292D25C}" type="presParOf" srcId="{894A1425-373A-4B27-8BEF-149BDDE62CCE}" destId="{07518B3A-36D0-4EC5-A4D4-E0A48231F960}" srcOrd="3" destOrd="0" presId="urn:microsoft.com/office/officeart/2005/8/layout/cycle3"/>
    <dgm:cxn modelId="{0F11B805-96BD-4330-8481-674FC6169745}" type="presParOf" srcId="{894A1425-373A-4B27-8BEF-149BDDE62CCE}" destId="{0385BF2E-5179-4D5E-8C54-A6AA92569B68}" srcOrd="4" destOrd="0" presId="urn:microsoft.com/office/officeart/2005/8/layout/cycle3"/>
    <dgm:cxn modelId="{352E7606-BF4B-4858-A4CF-5EC699FAF039}" type="presParOf" srcId="{894A1425-373A-4B27-8BEF-149BDDE62CCE}" destId="{CD0D32A0-A7F1-46B5-AC0B-E7CE2567A278}" srcOrd="5" destOrd="0" presId="urn:microsoft.com/office/officeart/2005/8/layout/cycle3"/>
    <dgm:cxn modelId="{BAF372EF-64DD-4F6A-97B9-EF14E4C22032}" type="presParOf" srcId="{894A1425-373A-4B27-8BEF-149BDDE62CCE}" destId="{8806EED9-373B-428B-BD8E-DE5AD8B500D7}" srcOrd="6" destOrd="0" presId="urn:microsoft.com/office/officeart/2005/8/layout/cycle3"/>
    <dgm:cxn modelId="{6D438704-7A1D-4256-A1A6-9E72A80E21D8}" type="presParOf" srcId="{894A1425-373A-4B27-8BEF-149BDDE62CCE}" destId="{E3843512-780E-4099-BB64-ADE41C7042D7}" srcOrd="7" destOrd="0" presId="urn:microsoft.com/office/officeart/2005/8/layout/cycle3"/>
  </dgm:cxnLst>
  <dgm:bg>
    <a:blipFill>
      <a:blip xmlns:r="http://schemas.openxmlformats.org/officeDocument/2006/relationships" r:embed="rId1"/>
      <a:stretch>
        <a:fillRect/>
      </a:stretch>
    </a:blipFill>
    <a:effectLst>
      <a:glow rad="228600">
        <a:schemeClr val="accent6">
          <a:satMod val="175000"/>
          <a:alpha val="40000"/>
        </a:schemeClr>
      </a:glow>
    </a:effectLst>
  </dgm:bg>
  <dgm:whole>
    <a:ln>
      <a:solidFill>
        <a:schemeClr val="accent6">
          <a:lumMod val="50000"/>
        </a:schemeClr>
      </a:solidFill>
    </a:ln>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4EBB761-8763-45E4-B188-48AC34E86EF5}">
      <dsp:nvSpPr>
        <dsp:cNvPr id="0" name=""/>
        <dsp:cNvSpPr/>
      </dsp:nvSpPr>
      <dsp:spPr>
        <a:xfrm>
          <a:off x="942772" y="-28872"/>
          <a:ext cx="4210455" cy="4210455"/>
        </a:xfrm>
        <a:prstGeom prst="circularArrow">
          <a:avLst>
            <a:gd name="adj1" fmla="val 5544"/>
            <a:gd name="adj2" fmla="val 330680"/>
            <a:gd name="adj3" fmla="val 14529799"/>
            <a:gd name="adj4" fmla="val 16942217"/>
            <a:gd name="adj5" fmla="val 5757"/>
          </a:avLst>
        </a:prstGeom>
        <a:solidFill>
          <a:schemeClr val="accent2">
            <a:tint val="40000"/>
            <a:hueOff val="0"/>
            <a:satOff val="0"/>
            <a:lumOff val="0"/>
            <a:alphaOff val="0"/>
          </a:schemeClr>
        </a:solidFill>
        <a:ln>
          <a:noFill/>
        </a:ln>
        <a:effectLst/>
        <a:sp3d z="-227350" prstMaterial="matte"/>
      </dsp:spPr>
      <dsp:style>
        <a:lnRef idx="0">
          <a:scrgbClr r="0" g="0" b="0"/>
        </a:lnRef>
        <a:fillRef idx="1">
          <a:scrgbClr r="0" g="0" b="0"/>
        </a:fillRef>
        <a:effectRef idx="0">
          <a:scrgbClr r="0" g="0" b="0"/>
        </a:effectRef>
        <a:fontRef idx="minor"/>
      </dsp:style>
    </dsp:sp>
    <dsp:sp modelId="{D61D3699-0A82-4CFA-8E43-B2624CDCB5A9}">
      <dsp:nvSpPr>
        <dsp:cNvPr id="0" name=""/>
        <dsp:cNvSpPr/>
      </dsp:nvSpPr>
      <dsp:spPr>
        <a:xfrm>
          <a:off x="2399109" y="956"/>
          <a:ext cx="1297781" cy="648890"/>
        </a:xfrm>
        <a:prstGeom prst="roundRect">
          <a:avLst/>
        </a:prstGeom>
        <a:solidFill>
          <a:schemeClr val="accent2">
            <a:hueOff val="0"/>
            <a:satOff val="0"/>
            <a:lumOff val="0"/>
            <a:alphaOff val="0"/>
          </a:schemeClr>
        </a:solidFill>
        <a:ln>
          <a:noFill/>
        </a:ln>
        <a:effectLst>
          <a:outerShdw blurRad="50800" dist="38100" dir="14700000" algn="t" rotWithShape="0">
            <a:srgbClr val="000000">
              <a:alpha val="60000"/>
            </a:srgbClr>
          </a:outerShd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57150" tIns="57150" rIns="57150" bIns="57150" numCol="1" spcCol="1270" anchor="ctr" anchorCtr="0">
          <a:noAutofit/>
          <a:sp3d extrusionH="28000" prstMaterial="matte"/>
        </a:bodyPr>
        <a:lstStyle/>
        <a:p>
          <a:pPr lvl="0" algn="ctr" defTabSz="666750">
            <a:lnSpc>
              <a:spcPct val="90000"/>
            </a:lnSpc>
            <a:spcBef>
              <a:spcPct val="0"/>
            </a:spcBef>
            <a:spcAft>
              <a:spcPct val="35000"/>
            </a:spcAft>
          </a:pPr>
          <a:r>
            <a:rPr lang="tr-TR" sz="1500" b="1" kern="1200" cap="none" spc="0" dirty="0" smtClean="0">
              <a:ln w="17780" cmpd="sng">
                <a:prstDash val="solid"/>
                <a:miter lim="800000"/>
              </a:ln>
              <a:effectLst>
                <a:outerShdw blurRad="50800" algn="tl" rotWithShape="0">
                  <a:srgbClr val="000000"/>
                </a:outerShdw>
              </a:effectLst>
            </a:rPr>
            <a:t>KARA YOSUNLARI</a:t>
          </a:r>
          <a:endParaRPr lang="tr-TR" sz="1500" b="1" kern="1200" cap="none" spc="0" dirty="0">
            <a:ln w="17780" cmpd="sng">
              <a:prstDash val="solid"/>
              <a:miter lim="800000"/>
            </a:ln>
            <a:effectLst>
              <a:outerShdw blurRad="50800" algn="tl" rotWithShape="0">
                <a:srgbClr val="000000"/>
              </a:outerShdw>
            </a:effectLst>
          </a:endParaRPr>
        </a:p>
      </dsp:txBody>
      <dsp:txXfrm>
        <a:off x="2399109" y="956"/>
        <a:ext cx="1297781" cy="648890"/>
      </dsp:txXfrm>
    </dsp:sp>
    <dsp:sp modelId="{95C9BA24-A968-4041-B886-EE606CB937AF}">
      <dsp:nvSpPr>
        <dsp:cNvPr id="0" name=""/>
        <dsp:cNvSpPr/>
      </dsp:nvSpPr>
      <dsp:spPr>
        <a:xfrm>
          <a:off x="3802890" y="676982"/>
          <a:ext cx="1297781" cy="648890"/>
        </a:xfrm>
        <a:prstGeom prst="roundRect">
          <a:avLst/>
        </a:prstGeom>
        <a:solidFill>
          <a:schemeClr val="accent3">
            <a:hueOff val="0"/>
            <a:satOff val="0"/>
            <a:lumOff val="0"/>
            <a:alphaOff val="0"/>
          </a:schemeClr>
        </a:solidFill>
        <a:ln>
          <a:noFill/>
        </a:ln>
        <a:effectLst>
          <a:outerShdw blurRad="50800" dist="38100" dir="14700000" algn="t" rotWithShape="0">
            <a:srgbClr val="000000">
              <a:alpha val="60000"/>
            </a:srgbClr>
          </a:outerShd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57150" tIns="57150" rIns="57150" bIns="57150" numCol="1" spcCol="1270" anchor="ctr" anchorCtr="0">
          <a:noAutofit/>
          <a:sp3d extrusionH="28000" prstMaterial="matte"/>
        </a:bodyPr>
        <a:lstStyle/>
        <a:p>
          <a:pPr lvl="0" algn="ctr" defTabSz="666750">
            <a:lnSpc>
              <a:spcPct val="90000"/>
            </a:lnSpc>
            <a:spcBef>
              <a:spcPct val="0"/>
            </a:spcBef>
            <a:spcAft>
              <a:spcPct val="35000"/>
            </a:spcAft>
          </a:pPr>
          <a:r>
            <a:rPr lang="tr-TR" sz="1500" kern="1200" dirty="0" smtClean="0"/>
            <a:t>LİKEN</a:t>
          </a:r>
          <a:endParaRPr lang="tr-TR" sz="1500" kern="1200" dirty="0"/>
        </a:p>
      </dsp:txBody>
      <dsp:txXfrm>
        <a:off x="3802890" y="676982"/>
        <a:ext cx="1297781" cy="648890"/>
      </dsp:txXfrm>
    </dsp:sp>
    <dsp:sp modelId="{07518B3A-36D0-4EC5-A4D4-E0A48231F960}">
      <dsp:nvSpPr>
        <dsp:cNvPr id="0" name=""/>
        <dsp:cNvSpPr/>
      </dsp:nvSpPr>
      <dsp:spPr>
        <a:xfrm>
          <a:off x="4149595" y="2195997"/>
          <a:ext cx="1297781" cy="648890"/>
        </a:xfrm>
        <a:prstGeom prst="roundRect">
          <a:avLst/>
        </a:prstGeom>
        <a:solidFill>
          <a:schemeClr val="accent4">
            <a:hueOff val="0"/>
            <a:satOff val="0"/>
            <a:lumOff val="0"/>
            <a:alphaOff val="0"/>
          </a:schemeClr>
        </a:solidFill>
        <a:ln>
          <a:noFill/>
        </a:ln>
        <a:effectLst>
          <a:outerShdw blurRad="50800" dist="38100" dir="14700000" algn="t" rotWithShape="0">
            <a:srgbClr val="000000">
              <a:alpha val="60000"/>
            </a:srgbClr>
          </a:outerShd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57150" tIns="57150" rIns="57150" bIns="57150" numCol="1" spcCol="1270" anchor="ctr" anchorCtr="0">
          <a:noAutofit/>
          <a:sp3d extrusionH="28000" prstMaterial="matte"/>
        </a:bodyPr>
        <a:lstStyle/>
        <a:p>
          <a:pPr lvl="0" algn="ctr" defTabSz="666750">
            <a:lnSpc>
              <a:spcPct val="90000"/>
            </a:lnSpc>
            <a:spcBef>
              <a:spcPct val="0"/>
            </a:spcBef>
            <a:spcAft>
              <a:spcPct val="35000"/>
            </a:spcAft>
          </a:pPr>
          <a:r>
            <a:rPr lang="tr-TR" sz="1500" kern="1200" dirty="0" smtClean="0"/>
            <a:t>CİĞER OTU</a:t>
          </a:r>
          <a:endParaRPr lang="tr-TR" sz="1500" kern="1200" dirty="0"/>
        </a:p>
      </dsp:txBody>
      <dsp:txXfrm>
        <a:off x="4149595" y="2195997"/>
        <a:ext cx="1297781" cy="648890"/>
      </dsp:txXfrm>
    </dsp:sp>
    <dsp:sp modelId="{0385BF2E-5179-4D5E-8C54-A6AA92569B68}">
      <dsp:nvSpPr>
        <dsp:cNvPr id="0" name=""/>
        <dsp:cNvSpPr/>
      </dsp:nvSpPr>
      <dsp:spPr>
        <a:xfrm>
          <a:off x="3178149" y="3414152"/>
          <a:ext cx="1297781" cy="648890"/>
        </a:xfrm>
        <a:prstGeom prst="roundRect">
          <a:avLst/>
        </a:prstGeom>
        <a:solidFill>
          <a:schemeClr val="accent5">
            <a:hueOff val="0"/>
            <a:satOff val="0"/>
            <a:lumOff val="0"/>
            <a:alphaOff val="0"/>
          </a:schemeClr>
        </a:solidFill>
        <a:ln>
          <a:noFill/>
        </a:ln>
        <a:effectLst>
          <a:outerShdw blurRad="50800" dist="38100" dir="14700000" algn="t" rotWithShape="0">
            <a:srgbClr val="000000">
              <a:alpha val="60000"/>
            </a:srgbClr>
          </a:outerShd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57150" tIns="57150" rIns="57150" bIns="57150" numCol="1" spcCol="1270" anchor="ctr" anchorCtr="0">
          <a:noAutofit/>
          <a:sp3d extrusionH="28000" prstMaterial="matte"/>
        </a:bodyPr>
        <a:lstStyle/>
        <a:p>
          <a:pPr lvl="0" algn="ctr" defTabSz="666750">
            <a:lnSpc>
              <a:spcPct val="90000"/>
            </a:lnSpc>
            <a:spcBef>
              <a:spcPct val="0"/>
            </a:spcBef>
            <a:spcAft>
              <a:spcPct val="35000"/>
            </a:spcAft>
          </a:pPr>
          <a:r>
            <a:rPr lang="tr-TR" sz="1500" kern="1200" dirty="0" smtClean="0"/>
            <a:t>KİBRİT OTU</a:t>
          </a:r>
          <a:endParaRPr lang="tr-TR" sz="1500" kern="1200" dirty="0"/>
        </a:p>
      </dsp:txBody>
      <dsp:txXfrm>
        <a:off x="3178149" y="3414152"/>
        <a:ext cx="1297781" cy="648890"/>
      </dsp:txXfrm>
    </dsp:sp>
    <dsp:sp modelId="{CD0D32A0-A7F1-46B5-AC0B-E7CE2567A278}">
      <dsp:nvSpPr>
        <dsp:cNvPr id="0" name=""/>
        <dsp:cNvSpPr/>
      </dsp:nvSpPr>
      <dsp:spPr>
        <a:xfrm>
          <a:off x="1620069" y="3414152"/>
          <a:ext cx="1297781" cy="648890"/>
        </a:xfrm>
        <a:prstGeom prst="roundRect">
          <a:avLst/>
        </a:prstGeom>
        <a:solidFill>
          <a:schemeClr val="accent6">
            <a:hueOff val="0"/>
            <a:satOff val="0"/>
            <a:lumOff val="0"/>
            <a:alphaOff val="0"/>
          </a:schemeClr>
        </a:solidFill>
        <a:ln>
          <a:noFill/>
        </a:ln>
        <a:effectLst>
          <a:outerShdw blurRad="50800" dist="38100" dir="14700000" algn="t" rotWithShape="0">
            <a:srgbClr val="000000">
              <a:alpha val="60000"/>
            </a:srgbClr>
          </a:outerShd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57150" tIns="57150" rIns="57150" bIns="57150" numCol="1" spcCol="1270" anchor="ctr" anchorCtr="0">
          <a:noAutofit/>
          <a:sp3d extrusionH="28000" prstMaterial="matte"/>
        </a:bodyPr>
        <a:lstStyle/>
        <a:p>
          <a:pPr lvl="0" algn="ctr" defTabSz="666750">
            <a:lnSpc>
              <a:spcPct val="90000"/>
            </a:lnSpc>
            <a:spcBef>
              <a:spcPct val="0"/>
            </a:spcBef>
            <a:spcAft>
              <a:spcPct val="35000"/>
            </a:spcAft>
          </a:pPr>
          <a:r>
            <a:rPr lang="tr-TR" sz="1500" kern="1200" dirty="0" smtClean="0"/>
            <a:t>ATKUYRUĞU </a:t>
          </a:r>
          <a:endParaRPr lang="tr-TR" sz="1500" kern="1200" dirty="0"/>
        </a:p>
      </dsp:txBody>
      <dsp:txXfrm>
        <a:off x="1620069" y="3414152"/>
        <a:ext cx="1297781" cy="648890"/>
      </dsp:txXfrm>
    </dsp:sp>
    <dsp:sp modelId="{8806EED9-373B-428B-BD8E-DE5AD8B500D7}">
      <dsp:nvSpPr>
        <dsp:cNvPr id="0" name=""/>
        <dsp:cNvSpPr/>
      </dsp:nvSpPr>
      <dsp:spPr>
        <a:xfrm>
          <a:off x="648623" y="2195997"/>
          <a:ext cx="1297781" cy="648890"/>
        </a:xfrm>
        <a:prstGeom prst="roundRect">
          <a:avLst/>
        </a:prstGeom>
        <a:solidFill>
          <a:schemeClr val="accent2">
            <a:hueOff val="0"/>
            <a:satOff val="0"/>
            <a:lumOff val="0"/>
            <a:alphaOff val="0"/>
          </a:schemeClr>
        </a:solidFill>
        <a:ln>
          <a:noFill/>
        </a:ln>
        <a:effectLst>
          <a:outerShdw blurRad="50800" dist="38100" dir="14700000" algn="t" rotWithShape="0">
            <a:srgbClr val="000000">
              <a:alpha val="60000"/>
            </a:srgbClr>
          </a:outerShd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57150" tIns="57150" rIns="57150" bIns="57150" numCol="1" spcCol="1270" anchor="ctr" anchorCtr="0">
          <a:noAutofit/>
          <a:sp3d extrusionH="28000" prstMaterial="matte"/>
        </a:bodyPr>
        <a:lstStyle/>
        <a:p>
          <a:pPr lvl="0" algn="ctr" defTabSz="666750">
            <a:lnSpc>
              <a:spcPct val="90000"/>
            </a:lnSpc>
            <a:spcBef>
              <a:spcPct val="0"/>
            </a:spcBef>
            <a:spcAft>
              <a:spcPct val="35000"/>
            </a:spcAft>
          </a:pPr>
          <a:r>
            <a:rPr lang="tr-TR" sz="1500" b="1" kern="1200" cap="none" spc="0" dirty="0" smtClean="0">
              <a:ln w="17780" cmpd="sng">
                <a:prstDash val="solid"/>
                <a:miter lim="800000"/>
              </a:ln>
              <a:effectLst>
                <a:outerShdw blurRad="50800" algn="tl" rotWithShape="0">
                  <a:srgbClr val="000000"/>
                </a:outerShdw>
              </a:effectLst>
            </a:rPr>
            <a:t>EĞRELTİ OTU</a:t>
          </a:r>
          <a:endParaRPr lang="tr-TR" sz="1500" b="1" kern="1200" cap="none" spc="0" dirty="0">
            <a:ln w="17780" cmpd="sng">
              <a:prstDash val="solid"/>
              <a:miter lim="800000"/>
            </a:ln>
            <a:effectLst>
              <a:outerShdw blurRad="50800" algn="tl" rotWithShape="0">
                <a:srgbClr val="000000"/>
              </a:outerShdw>
            </a:effectLst>
          </a:endParaRPr>
        </a:p>
      </dsp:txBody>
      <dsp:txXfrm>
        <a:off x="648623" y="2195997"/>
        <a:ext cx="1297781" cy="648890"/>
      </dsp:txXfrm>
    </dsp:sp>
    <dsp:sp modelId="{E3843512-780E-4099-BB64-ADE41C7042D7}">
      <dsp:nvSpPr>
        <dsp:cNvPr id="0" name=""/>
        <dsp:cNvSpPr/>
      </dsp:nvSpPr>
      <dsp:spPr>
        <a:xfrm>
          <a:off x="995328" y="676982"/>
          <a:ext cx="1297781" cy="648890"/>
        </a:xfrm>
        <a:prstGeom prst="roundRect">
          <a:avLst/>
        </a:prstGeom>
        <a:solidFill>
          <a:schemeClr val="accent3">
            <a:hueOff val="0"/>
            <a:satOff val="0"/>
            <a:lumOff val="0"/>
            <a:alphaOff val="0"/>
          </a:schemeClr>
        </a:solidFill>
        <a:ln>
          <a:noFill/>
        </a:ln>
        <a:effectLst>
          <a:outerShdw blurRad="50800" dist="38100" dir="14700000" algn="t" rotWithShape="0">
            <a:srgbClr val="000000">
              <a:alpha val="60000"/>
            </a:srgbClr>
          </a:outerShd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57150" tIns="57150" rIns="57150" bIns="57150" numCol="1" spcCol="1270" anchor="ctr" anchorCtr="0">
          <a:noAutofit/>
          <a:sp3d extrusionH="28000" prstMaterial="matte"/>
        </a:bodyPr>
        <a:lstStyle/>
        <a:p>
          <a:pPr lvl="0" algn="ctr" defTabSz="666750">
            <a:lnSpc>
              <a:spcPct val="90000"/>
            </a:lnSpc>
            <a:spcBef>
              <a:spcPct val="0"/>
            </a:spcBef>
            <a:spcAft>
              <a:spcPct val="35000"/>
            </a:spcAft>
          </a:pPr>
          <a:r>
            <a:rPr lang="tr-TR" sz="1500" b="1" kern="1200" cap="none" spc="0" dirty="0" smtClean="0">
              <a:ln w="17780" cmpd="sng">
                <a:prstDash val="solid"/>
                <a:miter lim="800000"/>
              </a:ln>
              <a:effectLst>
                <a:outerShdw blurRad="50800" algn="tl" rotWithShape="0">
                  <a:srgbClr val="000000"/>
                </a:outerShdw>
              </a:effectLst>
            </a:rPr>
            <a:t>SU YOSUNLARI</a:t>
          </a:r>
          <a:endParaRPr lang="tr-TR" sz="1500" b="1" kern="1200" cap="none" spc="0" dirty="0">
            <a:ln w="17780" cmpd="sng">
              <a:prstDash val="solid"/>
              <a:miter lim="800000"/>
            </a:ln>
            <a:effectLst>
              <a:outerShdw blurRad="50800" algn="tl" rotWithShape="0">
                <a:srgbClr val="000000"/>
              </a:outerShdw>
            </a:effectLst>
          </a:endParaRPr>
        </a:p>
      </dsp:txBody>
      <dsp:txXfrm>
        <a:off x="995328" y="676982"/>
        <a:ext cx="1297781" cy="648890"/>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9">
  <dgm:title val=""/>
  <dgm:desc val=""/>
  <dgm:catLst>
    <dgm:cat type="3D" pri="11900"/>
  </dgm:catLst>
  <dgm:scene3d>
    <a:camera prst="perspectiveRelaxed">
      <a:rot lat="19149996" lon="20104178" rev="1577324"/>
    </a:camera>
    <a:lightRig rig="soft" dir="t"/>
    <a:backdrop>
      <a:anchor x="0" y="0" z="-210000"/>
      <a:norm dx="0" dy="0" dz="914400"/>
      <a:up dx="0" dy="914400" dz="0"/>
    </a:backdrop>
  </dgm:scene3d>
  <dgm:styleLbl name="node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52250" prstMaterial="matte">
      <a:bevelT w="165100" prst="coolSlant"/>
    </dgm:sp3d>
    <dgm:txPr>
      <a:sp3d extrusionH="28000" prstMaterial="matte"/>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152250" prstMaterial="matte">
      <a:bevelT w="165100" prst="coolSlan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prstMaterial="matte"/>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22735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2D4">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1D1">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prstMaterial="matte"/>
    <dgm:txPr/>
    <dgm:style>
      <a:lnRef idx="0">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a:sp3d extrusionH="28000" prstMaterial="matte"/>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dirty="0"/>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1E1368B-9341-4F61-A47D-8CC320675A1A}" type="datetimeFigureOut">
              <a:rPr lang="tr-TR" smtClean="0"/>
              <a:pPr/>
              <a:t>10.04.2013</a:t>
            </a:fld>
            <a:endParaRPr lang="tr-TR" dirty="0"/>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dirty="0"/>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dirty="0"/>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C674E99-F8CF-4B31-8CFD-14FBDBA18F2C}" type="slidenum">
              <a:rPr lang="tr-TR" smtClean="0"/>
              <a:pPr/>
              <a:t>‹#›</a:t>
            </a:fld>
            <a:endParaRPr lang="tr-TR" dirty="0"/>
          </a:p>
        </p:txBody>
      </p:sp>
    </p:spTree>
    <p:extLst>
      <p:ext uri="{BB962C8B-B14F-4D97-AF65-F5344CB8AC3E}">
        <p14:creationId xmlns:p14="http://schemas.microsoft.com/office/powerpoint/2010/main" xmlns="" val="30213166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7" name="6 İkizkenar Üçgen"/>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7 Başlık"/>
          <p:cNvSpPr>
            <a:spLocks noGrp="1"/>
          </p:cNvSpPr>
          <p:nvPr>
            <p:ph type="ctrTitle"/>
          </p:nvPr>
        </p:nvSpPr>
        <p:spPr>
          <a:xfrm>
            <a:off x="540544" y="776288"/>
            <a:ext cx="8062912" cy="1470025"/>
          </a:xfrm>
        </p:spPr>
        <p:txBody>
          <a:bodyPr anchor="b">
            <a:normAutofit/>
          </a:bodyPr>
          <a:lstStyle>
            <a:lvl1pPr algn="r">
              <a:defRPr sz="4400"/>
            </a:lvl1pPr>
          </a:lstStyle>
          <a:p>
            <a:r>
              <a:rPr kumimoji="0" lang="tr-TR" smtClean="0"/>
              <a:t>Asıl başlık stili için tıklatın</a:t>
            </a:r>
            <a:endParaRPr kumimoji="0" lang="en-US"/>
          </a:p>
        </p:txBody>
      </p:sp>
      <p:sp>
        <p:nvSpPr>
          <p:cNvPr id="9" name="8 Alt Başlık"/>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a:xfrm>
            <a:off x="1371600" y="6012656"/>
            <a:ext cx="5791200" cy="365125"/>
          </a:xfrm>
        </p:spPr>
        <p:txBody>
          <a:bodyPr tIns="0" bIns="0" anchor="t"/>
          <a:lstStyle>
            <a:lvl1pPr algn="r">
              <a:defRPr sz="1000"/>
            </a:lvl1pPr>
          </a:lstStyle>
          <a:p>
            <a:fld id="{F40D0B9A-FD3C-4AE6-92E9-07B5E817226C}" type="datetime1">
              <a:rPr lang="tr-TR" smtClean="0"/>
              <a:pPr/>
              <a:t>10.04.2013</a:t>
            </a:fld>
            <a:endParaRPr lang="tr-TR" dirty="0"/>
          </a:p>
        </p:txBody>
      </p:sp>
      <p:sp>
        <p:nvSpPr>
          <p:cNvPr id="17" name="16 Altbilgi Yer Tutucusu"/>
          <p:cNvSpPr>
            <a:spLocks noGrp="1"/>
          </p:cNvSpPr>
          <p:nvPr>
            <p:ph type="ftr" sz="quarter" idx="11"/>
          </p:nvPr>
        </p:nvSpPr>
        <p:spPr>
          <a:xfrm>
            <a:off x="1371600" y="5650704"/>
            <a:ext cx="5791200" cy="365125"/>
          </a:xfrm>
        </p:spPr>
        <p:txBody>
          <a:bodyPr tIns="0" bIns="0" anchor="b"/>
          <a:lstStyle>
            <a:lvl1pPr algn="r">
              <a:defRPr sz="1100"/>
            </a:lvl1pPr>
          </a:lstStyle>
          <a:p>
            <a:r>
              <a:rPr lang="tr-TR" smtClean="0"/>
              <a:t>...Egitimhane.com...</a:t>
            </a:r>
            <a:endParaRPr lang="tr-TR" dirty="0"/>
          </a:p>
        </p:txBody>
      </p:sp>
      <p:sp>
        <p:nvSpPr>
          <p:cNvPr id="29" name="28 Slayt Numarası Yer Tutucusu"/>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B1DEFA8C-F947-479F-BE07-76B6B3F80BF1}" type="slidenum">
              <a:rPr lang="tr-TR" smtClean="0"/>
              <a:pPr/>
              <a:t>‹#›</a:t>
            </a:fld>
            <a:endParaRPr lang="tr-T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95C8EC2B-F4FC-4938-BCFB-89DB527BE1B6}" type="datetime1">
              <a:rPr lang="tr-TR" smtClean="0"/>
              <a:pPr/>
              <a:t>10.04.2013</a:t>
            </a:fld>
            <a:endParaRPr lang="tr-TR" dirty="0"/>
          </a:p>
        </p:txBody>
      </p:sp>
      <p:sp>
        <p:nvSpPr>
          <p:cNvPr id="5" name="4 Altbilgi Yer Tutucusu"/>
          <p:cNvSpPr>
            <a:spLocks noGrp="1"/>
          </p:cNvSpPr>
          <p:nvPr>
            <p:ph type="ftr" sz="quarter" idx="11"/>
          </p:nvPr>
        </p:nvSpPr>
        <p:spPr/>
        <p:txBody>
          <a:bodyPr/>
          <a:lstStyle/>
          <a:p>
            <a:r>
              <a:rPr lang="tr-TR" smtClean="0"/>
              <a:t>...Egitimhane.com...</a:t>
            </a:r>
            <a:endParaRPr lang="tr-TR" dirty="0"/>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781800" y="381000"/>
            <a:ext cx="1905000" cy="5486400"/>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381000"/>
            <a:ext cx="6248400" cy="5486400"/>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00B970D-BDAD-4A8A-BDC3-39C6585FBB34}" type="datetime1">
              <a:rPr lang="tr-TR" smtClean="0"/>
              <a:pPr/>
              <a:t>10.04.2013</a:t>
            </a:fld>
            <a:endParaRPr lang="tr-TR" dirty="0"/>
          </a:p>
        </p:txBody>
      </p:sp>
      <p:sp>
        <p:nvSpPr>
          <p:cNvPr id="5" name="4 Altbilgi Yer Tutucusu"/>
          <p:cNvSpPr>
            <a:spLocks noGrp="1"/>
          </p:cNvSpPr>
          <p:nvPr>
            <p:ph type="ftr" sz="quarter" idx="11"/>
          </p:nvPr>
        </p:nvSpPr>
        <p:spPr/>
        <p:txBody>
          <a:bodyPr/>
          <a:lstStyle/>
          <a:p>
            <a:r>
              <a:rPr lang="tr-TR" smtClean="0"/>
              <a:t>...Egitimhane.com...</a:t>
            </a:r>
            <a:endParaRPr lang="tr-TR" dirty="0"/>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67494"/>
            <a:ext cx="8229600" cy="1399032"/>
          </a:xfrm>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a:xfrm>
            <a:off x="457200" y="1882808"/>
            <a:ext cx="8229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a:xfrm>
            <a:off x="4791456" y="6480048"/>
            <a:ext cx="2133600" cy="301752"/>
          </a:xfrm>
        </p:spPr>
        <p:txBody>
          <a:bodyPr/>
          <a:lstStyle/>
          <a:p>
            <a:fld id="{6D3E62F3-BDFD-49D1-B768-776C76D4DA4E}" type="datetime1">
              <a:rPr lang="tr-TR" smtClean="0"/>
              <a:pPr/>
              <a:t>10.04.2013</a:t>
            </a:fld>
            <a:endParaRPr lang="tr-TR" dirty="0"/>
          </a:p>
        </p:txBody>
      </p:sp>
      <p:sp>
        <p:nvSpPr>
          <p:cNvPr id="5" name="4 Altbilgi Yer Tutucusu"/>
          <p:cNvSpPr>
            <a:spLocks noGrp="1"/>
          </p:cNvSpPr>
          <p:nvPr>
            <p:ph type="ftr" sz="quarter" idx="11"/>
          </p:nvPr>
        </p:nvSpPr>
        <p:spPr>
          <a:xfrm>
            <a:off x="457200" y="6480969"/>
            <a:ext cx="4260056" cy="300831"/>
          </a:xfrm>
        </p:spPr>
        <p:txBody>
          <a:bodyPr/>
          <a:lstStyle/>
          <a:p>
            <a:r>
              <a:rPr lang="tr-TR" smtClean="0"/>
              <a:t>...Egitimhane.com...</a:t>
            </a:r>
            <a:endParaRPr lang="tr-TR" dirty="0"/>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2">
        <a:schemeClr val="bg1"/>
      </p:bgRef>
    </p:bg>
    <p:spTree>
      <p:nvGrpSpPr>
        <p:cNvPr id="1" name=""/>
        <p:cNvGrpSpPr/>
        <p:nvPr/>
      </p:nvGrpSpPr>
      <p:grpSpPr>
        <a:xfrm>
          <a:off x="0" y="0"/>
          <a:ext cx="0" cy="0"/>
          <a:chOff x="0" y="0"/>
          <a:chExt cx="0" cy="0"/>
        </a:xfrm>
      </p:grpSpPr>
      <p:sp>
        <p:nvSpPr>
          <p:cNvPr id="9" name="8 Dik Üçgen"/>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dirty="0">
              <a:solidFill>
                <a:schemeClr val="lt1"/>
              </a:solidFill>
              <a:latin typeface="+mn-lt"/>
              <a:ea typeface="+mn-ea"/>
              <a:cs typeface="+mn-cs"/>
            </a:endParaRPr>
          </a:p>
        </p:txBody>
      </p:sp>
      <p:sp>
        <p:nvSpPr>
          <p:cNvPr id="8" name="7 İkizkenar Üçgen"/>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 name="3 Veri Yer Tutucusu"/>
          <p:cNvSpPr>
            <a:spLocks noGrp="1"/>
          </p:cNvSpPr>
          <p:nvPr>
            <p:ph type="dt" sz="half" idx="10"/>
          </p:nvPr>
        </p:nvSpPr>
        <p:spPr>
          <a:xfrm>
            <a:off x="6955632" y="6477000"/>
            <a:ext cx="2133600" cy="304800"/>
          </a:xfrm>
        </p:spPr>
        <p:txBody>
          <a:bodyPr/>
          <a:lstStyle/>
          <a:p>
            <a:fld id="{79206035-93B8-4D3B-B9DB-9B39586DCCA7}" type="datetime1">
              <a:rPr lang="tr-TR" smtClean="0"/>
              <a:pPr/>
              <a:t>10.04.2013</a:t>
            </a:fld>
            <a:endParaRPr lang="tr-TR" dirty="0"/>
          </a:p>
        </p:txBody>
      </p:sp>
      <p:sp>
        <p:nvSpPr>
          <p:cNvPr id="5" name="4 Altbilgi Yer Tutucusu"/>
          <p:cNvSpPr>
            <a:spLocks noGrp="1"/>
          </p:cNvSpPr>
          <p:nvPr>
            <p:ph type="ftr" sz="quarter" idx="11"/>
          </p:nvPr>
        </p:nvSpPr>
        <p:spPr>
          <a:xfrm>
            <a:off x="2619376" y="6480969"/>
            <a:ext cx="4260056" cy="300831"/>
          </a:xfrm>
        </p:spPr>
        <p:txBody>
          <a:bodyPr/>
          <a:lstStyle/>
          <a:p>
            <a:r>
              <a:rPr lang="tr-TR" smtClean="0"/>
              <a:t>...Egitimhane.com...</a:t>
            </a:r>
            <a:endParaRPr lang="tr-TR" dirty="0"/>
          </a:p>
        </p:txBody>
      </p:sp>
      <p:sp>
        <p:nvSpPr>
          <p:cNvPr id="6" name="5 Slayt Numarası Yer Tutucusu"/>
          <p:cNvSpPr>
            <a:spLocks noGrp="1"/>
          </p:cNvSpPr>
          <p:nvPr>
            <p:ph type="sldNum" sz="quarter" idx="12"/>
          </p:nvPr>
        </p:nvSpPr>
        <p:spPr>
          <a:xfrm>
            <a:off x="8451056" y="809624"/>
            <a:ext cx="502920" cy="300831"/>
          </a:xfrm>
        </p:spPr>
        <p:txBody>
          <a:bodyPr/>
          <a:lstStyle/>
          <a:p>
            <a:fld id="{B1DEFA8C-F947-479F-BE07-76B6B3F80BF1}" type="slidenum">
              <a:rPr lang="tr-TR" smtClean="0"/>
              <a:pPr/>
              <a:t>‹#›</a:t>
            </a:fld>
            <a:endParaRPr lang="tr-TR" dirty="0"/>
          </a:p>
        </p:txBody>
      </p:sp>
      <p:cxnSp>
        <p:nvCxnSpPr>
          <p:cNvPr id="11" name="10 Düz Bağlayıcı"/>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9 Düz Bağlayıcı"/>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1 Başlık"/>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marL="0" algn="l">
              <a:defRPr/>
            </a:lvl1p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4791456" y="6480969"/>
            <a:ext cx="2133600" cy="301752"/>
          </a:xfrm>
        </p:spPr>
        <p:txBody>
          <a:bodyPr/>
          <a:lstStyle/>
          <a:p>
            <a:fld id="{CC5FC33D-2102-493E-B572-AB9CE3DDCF6C}" type="datetime1">
              <a:rPr lang="tr-TR" smtClean="0"/>
              <a:pPr/>
              <a:t>10.04.2013</a:t>
            </a:fld>
            <a:endParaRPr lang="tr-TR" dirty="0"/>
          </a:p>
        </p:txBody>
      </p:sp>
      <p:sp>
        <p:nvSpPr>
          <p:cNvPr id="6" name="5 Altbilgi Yer Tutucusu"/>
          <p:cNvSpPr>
            <a:spLocks noGrp="1"/>
          </p:cNvSpPr>
          <p:nvPr>
            <p:ph type="ftr" sz="quarter" idx="11"/>
          </p:nvPr>
        </p:nvSpPr>
        <p:spPr>
          <a:xfrm>
            <a:off x="457200" y="6480969"/>
            <a:ext cx="4260056" cy="301752"/>
          </a:xfrm>
        </p:spPr>
        <p:txBody>
          <a:bodyPr/>
          <a:lstStyle/>
          <a:p>
            <a:r>
              <a:rPr lang="tr-TR" smtClean="0"/>
              <a:t>...Egitimhane.com...</a:t>
            </a:r>
            <a:endParaRPr lang="tr-TR" dirty="0"/>
          </a:p>
        </p:txBody>
      </p:sp>
      <p:sp>
        <p:nvSpPr>
          <p:cNvPr id="7" name="6 Slayt Numarası Yer Tutucusu"/>
          <p:cNvSpPr>
            <a:spLocks noGrp="1"/>
          </p:cNvSpPr>
          <p:nvPr>
            <p:ph type="sldNum" sz="quarter" idx="12"/>
          </p:nvPr>
        </p:nvSpPr>
        <p:spPr>
          <a:xfrm>
            <a:off x="7589520" y="6480969"/>
            <a:ext cx="502920" cy="301752"/>
          </a:xfrm>
        </p:spPr>
        <p:txBody>
          <a:bodyPr/>
          <a:lstStyle/>
          <a:p>
            <a:fld id="{B1DEFA8C-F947-479F-BE07-76B6B3F80BF1}" type="slidenum">
              <a:rPr lang="tr-TR" smtClean="0"/>
              <a:pPr/>
              <a:t>‹#›</a:t>
            </a:fld>
            <a:endParaRPr lang="tr-T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a:xfrm>
            <a:off x="4791456" y="6480969"/>
            <a:ext cx="2130552" cy="301752"/>
          </a:xfrm>
        </p:spPr>
        <p:txBody>
          <a:bodyPr/>
          <a:lstStyle/>
          <a:p>
            <a:fld id="{27B5D24A-7776-4715-BEFB-5A4DF65A5468}" type="datetime1">
              <a:rPr lang="tr-TR" smtClean="0"/>
              <a:pPr/>
              <a:t>10.04.2013</a:t>
            </a:fld>
            <a:endParaRPr lang="tr-TR" dirty="0"/>
          </a:p>
        </p:txBody>
      </p:sp>
      <p:sp>
        <p:nvSpPr>
          <p:cNvPr id="8" name="7 Altbilgi Yer Tutucusu"/>
          <p:cNvSpPr>
            <a:spLocks noGrp="1"/>
          </p:cNvSpPr>
          <p:nvPr>
            <p:ph type="ftr" sz="quarter" idx="11"/>
          </p:nvPr>
        </p:nvSpPr>
        <p:spPr>
          <a:xfrm>
            <a:off x="457200" y="6480969"/>
            <a:ext cx="4261104" cy="301752"/>
          </a:xfrm>
        </p:spPr>
        <p:txBody>
          <a:bodyPr/>
          <a:lstStyle/>
          <a:p>
            <a:r>
              <a:rPr lang="tr-TR" smtClean="0"/>
              <a:t>...Egitimhane.com...</a:t>
            </a:r>
            <a:endParaRPr lang="tr-TR" dirty="0"/>
          </a:p>
        </p:txBody>
      </p:sp>
      <p:sp>
        <p:nvSpPr>
          <p:cNvPr id="9" name="8 Slayt Numarası Yer Tutucusu"/>
          <p:cNvSpPr>
            <a:spLocks noGrp="1"/>
          </p:cNvSpPr>
          <p:nvPr>
            <p:ph type="sldNum" sz="quarter" idx="12"/>
          </p:nvPr>
        </p:nvSpPr>
        <p:spPr>
          <a:xfrm>
            <a:off x="7589520" y="6483096"/>
            <a:ext cx="502920" cy="301752"/>
          </a:xfrm>
        </p:spPr>
        <p:txBody>
          <a:bodyPr/>
          <a:lstStyle>
            <a:lvl1pPr algn="ctr">
              <a:defRPr/>
            </a:lvl1pPr>
          </a:lstStyle>
          <a:p>
            <a:fld id="{B1DEFA8C-F947-479F-BE07-76B6B3F80BF1}" type="slidenum">
              <a:rPr lang="tr-TR" smtClean="0"/>
              <a:pPr/>
              <a:t>‹#›</a:t>
            </a:fld>
            <a:endParaRPr lang="tr-TR" dirty="0"/>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b="0"/>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7E883F40-3005-4DC2-9B70-13F2CD92D7A4}" type="datetime1">
              <a:rPr lang="tr-TR" smtClean="0"/>
              <a:pPr/>
              <a:t>10.04.2013</a:t>
            </a:fld>
            <a:endParaRPr lang="tr-TR" dirty="0"/>
          </a:p>
        </p:txBody>
      </p:sp>
      <p:sp>
        <p:nvSpPr>
          <p:cNvPr id="4" name="3 Altbilgi Yer Tutucusu"/>
          <p:cNvSpPr>
            <a:spLocks noGrp="1"/>
          </p:cNvSpPr>
          <p:nvPr>
            <p:ph type="ftr" sz="quarter" idx="11"/>
          </p:nvPr>
        </p:nvSpPr>
        <p:spPr/>
        <p:txBody>
          <a:bodyPr/>
          <a:lstStyle/>
          <a:p>
            <a:r>
              <a:rPr lang="tr-TR" smtClean="0"/>
              <a:t>...Egitimhane.com...</a:t>
            </a:r>
            <a:endParaRPr lang="tr-TR" dirty="0"/>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a:xfrm>
            <a:off x="4791456" y="6480969"/>
            <a:ext cx="2133600" cy="301752"/>
          </a:xfrm>
        </p:spPr>
        <p:txBody>
          <a:bodyPr/>
          <a:lstStyle/>
          <a:p>
            <a:fld id="{30F9D1EB-96B4-455D-B793-93DD75419DA8}" type="datetime1">
              <a:rPr lang="tr-TR" smtClean="0"/>
              <a:pPr/>
              <a:t>10.04.2013</a:t>
            </a:fld>
            <a:endParaRPr lang="tr-TR" dirty="0"/>
          </a:p>
        </p:txBody>
      </p:sp>
      <p:sp>
        <p:nvSpPr>
          <p:cNvPr id="3" name="2 Altbilgi Yer Tutucusu"/>
          <p:cNvSpPr>
            <a:spLocks noGrp="1"/>
          </p:cNvSpPr>
          <p:nvPr>
            <p:ph type="ftr" sz="quarter" idx="11"/>
          </p:nvPr>
        </p:nvSpPr>
        <p:spPr>
          <a:xfrm>
            <a:off x="457200" y="6481890"/>
            <a:ext cx="4260056" cy="300831"/>
          </a:xfrm>
        </p:spPr>
        <p:txBody>
          <a:bodyPr/>
          <a:lstStyle/>
          <a:p>
            <a:r>
              <a:rPr lang="tr-TR" smtClean="0"/>
              <a:t>...Egitimhane.com...</a:t>
            </a:r>
            <a:endParaRPr lang="tr-TR" dirty="0"/>
          </a:p>
        </p:txBody>
      </p:sp>
      <p:sp>
        <p:nvSpPr>
          <p:cNvPr id="4" name="3 Slayt Numarası Yer Tutucusu"/>
          <p:cNvSpPr>
            <a:spLocks noGrp="1"/>
          </p:cNvSpPr>
          <p:nvPr>
            <p:ph type="sldNum" sz="quarter" idx="12"/>
          </p:nvPr>
        </p:nvSpPr>
        <p:spPr>
          <a:xfrm>
            <a:off x="7589520" y="6480969"/>
            <a:ext cx="502920" cy="301752"/>
          </a:xfrm>
        </p:spPr>
        <p:txBody>
          <a:bodyPr/>
          <a:lstStyle/>
          <a:p>
            <a:fld id="{B1DEFA8C-F947-479F-BE07-76B6B3F80BF1}" type="slidenum">
              <a:rPr lang="tr-TR" smtClean="0"/>
              <a:pPr/>
              <a:t>‹#›</a:t>
            </a:fld>
            <a:endParaRPr lang="tr-T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6278976" y="6556248"/>
            <a:ext cx="2133600" cy="301752"/>
          </a:xfrm>
        </p:spPr>
        <p:txBody>
          <a:bodyPr/>
          <a:lstStyle>
            <a:lvl1pPr>
              <a:defRPr sz="900"/>
            </a:lvl1pPr>
          </a:lstStyle>
          <a:p>
            <a:fld id="{E7BF23BA-469B-4C09-9378-8C5D7361EA1E}" type="datetime1">
              <a:rPr lang="tr-TR" smtClean="0"/>
              <a:pPr/>
              <a:t>10.04.2013</a:t>
            </a:fld>
            <a:endParaRPr lang="tr-TR" dirty="0"/>
          </a:p>
        </p:txBody>
      </p:sp>
      <p:sp>
        <p:nvSpPr>
          <p:cNvPr id="6" name="5 Altbilgi Yer Tutucusu"/>
          <p:cNvSpPr>
            <a:spLocks noGrp="1"/>
          </p:cNvSpPr>
          <p:nvPr>
            <p:ph type="ftr" sz="quarter" idx="11"/>
          </p:nvPr>
        </p:nvSpPr>
        <p:spPr>
          <a:xfrm>
            <a:off x="1135856" y="6556248"/>
            <a:ext cx="5143120" cy="301752"/>
          </a:xfrm>
        </p:spPr>
        <p:txBody>
          <a:bodyPr/>
          <a:lstStyle>
            <a:lvl1pPr>
              <a:defRPr sz="900"/>
            </a:lvl1pPr>
          </a:lstStyle>
          <a:p>
            <a:r>
              <a:rPr lang="tr-TR" smtClean="0"/>
              <a:t>...Egitimhane.com...</a:t>
            </a:r>
            <a:endParaRPr lang="tr-TR" dirty="0"/>
          </a:p>
        </p:txBody>
      </p:sp>
      <p:sp>
        <p:nvSpPr>
          <p:cNvPr id="7" name="6 Slayt Numarası Yer Tutucusu"/>
          <p:cNvSpPr>
            <a:spLocks noGrp="1"/>
          </p:cNvSpPr>
          <p:nvPr>
            <p:ph type="sldNum" sz="quarter" idx="12"/>
          </p:nvPr>
        </p:nvSpPr>
        <p:spPr>
          <a:xfrm>
            <a:off x="8410576" y="6556248"/>
            <a:ext cx="502920" cy="301752"/>
          </a:xfrm>
        </p:spPr>
        <p:txBody>
          <a:bodyPr/>
          <a:lstStyle>
            <a:lvl1pPr>
              <a:defRPr sz="900"/>
            </a:lvl1pPr>
          </a:lstStyle>
          <a:p>
            <a:fld id="{B1DEFA8C-F947-479F-BE07-76B6B3F80BF1}" type="slidenum">
              <a:rPr lang="tr-TR" smtClean="0"/>
              <a:pPr/>
              <a:t>‹#›</a:t>
            </a:fld>
            <a:endParaRPr lang="tr-TR" dirty="0"/>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tr-TR" dirty="0" smtClean="0"/>
              <a:t>Resim eklemek için simgeyi tıklatın</a:t>
            </a:r>
            <a:endParaRPr kumimoji="0" lang="en-US" dirty="0"/>
          </a:p>
        </p:txBody>
      </p:sp>
      <p:sp>
        <p:nvSpPr>
          <p:cNvPr id="4" name="3 Metin Yer Tutucusu"/>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a:xfrm>
            <a:off x="6108192" y="6556248"/>
            <a:ext cx="2103120" cy="301752"/>
          </a:xfrm>
        </p:spPr>
        <p:txBody>
          <a:bodyPr/>
          <a:lstStyle>
            <a:lvl1pPr>
              <a:defRPr sz="900"/>
            </a:lvl1pPr>
          </a:lstStyle>
          <a:p>
            <a:fld id="{7C9B5701-1079-4433-AE40-064C438F2D83}" type="datetime1">
              <a:rPr lang="tr-TR" smtClean="0"/>
              <a:pPr/>
              <a:t>10.04.2013</a:t>
            </a:fld>
            <a:endParaRPr lang="tr-TR" dirty="0"/>
          </a:p>
        </p:txBody>
      </p:sp>
      <p:sp>
        <p:nvSpPr>
          <p:cNvPr id="6" name="5 Altbilgi Yer Tutucusu"/>
          <p:cNvSpPr>
            <a:spLocks noGrp="1"/>
          </p:cNvSpPr>
          <p:nvPr>
            <p:ph type="ftr" sz="quarter" idx="11"/>
          </p:nvPr>
        </p:nvSpPr>
        <p:spPr>
          <a:xfrm>
            <a:off x="1170432" y="6557169"/>
            <a:ext cx="4948072" cy="301752"/>
          </a:xfrm>
        </p:spPr>
        <p:txBody>
          <a:bodyPr/>
          <a:lstStyle>
            <a:lvl1pPr>
              <a:defRPr sz="900"/>
            </a:lvl1pPr>
          </a:lstStyle>
          <a:p>
            <a:r>
              <a:rPr lang="tr-TR" smtClean="0"/>
              <a:t>...Egitimhane.com...</a:t>
            </a:r>
            <a:endParaRPr lang="tr-TR" dirty="0"/>
          </a:p>
        </p:txBody>
      </p:sp>
      <p:sp>
        <p:nvSpPr>
          <p:cNvPr id="7" name="6 Slayt Numarası Yer Tutucusu"/>
          <p:cNvSpPr>
            <a:spLocks noGrp="1"/>
          </p:cNvSpPr>
          <p:nvPr>
            <p:ph type="sldNum" sz="quarter" idx="12"/>
          </p:nvPr>
        </p:nvSpPr>
        <p:spPr>
          <a:xfrm>
            <a:off x="8217192" y="6556248"/>
            <a:ext cx="365760" cy="301752"/>
          </a:xfrm>
        </p:spPr>
        <p:txBody>
          <a:bodyPr/>
          <a:lstStyle>
            <a:lvl1pPr algn="ctr">
              <a:defRPr sz="900"/>
            </a:lvl1pPr>
          </a:lstStyle>
          <a:p>
            <a:fld id="{B1DEFA8C-F947-479F-BE07-76B6B3F80BF1}" type="slidenum">
              <a:rPr lang="tr-TR" smtClean="0"/>
              <a:pPr/>
              <a:t>‹#›</a:t>
            </a:fld>
            <a:endParaRPr lang="tr-TR"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10 Dik Üçgen"/>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cxnSp>
        <p:nvCxnSpPr>
          <p:cNvPr id="8" name="7 Düz Bağlayıcı"/>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8 Düz Bağlayıcı"/>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21 Başlık Yer Tutucusu"/>
          <p:cNvSpPr>
            <a:spLocks noGrp="1"/>
          </p:cNvSpPr>
          <p:nvPr>
            <p:ph type="title"/>
          </p:nvPr>
        </p:nvSpPr>
        <p:spPr>
          <a:xfrm>
            <a:off x="457200" y="267494"/>
            <a:ext cx="8229600" cy="1399032"/>
          </a:xfrm>
          <a:prstGeom prst="rect">
            <a:avLst/>
          </a:prstGeom>
        </p:spPr>
        <p:txBody>
          <a:bodyPr vert="horz" anchor="ctr">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66BC2EE9-B00D-4FC2-A8FE-D1D5C6C26E4E}" type="datetime1">
              <a:rPr lang="tr-TR" smtClean="0"/>
              <a:pPr/>
              <a:t>10.04.2013</a:t>
            </a:fld>
            <a:endParaRPr lang="tr-TR" dirty="0"/>
          </a:p>
        </p:txBody>
      </p:sp>
      <p:sp>
        <p:nvSpPr>
          <p:cNvPr id="3" name="2 Altbilgi Yer Tutucusu"/>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r>
              <a:rPr lang="tr-TR" smtClean="0"/>
              <a:t>...Egitimhane.com...</a:t>
            </a:r>
            <a:endParaRPr lang="tr-TR" dirty="0"/>
          </a:p>
        </p:txBody>
      </p:sp>
      <p:sp>
        <p:nvSpPr>
          <p:cNvPr id="23" name="22 Slayt Numarası Yer Tutucusu"/>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B1DEFA8C-F947-479F-BE07-76B6B3F80BF1}" type="slidenum">
              <a:rPr lang="tr-TR" smtClean="0"/>
              <a:pPr/>
              <a:t>‹#›</a:t>
            </a:fld>
            <a:endParaRPr lang="tr-TR" dirty="0"/>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dt="0"/>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audio" Target="file:///C:\Users\Bekir%20KAYA\Desktop\One%20Direction%20-%20Kiss%20You%20(Official).mp3" TargetMode="External"/><Relationship Id="rId6" Type="http://schemas.openxmlformats.org/officeDocument/2006/relationships/hyperlink" Target="http://www.sorubak.com/" TargetMode="External"/><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2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slide" Target="slide19.xml"/><Relationship Id="rId1" Type="http://schemas.openxmlformats.org/officeDocument/2006/relationships/slideLayout" Target="../slideLayouts/slideLayout7.xml"/><Relationship Id="rId4" Type="http://schemas.openxmlformats.org/officeDocument/2006/relationships/hyperlink" Target="http://www.sorubak.com/"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slide" Target="slide19.xml"/><Relationship Id="rId1" Type="http://schemas.openxmlformats.org/officeDocument/2006/relationships/slideLayout" Target="../slideLayouts/slideLayout7.xml"/><Relationship Id="rId4" Type="http://schemas.openxmlformats.org/officeDocument/2006/relationships/hyperlink" Target="http://www.sorubak.com/"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slide" Target="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hyperlink" Target="http://www.sorubak.com/" TargetMode="Externa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13.jpeg"/><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duotone>
              <a:prstClr val="black"/>
              <a:schemeClr val="accent4">
                <a:tint val="45000"/>
                <a:satMod val="400000"/>
              </a:schemeClr>
            </a:duotone>
            <a:lum bright="-59000" contrast="-49000"/>
          </a:blip>
          <a:srcRect/>
          <a:tile tx="0" ty="0" sx="100000" sy="100000" flip="none" algn="tl"/>
        </a:blipFill>
        <a:effectLst/>
      </p:bgPr>
    </p:bg>
    <p:spTree>
      <p:nvGrpSpPr>
        <p:cNvPr id="1" name=""/>
        <p:cNvGrpSpPr/>
        <p:nvPr/>
      </p:nvGrpSpPr>
      <p:grpSpPr>
        <a:xfrm>
          <a:off x="0" y="0"/>
          <a:ext cx="0" cy="0"/>
          <a:chOff x="0" y="0"/>
          <a:chExt cx="0" cy="0"/>
        </a:xfrm>
      </p:grpSpPr>
      <p:sp>
        <p:nvSpPr>
          <p:cNvPr id="2" name="1 Başlık"/>
          <p:cNvSpPr>
            <a:spLocks noGrp="1"/>
          </p:cNvSpPr>
          <p:nvPr>
            <p:ph type="ctrTitle"/>
          </p:nvPr>
        </p:nvSpPr>
        <p:spPr>
          <a:xfrm>
            <a:off x="755576" y="1052736"/>
            <a:ext cx="7772400" cy="1470025"/>
          </a:xfrm>
        </p:spPr>
        <p:txBody>
          <a:bodyPr>
            <a:normAutofit fontScale="90000"/>
          </a:bodyPr>
          <a:lstStyle/>
          <a:p>
            <a:r>
              <a:rPr lang="tr-TR" sz="6600" b="1" i="1" dirty="0" smtClean="0">
                <a:solidFill>
                  <a:srgbClr val="FF6699"/>
                </a:solidFill>
              </a:rPr>
              <a:t>SEVİNÇ YILDIZLARI</a:t>
            </a:r>
            <a:endParaRPr lang="tr-TR" sz="6600" b="1" i="1" dirty="0">
              <a:solidFill>
                <a:srgbClr val="FF6699"/>
              </a:solidFill>
            </a:endParaRPr>
          </a:p>
        </p:txBody>
      </p:sp>
      <p:sp>
        <p:nvSpPr>
          <p:cNvPr id="3" name="2 Alt Başlık"/>
          <p:cNvSpPr>
            <a:spLocks noGrp="1"/>
          </p:cNvSpPr>
          <p:nvPr>
            <p:ph type="subTitle" idx="1"/>
          </p:nvPr>
        </p:nvSpPr>
        <p:spPr>
          <a:xfrm rot="2231869">
            <a:off x="-182901" y="3743795"/>
            <a:ext cx="8062912" cy="1752600"/>
          </a:xfrm>
        </p:spPr>
        <p:txBody>
          <a:bodyPr>
            <a:normAutofit/>
          </a:bodyPr>
          <a:lstStyle/>
          <a:p>
            <a:r>
              <a:rPr lang="tr-TR" sz="6600" b="1" i="1" dirty="0" smtClean="0">
                <a:solidFill>
                  <a:schemeClr val="accent5">
                    <a:lumMod val="50000"/>
                  </a:schemeClr>
                </a:solidFill>
              </a:rPr>
              <a:t>ÇİÇEKSİZ BİTKİLER</a:t>
            </a:r>
            <a:endParaRPr lang="tr-TR" sz="6600" b="1" i="1" dirty="0">
              <a:solidFill>
                <a:schemeClr val="accent5">
                  <a:lumMod val="50000"/>
                </a:schemeClr>
              </a:solidFill>
            </a:endParaRPr>
          </a:p>
        </p:txBody>
      </p:sp>
      <p:pic>
        <p:nvPicPr>
          <p:cNvPr id="4" name="3 Resim" descr="imagesCA81YHD4.jpg"/>
          <p:cNvPicPr>
            <a:picLocks noChangeAspect="1"/>
          </p:cNvPicPr>
          <p:nvPr/>
        </p:nvPicPr>
        <p:blipFill>
          <a:blip r:embed="rId4" cstate="print"/>
          <a:stretch>
            <a:fillRect/>
          </a:stretch>
        </p:blipFill>
        <p:spPr>
          <a:xfrm>
            <a:off x="395536" y="260648"/>
            <a:ext cx="2533650" cy="1809750"/>
          </a:xfrm>
          <a:prstGeom prst="ellipse">
            <a:avLst/>
          </a:prstGeom>
          <a:ln>
            <a:noFill/>
          </a:ln>
          <a:effectLst>
            <a:softEdge rad="112500"/>
          </a:effectLst>
        </p:spPr>
      </p:pic>
      <p:pic>
        <p:nvPicPr>
          <p:cNvPr id="5" name="One Direction - Kiss You (Official).mp3">
            <a:hlinkClick r:id="" action="ppaction://media"/>
          </p:cNvPr>
          <p:cNvPicPr>
            <a:picLocks noRot="1" noChangeAspect="1"/>
          </p:cNvPicPr>
          <p:nvPr>
            <a:audioFile r:link="rId1"/>
          </p:nvPr>
        </p:nvPicPr>
        <p:blipFill>
          <a:blip r:embed="rId5" cstate="print"/>
          <a:stretch>
            <a:fillRect/>
          </a:stretch>
        </p:blipFill>
        <p:spPr>
          <a:xfrm>
            <a:off x="8316416" y="219120"/>
            <a:ext cx="448816" cy="40156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6" name="Altbilgi Yer Tutucusu 5"/>
          <p:cNvSpPr>
            <a:spLocks noGrp="1"/>
          </p:cNvSpPr>
          <p:nvPr>
            <p:ph type="ftr" sz="quarter" idx="11"/>
          </p:nvPr>
        </p:nvSpPr>
        <p:spPr/>
        <p:txBody>
          <a:bodyPr/>
          <a:lstStyle/>
          <a:p>
            <a:r>
              <a:rPr lang="tr-TR" dirty="0" smtClean="0">
                <a:hlinkClick r:id="rId6"/>
              </a:rPr>
              <a:t>www.</a:t>
            </a:r>
            <a:r>
              <a:rPr lang="tr-TR" dirty="0" err="1" smtClean="0">
                <a:hlinkClick r:id="rId6"/>
              </a:rPr>
              <a:t>sorubak</a:t>
            </a:r>
            <a:r>
              <a:rPr lang="tr-TR" dirty="0" smtClean="0">
                <a:hlinkClick r:id="rId6"/>
              </a:rPr>
              <a:t>.com</a:t>
            </a:r>
            <a:r>
              <a:rPr lang="tr-TR" dirty="0" smtClean="0"/>
              <a:t> </a:t>
            </a:r>
            <a:endParaRPr lang="tr-TR" dirty="0"/>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linds(horizontal)">
                                      <p:cBhvr>
                                        <p:cTn id="11" dur="500"/>
                                        <p:tgtEl>
                                          <p:spTgt spid="3">
                                            <p:txEl>
                                              <p:pRg st="0" end="0"/>
                                            </p:txEl>
                                          </p:spTgt>
                                        </p:tgtEl>
                                      </p:cBhvr>
                                    </p:animEffect>
                                  </p:childTnLst>
                                </p:cTn>
                              </p:par>
                            </p:childTnLst>
                          </p:cTn>
                        </p:par>
                        <p:par>
                          <p:cTn id="12" fill="hold">
                            <p:stCondLst>
                              <p:cond delay="1000"/>
                            </p:stCondLst>
                            <p:childTnLst>
                              <p:par>
                                <p:cTn id="13" presetID="1" presetClass="mediacall" presetSubtype="0" fill="hold" nodeType="afterEffect">
                                  <p:stCondLst>
                                    <p:cond delay="0"/>
                                  </p:stCondLst>
                                  <p:childTnLst>
                                    <p:cmd type="call" cmd="playFrom(0.0)">
                                      <p:cBhvr>
                                        <p:cTn id="14"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999">
                <p:cTn id="15" repeatCount="indefinite"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0" y="332656"/>
            <a:ext cx="9144000" cy="5632311"/>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tr-TR" b="1" dirty="0" smtClean="0"/>
              <a:t>AÇIK TOHUMLULAR (Çiçeksiz Bitkiler-Gymnospermae)</a:t>
            </a:r>
            <a:r>
              <a:rPr lang="tr-TR" dirty="0" smtClean="0"/>
              <a:t/>
            </a:r>
            <a:br>
              <a:rPr lang="tr-TR" dirty="0" smtClean="0"/>
            </a:br>
            <a:r>
              <a:rPr lang="tr-TR" dirty="0" smtClean="0"/>
              <a:t>Kapalı tohumlular gerçek çiçek üretirler ve sayıları 250 milyona yakın türden oluşan bir bitkiler alemidirler…</a:t>
            </a:r>
          </a:p>
          <a:p>
            <a:r>
              <a:rPr lang="tr-TR" dirty="0" smtClean="0"/>
              <a:t>Meşe, kayın, gürgen, karaağaç gibi yapraklı ağaçlar bu gruba dahildir…</a:t>
            </a:r>
          </a:p>
          <a:p>
            <a:r>
              <a:rPr lang="tr-TR" dirty="0" smtClean="0"/>
              <a:t>Açık tohumlular ise çiçeksiz bitkiler olarak anılırlar ve bu bitkilerde geniş bir canlılar topluluğudur. Çam, Gök nar, Sedir, Ladin gibi kozalaklı ağaçlar, Sivaslar, Çinko gibi türler bu gruba dahildir…</a:t>
            </a:r>
          </a:p>
          <a:p>
            <a:r>
              <a:rPr lang="tr-TR" dirty="0" smtClean="0"/>
              <a:t>Çiçeksiz bitkilere örnek;</a:t>
            </a:r>
            <a:br>
              <a:rPr lang="tr-TR" dirty="0" smtClean="0"/>
            </a:br>
            <a:r>
              <a:rPr lang="tr-TR" dirty="0" smtClean="0"/>
              <a:t>Bataklık Servisi</a:t>
            </a:r>
          </a:p>
          <a:p>
            <a:r>
              <a:rPr lang="tr-TR" dirty="0" smtClean="0"/>
              <a:t>Çiçeksiz Bitkilerin yaprakları, iğne gibi değişik biçimlerde karşımıza çıkar. Bu bitkilerin yaprak biçimleri ile ilgili bazı örnekleri aşağıda görmektesiniz;</a:t>
            </a:r>
          </a:p>
          <a:p>
            <a:r>
              <a:rPr lang="tr-TR" dirty="0" smtClean="0"/>
              <a:t>Çiçekli bitkilerin tek sap ve tek yaprak yüzeyinden meydana gelen yapraklarına genel anlamda sade yapraklar denilmekte, tek sap üzerinde parçalı bir yapıda, yaprakçıklara ayrılmış biçimdeki yapraklara da bileşik yapraklar adı verilmektedir.</a:t>
            </a:r>
          </a:p>
          <a:p>
            <a:r>
              <a:rPr lang="tr-TR" dirty="0" smtClean="0"/>
              <a:t>Bileşik yapraklar kendi içinde; üçlü, çift tüysü, tek tüysü, katlı tüysü, elsi… gibi değişik biçimlerde görülür. Aynı şekilde yaprakların dizilişine göre de; karşılıklı, almaçlı, sarmal, çevrem, haçsı gibi değişik formlar vardır…</a:t>
            </a:r>
          </a:p>
          <a:p>
            <a:r>
              <a:rPr lang="tr-TR" dirty="0" smtClean="0"/>
              <a:t>Çiçeksiz bitkiler, belirgin bir üreme organı (çiçeği) olmayan bitkilerdir. Kök, gövde ve yaprak gibi kısımlar iyi gelişmemiştir. Bazı çiçeksiz bitkilerde kök, gövde ve yaprak değişikliğe uğrayarak başka yapılara dönüşmüştür.</a:t>
            </a:r>
            <a:endParaRPr lang="tr-TR"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547664" y="2636912"/>
            <a:ext cx="5725853" cy="36014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5 Metin kutusu"/>
          <p:cNvSpPr txBox="1"/>
          <p:nvPr/>
        </p:nvSpPr>
        <p:spPr>
          <a:xfrm>
            <a:off x="1187624" y="908720"/>
            <a:ext cx="5904656" cy="523220"/>
          </a:xfrm>
          <a:prstGeom prst="rect">
            <a:avLst/>
          </a:prstGeom>
          <a:noFill/>
        </p:spPr>
        <p:txBody>
          <a:bodyPr wrap="square" rtlCol="0">
            <a:spAutoFit/>
          </a:bodyPr>
          <a:lstStyle/>
          <a:p>
            <a:pPr algn="ctr"/>
            <a:r>
              <a:rPr lang="tr-TR" sz="2800" b="1" i="1" dirty="0" smtClean="0">
                <a:solidFill>
                  <a:schemeClr val="accent2">
                    <a:lumMod val="40000"/>
                    <a:lumOff val="60000"/>
                  </a:schemeClr>
                </a:solidFill>
              </a:rPr>
              <a:t>EĞRELTİ OTU</a:t>
            </a:r>
            <a:endParaRPr lang="tr-TR" b="1" i="1" dirty="0">
              <a:solidFill>
                <a:schemeClr val="accent2">
                  <a:lumMod val="40000"/>
                  <a:lumOff val="60000"/>
                </a:schemeClr>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0" y="260648"/>
            <a:ext cx="8964488" cy="6463308"/>
          </a:xfrm>
          <a:prstGeom prst="rect">
            <a:avLst/>
          </a:prstGeom>
          <a:ln>
            <a:solidFill>
              <a:schemeClr val="accent4"/>
            </a:solidFill>
          </a:ln>
        </p:spPr>
        <p:style>
          <a:lnRef idx="2">
            <a:schemeClr val="accent3"/>
          </a:lnRef>
          <a:fillRef idx="1">
            <a:schemeClr val="lt1"/>
          </a:fillRef>
          <a:effectRef idx="0">
            <a:schemeClr val="accent3"/>
          </a:effectRef>
          <a:fontRef idx="minor">
            <a:schemeClr val="dk1"/>
          </a:fontRef>
        </p:style>
        <p:txBody>
          <a:bodyPr wrap="square">
            <a:spAutoFit/>
          </a:bodyPr>
          <a:lstStyle/>
          <a:p>
            <a:r>
              <a:rPr lang="tr-TR" dirty="0" smtClean="0"/>
              <a:t>FEN BİLGİSİ</a:t>
            </a:r>
            <a:br>
              <a:rPr lang="tr-TR" dirty="0" smtClean="0"/>
            </a:br>
            <a:r>
              <a:rPr lang="tr-TR" dirty="0" smtClean="0"/>
              <a:t>Çiçeksiz bitkilerin iletim borusu taşıyanlarına damarlı, iletim borusu bulunmayanları ne damarsız çiçeksiz bitkiler denir.</a:t>
            </a:r>
          </a:p>
          <a:p>
            <a:r>
              <a:rPr lang="tr-TR" dirty="0" smtClean="0"/>
              <a:t>Çiçeksiz bitkilerde tohum oluşumu gözlenmez. Sporla çoğalırlar. Genelde su içinde yaşarlar. Karada yaşayanlarsa nemli ortamlarda bulunur.</a:t>
            </a:r>
          </a:p>
          <a:p>
            <a:r>
              <a:rPr lang="tr-TR" dirty="0" smtClean="0"/>
              <a:t>Boynuz otu, kara ve su yosunları damarsız çiçeksiz bitkilere örnektir.</a:t>
            </a:r>
          </a:p>
          <a:p>
            <a:r>
              <a:rPr lang="tr-TR" dirty="0" smtClean="0"/>
              <a:t>Kara yosunları nemli yerlerde, ağaç altlarında ve ağaçların kuzeye bakan gövdeleri üzerinde yaşarlar. Gerçek kökleri yoktur. Kök benzeri uzantıları vardır. Bunlara rizoit denir. Gövde kısa ve toprağa yapışıktır. Yaprakları kadife gibidir. İletim boruları yoktur. Gövde uçlarında sporları taşıyan spor keseleri vardır. Kara yosunları sporla çoğalırlar.</a:t>
            </a:r>
          </a:p>
          <a:p>
            <a:r>
              <a:rPr lang="tr-TR" dirty="0" smtClean="0"/>
              <a:t>Kibrit otu, at kuyruğu ve eğrelti otları damarlı çiçeksiz bitkilere örnektir. Eğrelti otunda kök, gövde ve yaprak gelişmiştir.</a:t>
            </a:r>
          </a:p>
          <a:p>
            <a:r>
              <a:rPr lang="tr-TR" dirty="0" smtClean="0"/>
              <a:t>Eğrelti otları, damarlı çiçeksiz bitkilerin en gelişmiş olanlarıdır. Sulu yerlerde yetişirler. Yapraklarının alt yüzünde kahverengi spor keseleri vardır. Bunlara soruş denir. Spor keseleri olgunlaşınca çatlar ve sporlar etrafa yayılır. Yağmur, rüzgâr veya canlıların yardımı ile taşınan sporlar uygun ortamlarda çimlenerek yeni bir eğrelti otu oluştururlar. Buna eşeysiz çoğalma denir.</a:t>
            </a:r>
          </a:p>
          <a:p>
            <a:r>
              <a:rPr lang="tr-TR" dirty="0" smtClean="0"/>
              <a:t>Genç eğrelti otunun alt yüzeyindeki keselerde erkek ve dişi üreme hücreleri bulunur. Bu bitki türlerinin üremelerini tamamlayabilmesi için sperm ve yumurta üretiminin de gerçekleşmesi gerekir.</a:t>
            </a:r>
          </a:p>
          <a:p>
            <a:r>
              <a:rPr lang="tr-TR" dirty="0" smtClean="0"/>
              <a:t>Çoğalmaları sporlarla gerçekleşir. Çiçekli bitkilere göre daha basit yapılıdırlar. Suda ve nemli yerlerde yaşarlar.</a:t>
            </a:r>
            <a:endParaRPr lang="tr-TR"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descr="LİKN.png"/>
          <p:cNvPicPr>
            <a:picLocks noChangeAspect="1"/>
          </p:cNvPicPr>
          <p:nvPr/>
        </p:nvPicPr>
        <p:blipFill>
          <a:blip r:embed="rId2" cstate="print"/>
          <a:stretch>
            <a:fillRect/>
          </a:stretch>
        </p:blipFill>
        <p:spPr>
          <a:xfrm>
            <a:off x="2051720" y="188640"/>
            <a:ext cx="4886594" cy="3660229"/>
          </a:xfrm>
          <a:prstGeom prst="rect">
            <a:avLst/>
          </a:prstGeom>
        </p:spPr>
      </p:pic>
      <p:sp>
        <p:nvSpPr>
          <p:cNvPr id="5" name="4 Yatay Kaydırma"/>
          <p:cNvSpPr/>
          <p:nvPr/>
        </p:nvSpPr>
        <p:spPr>
          <a:xfrm>
            <a:off x="755576" y="4725144"/>
            <a:ext cx="6696744" cy="1440160"/>
          </a:xfrm>
          <a:prstGeom prst="horizontalScrol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tr-TR" sz="3200" b="1" i="1" dirty="0" smtClean="0">
                <a:solidFill>
                  <a:schemeClr val="accent2">
                    <a:lumMod val="60000"/>
                    <a:lumOff val="40000"/>
                  </a:schemeClr>
                </a:solidFill>
              </a:rPr>
              <a:t>LİKEN</a:t>
            </a:r>
            <a:endParaRPr lang="tr-TR" b="1" i="1" dirty="0">
              <a:solidFill>
                <a:schemeClr val="accent2">
                  <a:lumMod val="60000"/>
                  <a:lumOff val="40000"/>
                </a:schemeClr>
              </a:solidFill>
            </a:endParaRPr>
          </a:p>
        </p:txBody>
      </p:sp>
    </p:spTree>
    <p:extLst>
      <p:ext uri="{BB962C8B-B14F-4D97-AF65-F5344CB8AC3E}">
        <p14:creationId xmlns:p14="http://schemas.microsoft.com/office/powerpoint/2010/main" xmlns="" val="156307192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1560" y="476672"/>
            <a:ext cx="2317492" cy="323229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23528" y="4149080"/>
            <a:ext cx="2466975" cy="18478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cxnSp>
        <p:nvCxnSpPr>
          <p:cNvPr id="4" name="Düz Ok Bağlayıcısı 4"/>
          <p:cNvCxnSpPr/>
          <p:nvPr/>
        </p:nvCxnSpPr>
        <p:spPr>
          <a:xfrm>
            <a:off x="3347864" y="2132856"/>
            <a:ext cx="1368152" cy="0"/>
          </a:xfrm>
          <a:prstGeom prst="straightConnector1">
            <a:avLst/>
          </a:prstGeom>
          <a:ln w="76200">
            <a:tailEnd type="arrow"/>
          </a:ln>
        </p:spPr>
        <p:style>
          <a:lnRef idx="1">
            <a:schemeClr val="dk1"/>
          </a:lnRef>
          <a:fillRef idx="0">
            <a:schemeClr val="dk1"/>
          </a:fillRef>
          <a:effectRef idx="0">
            <a:schemeClr val="dk1"/>
          </a:effectRef>
          <a:fontRef idx="minor">
            <a:schemeClr val="tx1"/>
          </a:fontRef>
        </p:style>
      </p:cxnSp>
      <p:sp>
        <p:nvSpPr>
          <p:cNvPr id="5" name="Dikdörtgen 5"/>
          <p:cNvSpPr/>
          <p:nvPr/>
        </p:nvSpPr>
        <p:spPr>
          <a:xfrm>
            <a:off x="5076056" y="908720"/>
            <a:ext cx="3456384" cy="25202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bg1"/>
                </a:solidFill>
              </a:rPr>
              <a:t>YAPRAK,</a:t>
            </a:r>
          </a:p>
          <a:p>
            <a:pPr algn="ctr"/>
            <a:r>
              <a:rPr lang="tr-TR" b="1" dirty="0" smtClean="0">
                <a:solidFill>
                  <a:schemeClr val="bg1"/>
                </a:solidFill>
              </a:rPr>
              <a:t>BİTKİNİN GAZ ALIŞ VERİŞİNİ SAĞLAR.</a:t>
            </a:r>
            <a:endParaRPr lang="tr-TR" b="1" dirty="0">
              <a:solidFill>
                <a:schemeClr val="bg1"/>
              </a:solidFill>
            </a:endParaRPr>
          </a:p>
        </p:txBody>
      </p:sp>
      <p:pic>
        <p:nvPicPr>
          <p:cNvPr id="6"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347864" y="4581128"/>
            <a:ext cx="1762125" cy="7127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 name="Dikdörtgen 6"/>
          <p:cNvSpPr/>
          <p:nvPr/>
        </p:nvSpPr>
        <p:spPr>
          <a:xfrm>
            <a:off x="5292080" y="3861048"/>
            <a:ext cx="3456384" cy="23042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bg1"/>
                </a:solidFill>
              </a:rPr>
              <a:t>YAPRAK,</a:t>
            </a:r>
          </a:p>
          <a:p>
            <a:pPr algn="ctr"/>
            <a:r>
              <a:rPr lang="tr-TR" b="1" dirty="0" smtClean="0">
                <a:solidFill>
                  <a:schemeClr val="bg1"/>
                </a:solidFill>
              </a:rPr>
              <a:t>BİTKİNİN TERLEMESİNİ</a:t>
            </a:r>
          </a:p>
          <a:p>
            <a:pPr algn="ctr"/>
            <a:r>
              <a:rPr lang="tr-TR" b="1" dirty="0" smtClean="0">
                <a:solidFill>
                  <a:schemeClr val="bg1"/>
                </a:solidFill>
              </a:rPr>
              <a:t>SAĞLAR.</a:t>
            </a:r>
            <a:endParaRPr lang="tr-TR" b="1" dirty="0">
              <a:solidFill>
                <a:schemeClr val="bg1"/>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Resim" descr="fotosentez.jpg"/>
          <p:cNvPicPr>
            <a:picLocks noChangeAspect="1"/>
          </p:cNvPicPr>
          <p:nvPr/>
        </p:nvPicPr>
        <p:blipFill>
          <a:blip r:embed="rId2" cstate="print"/>
          <a:stretch>
            <a:fillRect/>
          </a:stretch>
        </p:blipFill>
        <p:spPr>
          <a:xfrm>
            <a:off x="251520" y="188640"/>
            <a:ext cx="8568952" cy="6669360"/>
          </a:xfrm>
          <a:prstGeom prst="rect">
            <a:avLst/>
          </a:prstGeom>
        </p:spPr>
      </p:pic>
    </p:spTree>
  </p:cSld>
  <p:clrMapOvr>
    <a:masterClrMapping/>
  </p:clrMapOvr>
  <p:transition>
    <p:wheel spokes="8"/>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Resim" descr="ciceksiz_bitki_ureme.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ransition>
    <p:circl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o"/>
          <p:cNvGraphicFramePr>
            <a:graphicFrameLocks noGrp="1"/>
          </p:cNvGraphicFramePr>
          <p:nvPr/>
        </p:nvGraphicFramePr>
        <p:xfrm>
          <a:off x="395536" y="1469680"/>
          <a:ext cx="8412480" cy="5376672"/>
        </p:xfrm>
        <a:graphic>
          <a:graphicData uri="http://schemas.openxmlformats.org/drawingml/2006/table">
            <a:tbl>
              <a:tblPr>
                <a:tableStyleId>{EB9631B5-78F2-41C9-869B-9F39066F8104}</a:tableStyleId>
              </a:tblPr>
              <a:tblGrid>
                <a:gridCol w="8412480"/>
              </a:tblGrid>
              <a:tr h="0">
                <a:tc>
                  <a:txBody>
                    <a:bodyPr/>
                    <a:lstStyle/>
                    <a:p>
                      <a:endParaRPr lang="tr-TR" dirty="0"/>
                    </a:p>
                  </a:txBody>
                  <a:tcPr>
                    <a:lnB w="12700" cap="flat" cmpd="sng" algn="ctr">
                      <a:solidFill>
                        <a:schemeClr val="tx1"/>
                      </a:solidFill>
                      <a:prstDash val="solid"/>
                      <a:round/>
                      <a:headEnd type="none" w="med" len="med"/>
                      <a:tailEnd type="none" w="med" len="med"/>
                    </a:lnB>
                  </a:tcPr>
                </a:tc>
              </a:tr>
              <a:tr h="5010912">
                <a:tc>
                  <a:txBody>
                    <a:bodyPr/>
                    <a:lstStyle/>
                    <a:p>
                      <a:endParaRPr lang="tr-TR" dirty="0"/>
                    </a:p>
                  </a:txBody>
                  <a:tcPr>
                    <a:lnT w="12700" cap="flat" cmpd="sng" algn="ctr">
                      <a:solidFill>
                        <a:schemeClr val="tx1"/>
                      </a:solidFill>
                      <a:prstDash val="solid"/>
                      <a:round/>
                      <a:headEnd type="none" w="med" len="med"/>
                      <a:tailEnd type="none" w="med" len="med"/>
                    </a:lnT>
                  </a:tcPr>
                </a:tc>
              </a:tr>
            </a:tbl>
          </a:graphicData>
        </a:graphic>
      </p:graphicFrame>
      <p:graphicFrame>
        <p:nvGraphicFramePr>
          <p:cNvPr id="4" name="3 Tablo"/>
          <p:cNvGraphicFramePr>
            <a:graphicFrameLocks noGrp="1"/>
          </p:cNvGraphicFramePr>
          <p:nvPr/>
        </p:nvGraphicFramePr>
        <p:xfrm>
          <a:off x="438912" y="1591056"/>
          <a:ext cx="208280" cy="365760"/>
        </p:xfrm>
        <a:graphic>
          <a:graphicData uri="http://schemas.openxmlformats.org/drawingml/2006/table">
            <a:tbl>
              <a:tblPr/>
              <a:tblGrid>
                <a:gridCol w="208280"/>
              </a:tblGrid>
              <a:tr h="0">
                <a:tc>
                  <a:txBody>
                    <a:bodyPr/>
                    <a:lstStyle/>
                    <a:p>
                      <a:endParaRPr lang="tr-TR" dirty="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graphicFrame>
        <p:nvGraphicFramePr>
          <p:cNvPr id="7" name="6 Tablo"/>
          <p:cNvGraphicFramePr>
            <a:graphicFrameLocks noGrp="1"/>
          </p:cNvGraphicFramePr>
          <p:nvPr/>
        </p:nvGraphicFramePr>
        <p:xfrm>
          <a:off x="467544" y="1916832"/>
          <a:ext cx="7920880" cy="4588609"/>
        </p:xfrm>
        <a:graphic>
          <a:graphicData uri="http://schemas.openxmlformats.org/drawingml/2006/table">
            <a:tbl>
              <a:tblPr firstRow="1" bandRow="1">
                <a:tableStyleId>{0505E3EF-67EA-436B-97B2-0124C06EBD24}</a:tableStyleId>
              </a:tblPr>
              <a:tblGrid>
                <a:gridCol w="3960440"/>
                <a:gridCol w="3960440"/>
              </a:tblGrid>
              <a:tr h="576064">
                <a:tc>
                  <a:txBody>
                    <a:bodyPr/>
                    <a:lstStyle/>
                    <a:p>
                      <a:r>
                        <a:rPr lang="tr-TR" dirty="0" smtClean="0"/>
                        <a:t>ÇİÇEKLİ BİTKİLER</a:t>
                      </a:r>
                      <a:endParaRPr lang="tr-TR" dirty="0">
                        <a:solidFill>
                          <a:schemeClr val="bg1"/>
                        </a:solidFill>
                      </a:endParaRPr>
                    </a:p>
                  </a:txBody>
                  <a:tcPr/>
                </a:tc>
                <a:tc>
                  <a:txBody>
                    <a:bodyPr/>
                    <a:lstStyle/>
                    <a:p>
                      <a:r>
                        <a:rPr lang="tr-TR" dirty="0" smtClean="0"/>
                        <a:t>ÇİÇEKSİZ</a:t>
                      </a:r>
                      <a:r>
                        <a:rPr lang="tr-TR" baseline="0" dirty="0" smtClean="0"/>
                        <a:t> BİTKİLER</a:t>
                      </a:r>
                      <a:endParaRPr lang="tr-TR" dirty="0"/>
                    </a:p>
                  </a:txBody>
                  <a:tcPr/>
                </a:tc>
              </a:tr>
              <a:tr h="576064">
                <a:tc>
                  <a:txBody>
                    <a:bodyPr/>
                    <a:lstStyle/>
                    <a:p>
                      <a:r>
                        <a:rPr lang="tr-TR" dirty="0" smtClean="0"/>
                        <a:t>a)Çiçekleri vardır.</a:t>
                      </a:r>
                      <a:endParaRPr lang="tr-TR" dirty="0"/>
                    </a:p>
                  </a:txBody>
                  <a:tcPr/>
                </a:tc>
                <a:tc>
                  <a:txBody>
                    <a:bodyPr/>
                    <a:lstStyle/>
                    <a:p>
                      <a:r>
                        <a:rPr lang="tr-TR" dirty="0" smtClean="0"/>
                        <a:t>a)Çiçekleri yoktur.</a:t>
                      </a:r>
                      <a:endParaRPr lang="tr-TR" dirty="0"/>
                    </a:p>
                  </a:txBody>
                  <a:tcPr/>
                </a:tc>
              </a:tr>
              <a:tr h="720080">
                <a:tc>
                  <a:txBody>
                    <a:bodyPr/>
                    <a:lstStyle/>
                    <a:p>
                      <a:r>
                        <a:rPr lang="tr-TR" dirty="0" smtClean="0"/>
                        <a:t>b)Kök,gövde ve yaprakları vardır.</a:t>
                      </a:r>
                      <a:endParaRPr lang="tr-TR" dirty="0"/>
                    </a:p>
                  </a:txBody>
                  <a:tcPr/>
                </a:tc>
                <a:tc>
                  <a:txBody>
                    <a:bodyPr/>
                    <a:lstStyle/>
                    <a:p>
                      <a:r>
                        <a:rPr lang="tr-TR" dirty="0" smtClean="0"/>
                        <a:t>b)Gerçek kök,gövde</a:t>
                      </a:r>
                      <a:r>
                        <a:rPr lang="tr-TR" baseline="0" dirty="0" smtClean="0"/>
                        <a:t> ve yaprakları  yoktur .</a:t>
                      </a:r>
                      <a:endParaRPr lang="tr-TR" dirty="0"/>
                    </a:p>
                  </a:txBody>
                  <a:tcPr/>
                </a:tc>
              </a:tr>
              <a:tr h="1224136">
                <a:tc>
                  <a:txBody>
                    <a:bodyPr/>
                    <a:lstStyle/>
                    <a:p>
                      <a:r>
                        <a:rPr lang="tr-TR" dirty="0" smtClean="0"/>
                        <a:t>c)Gövdede iletim boruları vardır.</a:t>
                      </a:r>
                      <a:endParaRPr lang="tr-TR" dirty="0"/>
                    </a:p>
                  </a:txBody>
                  <a:tcPr/>
                </a:tc>
                <a:tc>
                  <a:txBody>
                    <a:bodyPr/>
                    <a:lstStyle/>
                    <a:p>
                      <a:r>
                        <a:rPr lang="tr-TR" dirty="0" smtClean="0"/>
                        <a:t>c)İletim boruları,damarlı çiçeksiz bitkilerde olup,damarsız çiçeksiz  bitkilerde yoktur.</a:t>
                      </a:r>
                      <a:endParaRPr lang="tr-TR" dirty="0"/>
                    </a:p>
                  </a:txBody>
                  <a:tcPr/>
                </a:tc>
              </a:tr>
              <a:tr h="1492265">
                <a:tc>
                  <a:txBody>
                    <a:bodyPr/>
                    <a:lstStyle/>
                    <a:p>
                      <a:r>
                        <a:rPr lang="tr-TR" dirty="0" smtClean="0"/>
                        <a:t>d)Eşeyli üreme yaparlar.</a:t>
                      </a:r>
                      <a:endParaRPr lang="tr-TR" dirty="0"/>
                    </a:p>
                  </a:txBody>
                  <a:tcPr/>
                </a:tc>
                <a:tc>
                  <a:txBody>
                    <a:bodyPr/>
                    <a:lstStyle/>
                    <a:p>
                      <a:r>
                        <a:rPr lang="tr-TR" dirty="0" smtClean="0"/>
                        <a:t>d)Eşeyli</a:t>
                      </a:r>
                      <a:r>
                        <a:rPr lang="tr-TR" baseline="0" dirty="0" smtClean="0"/>
                        <a:t> ve eşeysiz üreme yaparlar.Bazı çiçeksiz bitkilerde döl almaşı görülür.</a:t>
                      </a:r>
                      <a:endParaRPr lang="tr-TR" dirty="0"/>
                    </a:p>
                  </a:txBody>
                  <a:tcPr/>
                </a:tc>
              </a:tr>
            </a:tbl>
          </a:graphicData>
        </a:graphic>
      </p:graphicFrame>
      <p:sp>
        <p:nvSpPr>
          <p:cNvPr id="9" name="8 Dikdörtgen"/>
          <p:cNvSpPr/>
          <p:nvPr/>
        </p:nvSpPr>
        <p:spPr>
          <a:xfrm>
            <a:off x="0" y="908720"/>
            <a:ext cx="8964488" cy="369332"/>
          </a:xfrm>
          <a:prstGeom prst="rect">
            <a:avLst/>
          </a:prstGeom>
        </p:spPr>
        <p:style>
          <a:lnRef idx="2">
            <a:schemeClr val="accent6"/>
          </a:lnRef>
          <a:fillRef idx="1">
            <a:schemeClr val="lt1"/>
          </a:fillRef>
          <a:effectRef idx="0">
            <a:schemeClr val="accent6"/>
          </a:effectRef>
          <a:fontRef idx="minor">
            <a:schemeClr val="dk1"/>
          </a:fontRef>
        </p:style>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tr-TR" b="1" i="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Çiçekli ve Çiçeksiz Bitkilerin Birbirinden Farkları</a:t>
            </a:r>
            <a:endParaRPr lang="tr-TR" b="1" i="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3" name="Altbilgi Yer Tutucusu 2"/>
          <p:cNvSpPr>
            <a:spLocks noGrp="1"/>
          </p:cNvSpPr>
          <p:nvPr>
            <p:ph type="ftr" sz="quarter" idx="11"/>
          </p:nvPr>
        </p:nvSpPr>
        <p:spPr/>
        <p:txBody>
          <a:bodyPr/>
          <a:lstStyle/>
          <a:p>
            <a:r>
              <a:rPr lang="tr-TR" smtClean="0"/>
              <a:t>...Egitimhane.com...</a:t>
            </a: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xit" presetSubtype="0" fill="hold" nodeType="afterEffect">
                                  <p:stCondLst>
                                    <p:cond delay="0"/>
                                  </p:stCondLst>
                                  <p:childTnLst>
                                    <p:animEffect transition="out" filter="wedge">
                                      <p:cBhvr>
                                        <p:cTn id="6" dur="2000"/>
                                        <p:tgtEl>
                                          <p:spTgt spid="7"/>
                                        </p:tgtEl>
                                      </p:cBhvr>
                                    </p:animEffect>
                                    <p:set>
                                      <p:cBhvr>
                                        <p:cTn id="7" dur="1" fill="hold">
                                          <p:stCondLst>
                                            <p:cond delay="19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395536" y="3429000"/>
            <a:ext cx="8208912" cy="2308324"/>
          </a:xfrm>
          <a:prstGeom prst="rect">
            <a:avLst/>
          </a:prstGeom>
          <a:noFill/>
        </p:spPr>
        <p:txBody>
          <a:bodyPr wrap="square" rtlCol="0">
            <a:spAutoFit/>
          </a:bodyPr>
          <a:lstStyle/>
          <a:p>
            <a:r>
              <a:rPr lang="tr-TR" dirty="0" smtClean="0"/>
              <a:t>1-Çiçeksiz bitkilerin  çiçekli bitkilerden farklı olduğunu,</a:t>
            </a:r>
          </a:p>
          <a:p>
            <a:r>
              <a:rPr lang="tr-TR" dirty="0" smtClean="0"/>
              <a:t>2-Eğrelti otları ve atkuyrukları kömür oluşumunda etkili olan bitkilerdir.</a:t>
            </a:r>
          </a:p>
          <a:p>
            <a:r>
              <a:rPr lang="tr-TR" dirty="0" smtClean="0"/>
              <a:t>Bu bitkilerin kalıntıları zamanla değişikliğe uğramıştır,kömürleşmiştir.</a:t>
            </a:r>
          </a:p>
          <a:p>
            <a:r>
              <a:rPr lang="tr-TR" dirty="0" smtClean="0"/>
              <a:t>3-Nemli bölgelerdeki taşların yüzeylerine veya ağaç gövdelerinin kuzey yönüne bakan  kısımlarında  karayosunu olarak bitkiyi görürüz.</a:t>
            </a:r>
          </a:p>
          <a:p>
            <a:endParaRPr lang="tr-TR" dirty="0" smtClean="0"/>
          </a:p>
          <a:p>
            <a:endParaRPr lang="tr-TR" dirty="0" smtClean="0"/>
          </a:p>
          <a:p>
            <a:endParaRPr lang="tr-TR" dirty="0"/>
          </a:p>
        </p:txBody>
      </p:sp>
      <p:sp>
        <p:nvSpPr>
          <p:cNvPr id="4" name="3 Aşağı Bükülmüş Şerit"/>
          <p:cNvSpPr/>
          <p:nvPr/>
        </p:nvSpPr>
        <p:spPr>
          <a:xfrm>
            <a:off x="899592" y="908720"/>
            <a:ext cx="6912768" cy="1944216"/>
          </a:xfrm>
          <a:prstGeom prst="ellipseRibb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NELER</a:t>
            </a:r>
          </a:p>
          <a:p>
            <a:pPr algn="ctr"/>
            <a:r>
              <a:rPr lang="tr-TR" dirty="0" smtClean="0"/>
              <a:t>ÖĞRENDİK.</a:t>
            </a:r>
            <a:endParaRPr lang="tr-TR" dirty="0"/>
          </a:p>
        </p:txBody>
      </p:sp>
    </p:spTree>
  </p:cSld>
  <p:clrMapOvr>
    <a:masterClrMapping/>
  </p:clrMapOvr>
  <p:transition>
    <p:wedg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0" y="188640"/>
            <a:ext cx="9144000" cy="6678751"/>
          </a:xfrm>
          <a:prstGeom prst="rect">
            <a:avLst/>
          </a:prstGeom>
        </p:spPr>
        <p:txBody>
          <a:bodyPr wrap="square">
            <a:spAutoFit/>
          </a:bodyPr>
          <a:lstStyle/>
          <a:p>
            <a:pPr lvl="0" fontAlgn="base">
              <a:spcBef>
                <a:spcPct val="0"/>
              </a:spcBef>
              <a:spcAft>
                <a:spcPct val="0"/>
              </a:spcAft>
            </a:pPr>
            <a:r>
              <a:rPr lang="tr-TR" b="1" i="1" u="sng" dirty="0" smtClean="0">
                <a:solidFill>
                  <a:srgbClr val="4AADBA"/>
                </a:solidFill>
                <a:latin typeface="Comic Sans MS" pitchFamily="66" charset="0"/>
                <a:ea typeface="Times New Roman" pitchFamily="18" charset="0"/>
                <a:cs typeface="Times New Roman" pitchFamily="18" charset="0"/>
              </a:rPr>
              <a:t>1-</a:t>
            </a:r>
            <a:r>
              <a:rPr lang="tr-TR" b="1" i="1" dirty="0" smtClean="0">
                <a:solidFill>
                  <a:srgbClr val="4AADBA"/>
                </a:solidFill>
                <a:latin typeface="Comic Sans MS" pitchFamily="66" charset="0"/>
                <a:ea typeface="Times New Roman" pitchFamily="18" charset="0"/>
                <a:cs typeface="Times New Roman" pitchFamily="18" charset="0"/>
              </a:rPr>
              <a:t>Aşağıdaki bitkilerden hangisi, spor adını verilen hücrelerle çoğalır?</a:t>
            </a:r>
          </a:p>
          <a:p>
            <a:pPr lvl="0" fontAlgn="base">
              <a:spcBef>
                <a:spcPct val="0"/>
              </a:spcBef>
              <a:spcAft>
                <a:spcPct val="0"/>
              </a:spcAft>
            </a:pPr>
            <a:r>
              <a:rPr lang="tr-TR" sz="1400" b="1" i="1" dirty="0" smtClean="0">
                <a:solidFill>
                  <a:srgbClr val="4AADBA"/>
                </a:solidFill>
                <a:latin typeface="Arial" pitchFamily="34" charset="0"/>
                <a:cs typeface="Arial" pitchFamily="34" charset="0"/>
              </a:rPr>
              <a:t>  </a:t>
            </a:r>
          </a:p>
          <a:p>
            <a:pPr marL="228600" lvl="0" indent="-228600" eaLnBrk="0" fontAlgn="base" hangingPunct="0">
              <a:spcBef>
                <a:spcPct val="0"/>
              </a:spcBef>
              <a:spcAft>
                <a:spcPct val="0"/>
              </a:spcAft>
            </a:pPr>
            <a:r>
              <a:rPr lang="tr-TR" b="1" i="1" dirty="0" smtClean="0">
                <a:solidFill>
                  <a:schemeClr val="accent5">
                    <a:lumMod val="60000"/>
                    <a:lumOff val="40000"/>
                  </a:schemeClr>
                </a:solidFill>
                <a:latin typeface="Comic Sans MS" pitchFamily="66" charset="0"/>
                <a:ea typeface="Times New Roman" pitchFamily="18" charset="0"/>
                <a:cs typeface="Times New Roman" pitchFamily="18" charset="0"/>
              </a:rPr>
              <a:t> </a:t>
            </a:r>
            <a:r>
              <a:rPr lang="tr-TR" b="1" i="1" dirty="0" smtClean="0">
                <a:solidFill>
                  <a:schemeClr val="accent5">
                    <a:lumMod val="60000"/>
                    <a:lumOff val="40000"/>
                  </a:schemeClr>
                </a:solidFill>
                <a:latin typeface="Comic Sans MS" pitchFamily="66" charset="0"/>
                <a:ea typeface="Times New Roman" pitchFamily="18" charset="0"/>
                <a:cs typeface="Times New Roman" pitchFamily="18" charset="0"/>
                <a:hlinkClick r:id="rId2" action="ppaction://hlinksldjump"/>
              </a:rPr>
              <a:t>A.Kaktüs</a:t>
            </a:r>
            <a:r>
              <a:rPr lang="tr-TR" b="1" i="1" dirty="0" smtClean="0">
                <a:solidFill>
                  <a:schemeClr val="accent5">
                    <a:lumMod val="60000"/>
                    <a:lumOff val="40000"/>
                  </a:schemeClr>
                </a:solidFill>
                <a:latin typeface="Comic Sans MS" pitchFamily="66" charset="0"/>
                <a:ea typeface="Times New Roman" pitchFamily="18" charset="0"/>
                <a:cs typeface="Times New Roman" pitchFamily="18" charset="0"/>
              </a:rPr>
              <a:t>  </a:t>
            </a:r>
            <a:r>
              <a:rPr lang="tr-TR" b="1" i="1" dirty="0" smtClean="0">
                <a:solidFill>
                  <a:schemeClr val="accent5">
                    <a:lumMod val="60000"/>
                    <a:lumOff val="40000"/>
                  </a:schemeClr>
                </a:solidFill>
                <a:latin typeface="Comic Sans MS" pitchFamily="66" charset="0"/>
                <a:ea typeface="Times New Roman" pitchFamily="18" charset="0"/>
                <a:cs typeface="Times New Roman" pitchFamily="18" charset="0"/>
                <a:hlinkClick r:id="rId2" action="ppaction://hlinksldjump"/>
              </a:rPr>
              <a:t>B.Meşe ağacı</a:t>
            </a:r>
            <a:r>
              <a:rPr lang="tr-TR" b="1" i="1" dirty="0" smtClean="0">
                <a:solidFill>
                  <a:schemeClr val="accent5">
                    <a:lumMod val="60000"/>
                    <a:lumOff val="40000"/>
                  </a:schemeClr>
                </a:solidFill>
                <a:latin typeface="Comic Sans MS" pitchFamily="66" charset="0"/>
                <a:ea typeface="Times New Roman" pitchFamily="18" charset="0"/>
                <a:cs typeface="Times New Roman" pitchFamily="18" charset="0"/>
              </a:rPr>
              <a:t>       </a:t>
            </a:r>
            <a:r>
              <a:rPr lang="tr-TR" b="1" i="1" dirty="0" smtClean="0">
                <a:solidFill>
                  <a:schemeClr val="accent5">
                    <a:lumMod val="60000"/>
                    <a:lumOff val="40000"/>
                  </a:schemeClr>
                </a:solidFill>
                <a:latin typeface="Comic Sans MS" pitchFamily="66" charset="0"/>
                <a:ea typeface="Times New Roman" pitchFamily="18" charset="0"/>
                <a:cs typeface="Times New Roman" pitchFamily="18" charset="0"/>
                <a:hlinkClick r:id="rId3" action="ppaction://hlinksldjump"/>
              </a:rPr>
              <a:t>C. Kara yosunu</a:t>
            </a:r>
            <a:r>
              <a:rPr lang="tr-TR" b="1" i="1" dirty="0" smtClean="0">
                <a:solidFill>
                  <a:schemeClr val="accent5">
                    <a:lumMod val="60000"/>
                    <a:lumOff val="40000"/>
                  </a:schemeClr>
                </a:solidFill>
                <a:latin typeface="Comic Sans MS" pitchFamily="66" charset="0"/>
                <a:ea typeface="Times New Roman" pitchFamily="18" charset="0"/>
                <a:cs typeface="Times New Roman" pitchFamily="18" charset="0"/>
              </a:rPr>
              <a:t>     </a:t>
            </a:r>
            <a:r>
              <a:rPr lang="tr-TR" b="1" i="1" dirty="0" smtClean="0">
                <a:solidFill>
                  <a:schemeClr val="accent5">
                    <a:lumMod val="60000"/>
                    <a:lumOff val="40000"/>
                  </a:schemeClr>
                </a:solidFill>
                <a:latin typeface="Comic Sans MS" pitchFamily="66" charset="0"/>
                <a:ea typeface="Times New Roman" pitchFamily="18" charset="0"/>
                <a:cs typeface="Times New Roman" pitchFamily="18" charset="0"/>
                <a:hlinkClick r:id="rId2" action="ppaction://hlinksldjump"/>
              </a:rPr>
              <a:t>D. Gül</a:t>
            </a:r>
            <a:endParaRPr lang="tr-TR" b="1" i="1" dirty="0" smtClean="0">
              <a:solidFill>
                <a:schemeClr val="accent5">
                  <a:lumMod val="60000"/>
                  <a:lumOff val="40000"/>
                </a:schemeClr>
              </a:solidFill>
              <a:latin typeface="Comic Sans MS" pitchFamily="66" charset="0"/>
              <a:ea typeface="Times New Roman" pitchFamily="18" charset="0"/>
              <a:cs typeface="Times New Roman" pitchFamily="18" charset="0"/>
            </a:endParaRPr>
          </a:p>
          <a:p>
            <a:pPr marL="342900" lvl="0" indent="-342900" eaLnBrk="0" fontAlgn="base" hangingPunct="0">
              <a:spcBef>
                <a:spcPct val="0"/>
              </a:spcBef>
              <a:spcAft>
                <a:spcPct val="0"/>
              </a:spcAft>
            </a:pPr>
            <a:endParaRPr lang="tr-TR" b="1" i="1" dirty="0" smtClean="0">
              <a:solidFill>
                <a:srgbClr val="4AADBA"/>
              </a:solidFill>
              <a:latin typeface="Comic Sans MS" pitchFamily="66" charset="0"/>
              <a:cs typeface="Times New Roman" pitchFamily="18" charset="0"/>
            </a:endParaRPr>
          </a:p>
          <a:p>
            <a:pPr marL="342900" lvl="0" indent="-342900" eaLnBrk="0" fontAlgn="base" hangingPunct="0">
              <a:spcBef>
                <a:spcPct val="0"/>
              </a:spcBef>
              <a:spcAft>
                <a:spcPct val="0"/>
              </a:spcAft>
            </a:pPr>
            <a:endParaRPr lang="tr-TR" b="1" i="1" dirty="0" smtClean="0">
              <a:solidFill>
                <a:srgbClr val="4AADBA"/>
              </a:solidFill>
              <a:latin typeface="Comic Sans MS" pitchFamily="66" charset="0"/>
              <a:cs typeface="Times New Roman" pitchFamily="18" charset="0"/>
            </a:endParaRPr>
          </a:p>
          <a:p>
            <a:r>
              <a:rPr lang="tr-TR" b="1" i="1" dirty="0" smtClean="0">
                <a:solidFill>
                  <a:srgbClr val="4AADBA"/>
                </a:solidFill>
              </a:rPr>
              <a:t>2- Aşağıdakilerden hangisi çiçeksiz bitkilerin çoğalmasını sağlayan hücredir?</a:t>
            </a:r>
          </a:p>
          <a:p>
            <a:pPr marL="228600" indent="-228600"/>
            <a:endParaRPr lang="tr-TR" b="1" i="1" dirty="0" smtClean="0">
              <a:solidFill>
                <a:srgbClr val="4AADBA"/>
              </a:solidFill>
            </a:endParaRPr>
          </a:p>
          <a:p>
            <a:pPr marL="228600" indent="-228600"/>
            <a:r>
              <a:rPr lang="tr-TR" b="1" i="1" dirty="0" smtClean="0">
                <a:solidFill>
                  <a:srgbClr val="4AADBA"/>
                </a:solidFill>
                <a:hlinkClick r:id="rId3" action="ppaction://hlinksldjump"/>
              </a:rPr>
              <a:t>A.spor </a:t>
            </a:r>
            <a:r>
              <a:rPr lang="tr-TR" b="1" i="1" dirty="0" smtClean="0">
                <a:solidFill>
                  <a:srgbClr val="4AADBA"/>
                </a:solidFill>
              </a:rPr>
              <a:t>      </a:t>
            </a:r>
            <a:r>
              <a:rPr lang="tr-TR" b="1" i="1" dirty="0" smtClean="0">
                <a:solidFill>
                  <a:srgbClr val="4AADBA"/>
                </a:solidFill>
                <a:hlinkClick r:id="rId2" action="ppaction://hlinksldjump"/>
              </a:rPr>
              <a:t>B. polen</a:t>
            </a:r>
            <a:r>
              <a:rPr lang="tr-TR" b="1" i="1" dirty="0" smtClean="0">
                <a:solidFill>
                  <a:srgbClr val="4AADBA"/>
                </a:solidFill>
              </a:rPr>
              <a:t>      </a:t>
            </a:r>
            <a:r>
              <a:rPr lang="tr-TR" b="1" i="1" dirty="0" smtClean="0">
                <a:solidFill>
                  <a:srgbClr val="4AADBA"/>
                </a:solidFill>
                <a:hlinkClick r:id="rId2" action="ppaction://hlinksldjump"/>
              </a:rPr>
              <a:t>C. gamet</a:t>
            </a:r>
            <a:r>
              <a:rPr lang="tr-TR" b="1" i="1" dirty="0" smtClean="0">
                <a:solidFill>
                  <a:srgbClr val="4AADBA"/>
                </a:solidFill>
              </a:rPr>
              <a:t>   </a:t>
            </a:r>
            <a:r>
              <a:rPr lang="tr-TR" b="1" i="1" dirty="0" smtClean="0">
                <a:solidFill>
                  <a:srgbClr val="4AADBA"/>
                </a:solidFill>
                <a:hlinkClick r:id="rId2" action="ppaction://hlinksldjump"/>
              </a:rPr>
              <a:t>D. Yumurta</a:t>
            </a:r>
            <a:endParaRPr lang="tr-TR" b="1" i="1" dirty="0" smtClean="0">
              <a:solidFill>
                <a:srgbClr val="4AADBA"/>
              </a:solidFill>
            </a:endParaRPr>
          </a:p>
          <a:p>
            <a:pPr marL="228600" indent="-228600"/>
            <a:endParaRPr lang="tr-TR" b="1" i="1" dirty="0" smtClean="0">
              <a:solidFill>
                <a:srgbClr val="4AADBA"/>
              </a:solidFill>
            </a:endParaRPr>
          </a:p>
          <a:p>
            <a:pPr marL="228600" indent="-228600"/>
            <a:r>
              <a:rPr lang="tr-TR" b="1" i="1" dirty="0" smtClean="0">
                <a:solidFill>
                  <a:srgbClr val="4AADBA"/>
                </a:solidFill>
              </a:rPr>
              <a:t>3- Aşağıdaki bitkilerden hangisi diğerlerinden farklıdır?</a:t>
            </a:r>
          </a:p>
          <a:p>
            <a:pPr marL="342900" indent="-342900"/>
            <a:r>
              <a:rPr lang="tr-TR" b="1" i="1" dirty="0" smtClean="0">
                <a:solidFill>
                  <a:srgbClr val="4AADBA"/>
                </a:solidFill>
                <a:hlinkClick r:id="rId2" action="ppaction://hlinksldjump"/>
              </a:rPr>
              <a:t>A.Çam ağacı</a:t>
            </a:r>
            <a:r>
              <a:rPr lang="tr-TR" b="1" i="1" dirty="0" smtClean="0">
                <a:solidFill>
                  <a:srgbClr val="4AADBA"/>
                </a:solidFill>
              </a:rPr>
              <a:t>     </a:t>
            </a:r>
            <a:r>
              <a:rPr lang="tr-TR" b="1" i="1" dirty="0" smtClean="0">
                <a:solidFill>
                  <a:srgbClr val="4AADBA"/>
                </a:solidFill>
                <a:hlinkClick r:id="rId2" action="ppaction://hlinksldjump"/>
              </a:rPr>
              <a:t>B. Papatya</a:t>
            </a:r>
            <a:r>
              <a:rPr lang="tr-TR" b="1" i="1" dirty="0" smtClean="0">
                <a:solidFill>
                  <a:srgbClr val="4AADBA"/>
                </a:solidFill>
              </a:rPr>
              <a:t>        </a:t>
            </a:r>
            <a:r>
              <a:rPr lang="tr-TR" b="1" i="1" dirty="0" smtClean="0">
                <a:solidFill>
                  <a:srgbClr val="4AADBA"/>
                </a:solidFill>
                <a:hlinkClick r:id="rId2" action="ppaction://hlinksldjump"/>
              </a:rPr>
              <a:t>C.Gül </a:t>
            </a:r>
            <a:r>
              <a:rPr lang="tr-TR" b="1" i="1" dirty="0" smtClean="0">
                <a:solidFill>
                  <a:srgbClr val="4AADBA"/>
                </a:solidFill>
              </a:rPr>
              <a:t>      </a:t>
            </a:r>
            <a:r>
              <a:rPr lang="tr-TR" b="1" i="1" dirty="0" smtClean="0">
                <a:solidFill>
                  <a:srgbClr val="4AADBA"/>
                </a:solidFill>
                <a:hlinkClick r:id="rId3" action="ppaction://hlinksldjump"/>
              </a:rPr>
              <a:t>D. Eğrelti otu </a:t>
            </a:r>
            <a:endParaRPr lang="tr-TR" b="1" i="1" dirty="0" smtClean="0">
              <a:solidFill>
                <a:srgbClr val="4AADBA"/>
              </a:solidFill>
            </a:endParaRPr>
          </a:p>
          <a:p>
            <a:pPr marL="342900" indent="-342900"/>
            <a:endParaRPr lang="tr-TR" b="1" i="1" dirty="0" smtClean="0">
              <a:solidFill>
                <a:srgbClr val="4AADBA"/>
              </a:solidFill>
            </a:endParaRPr>
          </a:p>
          <a:p>
            <a:r>
              <a:rPr lang="tr-TR" b="1" i="1" dirty="0" smtClean="0">
                <a:solidFill>
                  <a:srgbClr val="4AADBA"/>
                </a:solidFill>
              </a:rPr>
              <a:t>7-Aşağıda verilenlerden hangisi çiçeksiz bitkidir? </a:t>
            </a:r>
          </a:p>
          <a:p>
            <a:r>
              <a:rPr lang="tr-TR" b="1" i="1" dirty="0" smtClean="0">
                <a:solidFill>
                  <a:srgbClr val="4AADBA"/>
                </a:solidFill>
              </a:rPr>
              <a:t> </a:t>
            </a:r>
          </a:p>
          <a:p>
            <a:r>
              <a:rPr lang="tr-TR" b="1" i="1" dirty="0" smtClean="0">
                <a:solidFill>
                  <a:srgbClr val="4AADBA"/>
                </a:solidFill>
                <a:hlinkClick r:id="rId2" action="ppaction://hlinksldjump"/>
              </a:rPr>
              <a:t>A ) Kaktüs</a:t>
            </a:r>
            <a:r>
              <a:rPr lang="tr-TR" b="1" i="1" dirty="0" smtClean="0">
                <a:solidFill>
                  <a:srgbClr val="4AADBA"/>
                </a:solidFill>
              </a:rPr>
              <a:t>	</a:t>
            </a:r>
            <a:r>
              <a:rPr lang="tr-TR" b="1" i="1" dirty="0" smtClean="0">
                <a:solidFill>
                  <a:srgbClr val="4AADBA"/>
                </a:solidFill>
                <a:hlinkClick r:id="rId3" action="ppaction://hlinksldjump"/>
              </a:rPr>
              <a:t>B ) Liken</a:t>
            </a:r>
            <a:endParaRPr lang="tr-TR" b="1" i="1" dirty="0" smtClean="0">
              <a:solidFill>
                <a:srgbClr val="4AADBA"/>
              </a:solidFill>
            </a:endParaRPr>
          </a:p>
          <a:p>
            <a:r>
              <a:rPr lang="tr-TR" b="1" i="1" dirty="0" smtClean="0">
                <a:solidFill>
                  <a:srgbClr val="4AADBA"/>
                </a:solidFill>
                <a:hlinkClick r:id="rId2" action="ppaction://hlinksldjump"/>
              </a:rPr>
              <a:t>C ) Maydanoz</a:t>
            </a:r>
            <a:r>
              <a:rPr lang="tr-TR" b="1" i="1" dirty="0" smtClean="0">
                <a:solidFill>
                  <a:srgbClr val="4AADBA"/>
                </a:solidFill>
              </a:rPr>
              <a:t>	</a:t>
            </a:r>
            <a:r>
              <a:rPr lang="tr-TR" b="1" i="1" dirty="0" smtClean="0">
                <a:solidFill>
                  <a:srgbClr val="4AADBA"/>
                </a:solidFill>
                <a:hlinkClick r:id="rId2" action="ppaction://hlinksldjump"/>
              </a:rPr>
              <a:t>D ) Deve tabanı</a:t>
            </a:r>
            <a:endParaRPr lang="tr-TR" b="1" i="1" dirty="0" smtClean="0">
              <a:solidFill>
                <a:srgbClr val="4AADBA"/>
              </a:solidFill>
            </a:endParaRPr>
          </a:p>
          <a:p>
            <a:r>
              <a:rPr lang="tr-TR" b="1" i="1" dirty="0" smtClean="0">
                <a:solidFill>
                  <a:srgbClr val="4AADBA"/>
                </a:solidFill>
              </a:rPr>
              <a:t> </a:t>
            </a:r>
          </a:p>
          <a:p>
            <a:endParaRPr lang="tr-TR" b="1" i="1" dirty="0" smtClean="0">
              <a:solidFill>
                <a:srgbClr val="4AADBA"/>
              </a:solidFill>
            </a:endParaRPr>
          </a:p>
          <a:p>
            <a:r>
              <a:rPr lang="tr-TR" b="1" i="1" dirty="0" smtClean="0">
                <a:solidFill>
                  <a:srgbClr val="4AADBA"/>
                </a:solidFill>
              </a:rPr>
              <a:t>5- aşağıdakilerden hangileri bitkide, yaprağın görevidir? </a:t>
            </a:r>
          </a:p>
          <a:p>
            <a:r>
              <a:rPr lang="tr-TR" b="1" i="1" dirty="0" smtClean="0">
                <a:solidFill>
                  <a:srgbClr val="4AADBA"/>
                </a:solidFill>
              </a:rPr>
              <a:t>I.   gaz alışverişi yapma</a:t>
            </a:r>
          </a:p>
          <a:p>
            <a:r>
              <a:rPr lang="tr-TR" b="1" i="1" dirty="0" smtClean="0">
                <a:solidFill>
                  <a:srgbClr val="4AADBA"/>
                </a:solidFill>
              </a:rPr>
              <a:t>II. fazla suyu dışarı atma</a:t>
            </a:r>
          </a:p>
          <a:p>
            <a:r>
              <a:rPr lang="tr-TR" b="1" i="1" dirty="0" smtClean="0">
                <a:solidFill>
                  <a:srgbClr val="4AADBA"/>
                </a:solidFill>
              </a:rPr>
              <a:t>III. besin yapma</a:t>
            </a:r>
          </a:p>
          <a:p>
            <a:r>
              <a:rPr lang="tr-TR" b="1" i="1" dirty="0" smtClean="0">
                <a:solidFill>
                  <a:srgbClr val="4AADBA"/>
                </a:solidFill>
                <a:hlinkClick r:id="rId2" action="ppaction://hlinksldjump"/>
              </a:rPr>
              <a:t>A. yalnız lll</a:t>
            </a:r>
            <a:r>
              <a:rPr lang="tr-TR" b="1" i="1" dirty="0" smtClean="0">
                <a:solidFill>
                  <a:srgbClr val="4AADBA"/>
                </a:solidFill>
              </a:rPr>
              <a:t>	</a:t>
            </a:r>
            <a:r>
              <a:rPr lang="tr-TR" b="1" i="1" dirty="0" smtClean="0">
                <a:solidFill>
                  <a:srgbClr val="4AADBA"/>
                </a:solidFill>
                <a:hlinkClick r:id="rId2" action="ppaction://hlinksldjump"/>
              </a:rPr>
              <a:t>B.l –II </a:t>
            </a:r>
            <a:r>
              <a:rPr lang="tr-TR" b="1" i="1" dirty="0" smtClean="0">
                <a:solidFill>
                  <a:srgbClr val="4AADBA"/>
                </a:solidFill>
              </a:rPr>
              <a:t>          </a:t>
            </a:r>
            <a:r>
              <a:rPr lang="tr-TR" b="1" i="1" dirty="0" smtClean="0">
                <a:solidFill>
                  <a:srgbClr val="4AADBA"/>
                </a:solidFill>
                <a:hlinkClick r:id="rId2" action="ppaction://hlinksldjump"/>
              </a:rPr>
              <a:t>C.II –III  </a:t>
            </a:r>
            <a:r>
              <a:rPr lang="tr-TR" b="1" i="1" dirty="0" smtClean="0">
                <a:solidFill>
                  <a:srgbClr val="4AADBA"/>
                </a:solidFill>
              </a:rPr>
              <a:t>            </a:t>
            </a:r>
            <a:r>
              <a:rPr lang="tr-TR" b="1" i="1" cap="small" dirty="0" smtClean="0">
                <a:solidFill>
                  <a:srgbClr val="4AADBA"/>
                </a:solidFill>
                <a:hlinkClick r:id="rId3" action="ppaction://hlinksldjump"/>
              </a:rPr>
              <a:t>D.I</a:t>
            </a:r>
            <a:r>
              <a:rPr lang="tr-TR" b="1" i="1" dirty="0" smtClean="0">
                <a:solidFill>
                  <a:srgbClr val="4AADBA"/>
                </a:solidFill>
                <a:hlinkClick r:id="rId3" action="ppaction://hlinksldjump"/>
              </a:rPr>
              <a:t>-II-III</a:t>
            </a:r>
            <a:endParaRPr lang="tr-TR" b="1" i="1" dirty="0" smtClean="0">
              <a:solidFill>
                <a:srgbClr val="4AADBA"/>
              </a:solidFill>
            </a:endParaRPr>
          </a:p>
          <a:p>
            <a:r>
              <a:rPr lang="tr-TR" b="1" i="1" dirty="0" smtClean="0">
                <a:solidFill>
                  <a:srgbClr val="4AADBA"/>
                </a:solidFill>
              </a:rPr>
              <a:t>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685800" y="2362200"/>
            <a:ext cx="7772400" cy="4114800"/>
          </a:xfrm>
          <a:prstGeom prst="rect">
            <a:avLst/>
          </a:prstGeom>
        </p:spPr>
        <p:txBody>
          <a:bodyPr vert="horz" anchor="t">
            <a:normAutofit/>
          </a:bodyPr>
          <a:lstStyle/>
          <a:p>
            <a:pPr marL="448056" marR="0" lvl="0" indent="-384048" algn="l" defTabSz="914400" rtl="0" eaLnBrk="1" fontAlgn="auto" latinLnBrk="0" hangingPunct="1">
              <a:lnSpc>
                <a:spcPct val="100000"/>
              </a:lnSpc>
              <a:spcBef>
                <a:spcPct val="20000"/>
              </a:spcBef>
              <a:spcAft>
                <a:spcPts val="0"/>
              </a:spcAft>
              <a:buClr>
                <a:schemeClr val="tx1"/>
              </a:buClr>
              <a:buSzPct val="80000"/>
              <a:buFont typeface="Wingdings" pitchFamily="2" charset="2"/>
              <a:buBlip>
                <a:blip r:embed="rId2"/>
              </a:buBlip>
              <a:tabLst/>
              <a:defRPr/>
            </a:pPr>
            <a:r>
              <a:rPr kumimoji="0" lang="tr-TR" sz="3000" b="0" i="0" u="none" strike="noStrike" kern="1200" cap="none" spc="0" normalizeH="0" baseline="0" noProof="0" dirty="0" smtClean="0">
                <a:ln>
                  <a:noFill/>
                </a:ln>
                <a:solidFill>
                  <a:schemeClr val="tx1"/>
                </a:solidFill>
                <a:effectLst/>
                <a:uLnTx/>
                <a:uFillTx/>
                <a:latin typeface="+mn-lt"/>
                <a:ea typeface="+mn-ea"/>
                <a:cs typeface="+mn-cs"/>
              </a:rPr>
              <a:t> Çiçek gibi belli bir üreme organı olmayan bitkilere çiçeksiz bitkiler denir.</a:t>
            </a:r>
          </a:p>
          <a:p>
            <a:pPr marL="448056" marR="0" lvl="0" indent="-384048" algn="l" defTabSz="914400" rtl="0" eaLnBrk="1" fontAlgn="auto" latinLnBrk="0" hangingPunct="1">
              <a:lnSpc>
                <a:spcPct val="100000"/>
              </a:lnSpc>
              <a:spcBef>
                <a:spcPct val="20000"/>
              </a:spcBef>
              <a:spcAft>
                <a:spcPts val="0"/>
              </a:spcAft>
              <a:buClr>
                <a:schemeClr val="tx1"/>
              </a:buClr>
              <a:buSzPct val="80000"/>
              <a:buFontTx/>
              <a:buNone/>
              <a:tabLst/>
              <a:defRPr/>
            </a:pPr>
            <a:endParaRPr kumimoji="0" lang="tr-TR" sz="3000" b="0" i="0" u="none" strike="noStrike" kern="1200" cap="none" spc="0" normalizeH="0" baseline="0" noProof="0" dirty="0" smtClean="0">
              <a:ln>
                <a:noFill/>
              </a:ln>
              <a:solidFill>
                <a:schemeClr val="tx1"/>
              </a:solidFill>
              <a:effectLst/>
              <a:uLnTx/>
              <a:uFillTx/>
              <a:latin typeface="+mn-lt"/>
              <a:ea typeface="+mn-ea"/>
              <a:cs typeface="+mn-cs"/>
            </a:endParaRPr>
          </a:p>
          <a:p>
            <a:pPr marL="448056" marR="0" lvl="0" indent="-384048" algn="l" defTabSz="914400" rtl="0" eaLnBrk="1" fontAlgn="auto" latinLnBrk="0" hangingPunct="1">
              <a:lnSpc>
                <a:spcPct val="100000"/>
              </a:lnSpc>
              <a:spcBef>
                <a:spcPct val="20000"/>
              </a:spcBef>
              <a:spcAft>
                <a:spcPts val="0"/>
              </a:spcAft>
              <a:buClr>
                <a:schemeClr val="tx1"/>
              </a:buClr>
              <a:buSzPct val="80000"/>
              <a:buFont typeface="Wingdings" pitchFamily="2" charset="2"/>
              <a:buBlip>
                <a:blip r:embed="rId2"/>
              </a:buBlip>
              <a:tabLst/>
              <a:defRPr/>
            </a:pPr>
            <a:r>
              <a:rPr kumimoji="0" lang="tr-TR" sz="3000" b="0" i="0" u="none" strike="noStrike" kern="1200" cap="none" spc="0" normalizeH="0" baseline="0" noProof="0" dirty="0" smtClean="0">
                <a:ln>
                  <a:noFill/>
                </a:ln>
                <a:solidFill>
                  <a:schemeClr val="tx1"/>
                </a:solidFill>
                <a:effectLst/>
                <a:uLnTx/>
                <a:uFillTx/>
                <a:latin typeface="+mn-lt"/>
                <a:ea typeface="+mn-ea"/>
                <a:cs typeface="+mn-cs"/>
              </a:rPr>
              <a:t> En tanınmışları karayosunları ve eğrelti otlarıdır.</a:t>
            </a:r>
            <a:endParaRPr kumimoji="0" lang="tr-TR" sz="3000" b="0" i="0" u="none" strike="noStrike" kern="1200" cap="none" spc="0" normalizeH="0" baseline="0" noProof="0" dirty="0">
              <a:ln>
                <a:noFill/>
              </a:ln>
              <a:solidFill>
                <a:schemeClr val="tx1"/>
              </a:solidFill>
              <a:effectLst/>
              <a:uLnTx/>
              <a:uFillTx/>
              <a:latin typeface="+mn-lt"/>
              <a:ea typeface="+mn-ea"/>
              <a:cs typeface="+mn-cs"/>
            </a:endParaRPr>
          </a:p>
        </p:txBody>
      </p:sp>
      <p:sp>
        <p:nvSpPr>
          <p:cNvPr id="5" name="Rectangle 2"/>
          <p:cNvSpPr>
            <a:spLocks noGrp="1" noChangeArrowheads="1"/>
          </p:cNvSpPr>
          <p:nvPr>
            <p:ph type="title"/>
          </p:nvPr>
        </p:nvSpPr>
        <p:spPr>
          <a:xfrm>
            <a:off x="685800" y="609600"/>
            <a:ext cx="7772400" cy="1143000"/>
          </a:xfrm>
        </p:spPr>
        <p:txBody>
          <a:bodyPr/>
          <a:lstStyle/>
          <a:p>
            <a:r>
              <a:rPr lang="tr-TR" b="1" dirty="0"/>
              <a:t>ÇİÇEKSİZ BİTKİLER</a:t>
            </a:r>
          </a:p>
        </p:txBody>
      </p:sp>
      <p:sp>
        <p:nvSpPr>
          <p:cNvPr id="2" name="Altbilgi Yer Tutucusu 1"/>
          <p:cNvSpPr>
            <a:spLocks noGrp="1"/>
          </p:cNvSpPr>
          <p:nvPr>
            <p:ph type="ftr" sz="quarter" idx="11"/>
          </p:nvPr>
        </p:nvSpPr>
        <p:spPr/>
        <p:txBody>
          <a:bodyPr/>
          <a:lstStyle/>
          <a:p>
            <a:r>
              <a:rPr lang="tr-TR" dirty="0" smtClean="0">
                <a:hlinkClick r:id="rId3"/>
              </a:rPr>
              <a:t>www.</a:t>
            </a:r>
            <a:r>
              <a:rPr lang="tr-TR" dirty="0" err="1" smtClean="0">
                <a:hlinkClick r:id="rId3"/>
              </a:rPr>
              <a:t>sorubak</a:t>
            </a:r>
            <a:r>
              <a:rPr lang="tr-TR" dirty="0" smtClean="0">
                <a:hlinkClick r:id="rId3"/>
              </a:rPr>
              <a:t>.com</a:t>
            </a:r>
            <a:r>
              <a:rPr lang="tr-TR" dirty="0" smtClean="0"/>
              <a:t> </a:t>
            </a: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100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2000"/>
                            </p:stCondLst>
                            <p:childTnLst>
                              <p:par>
                                <p:cTn id="12" presetID="15" presetClass="entr" presetSubtype="0" fill="hold" grpId="0" nodeType="afterEffect">
                                  <p:stCondLst>
                                    <p:cond delay="1000"/>
                                  </p:stCondLst>
                                  <p:childTnLst>
                                    <p:set>
                                      <p:cBhvr>
                                        <p:cTn id="13" dur="1" fill="hold">
                                          <p:stCondLst>
                                            <p:cond delay="0"/>
                                          </p:stCondLst>
                                        </p:cTn>
                                        <p:tgtEl>
                                          <p:spTgt spid="4">
                                            <p:txEl>
                                              <p:pRg st="2" end="2"/>
                                            </p:txEl>
                                          </p:spTgt>
                                        </p:tgtEl>
                                        <p:attrNameLst>
                                          <p:attrName>style.visibility</p:attrName>
                                        </p:attrNameLst>
                                      </p:cBhvr>
                                      <p:to>
                                        <p:strVal val="visible"/>
                                      </p:to>
                                    </p:set>
                                    <p:anim calcmode="lin" valueType="num">
                                      <p:cBhvr>
                                        <p:cTn id="14" dur="1000" fill="hold"/>
                                        <p:tgtEl>
                                          <p:spTgt spid="4">
                                            <p:txEl>
                                              <p:pRg st="2" end="2"/>
                                            </p:txEl>
                                          </p:spTgt>
                                        </p:tgtEl>
                                        <p:attrNameLst>
                                          <p:attrName>ppt_w</p:attrName>
                                        </p:attrNameLst>
                                      </p:cBhvr>
                                      <p:tavLst>
                                        <p:tav tm="0">
                                          <p:val>
                                            <p:fltVal val="0"/>
                                          </p:val>
                                        </p:tav>
                                        <p:tav tm="100000">
                                          <p:val>
                                            <p:strVal val="#ppt_w"/>
                                          </p:val>
                                        </p:tav>
                                      </p:tavLst>
                                    </p:anim>
                                    <p:anim calcmode="lin" valueType="num">
                                      <p:cBhvr>
                                        <p:cTn id="15" dur="1000" fill="hold"/>
                                        <p:tgtEl>
                                          <p:spTgt spid="4">
                                            <p:txEl>
                                              <p:pRg st="2" end="2"/>
                                            </p:txEl>
                                          </p:spTgt>
                                        </p:tgtEl>
                                        <p:attrNameLst>
                                          <p:attrName>ppt_h</p:attrName>
                                        </p:attrNameLst>
                                      </p:cBhvr>
                                      <p:tavLst>
                                        <p:tav tm="0">
                                          <p:val>
                                            <p:fltVal val="0"/>
                                          </p:val>
                                        </p:tav>
                                        <p:tav tm="100000">
                                          <p:val>
                                            <p:strVal val="#ppt_h"/>
                                          </p:val>
                                        </p:tav>
                                      </p:tavLst>
                                    </p:anim>
                                    <p:anim calcmode="lin" valueType="num">
                                      <p:cBhvr>
                                        <p:cTn id="16" dur="1000" fill="hold"/>
                                        <p:tgtEl>
                                          <p:spTgt spid="4">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4">
                                            <p:txEl>
                                              <p:pRg st="2" end="2"/>
                                            </p:txEl>
                                          </p:spTgt>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4000"/>
                            </p:stCondLst>
                            <p:childTnLst>
                              <p:par>
                                <p:cTn id="19" presetID="9" presetClass="entr" presetSubtype="0" fill="hold" grpId="0" nodeType="afterEffect">
                                  <p:stCondLst>
                                    <p:cond delay="1000"/>
                                  </p:stCondLst>
                                  <p:childTnLst>
                                    <p:set>
                                      <p:cBhvr>
                                        <p:cTn id="20" dur="1" fill="hold">
                                          <p:stCondLst>
                                            <p:cond delay="0"/>
                                          </p:stCondLst>
                                        </p:cTn>
                                        <p:tgtEl>
                                          <p:spTgt spid="5"/>
                                        </p:tgtEl>
                                        <p:attrNameLst>
                                          <p:attrName>style.visibility</p:attrName>
                                        </p:attrNameLst>
                                      </p:cBhvr>
                                      <p:to>
                                        <p:strVal val="visible"/>
                                      </p:to>
                                    </p:set>
                                    <p:animEffect transition="in" filter="dissolve">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utoUpdateAnimBg="0" advAuto="1000"/>
      <p:bldP spid="5"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ağa Bükülü Ok">
            <a:hlinkClick r:id="rId2" action="ppaction://hlinksldjump"/>
          </p:cNvPr>
          <p:cNvSpPr/>
          <p:nvPr/>
        </p:nvSpPr>
        <p:spPr>
          <a:xfrm>
            <a:off x="3419872" y="3068960"/>
            <a:ext cx="2736304" cy="2952328"/>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schemeClr val="tx1"/>
              </a:solidFill>
            </a:endParaRPr>
          </a:p>
        </p:txBody>
      </p:sp>
      <p:sp>
        <p:nvSpPr>
          <p:cNvPr id="3" name="2 Metin kutusu"/>
          <p:cNvSpPr txBox="1"/>
          <p:nvPr/>
        </p:nvSpPr>
        <p:spPr>
          <a:xfrm>
            <a:off x="827584" y="1124744"/>
            <a:ext cx="6336704" cy="523220"/>
          </a:xfrm>
          <a:prstGeom prst="rect">
            <a:avLst/>
          </a:prstGeom>
          <a:noFill/>
        </p:spPr>
        <p:txBody>
          <a:bodyPr wrap="square" rtlCol="0">
            <a:spAutoFit/>
          </a:bodyPr>
          <a:lstStyle/>
          <a:p>
            <a:pPr algn="ctr"/>
            <a:r>
              <a:rPr lang="tr-TR" sz="2800" dirty="0" smtClean="0">
                <a:solidFill>
                  <a:srgbClr val="FF6699"/>
                </a:solidFill>
              </a:rPr>
              <a:t>TEBRİKLER DOĞRU CEVAP</a:t>
            </a:r>
            <a:endParaRPr lang="tr-TR" dirty="0">
              <a:solidFill>
                <a:srgbClr val="FF6699"/>
              </a:solidFill>
            </a:endParaRPr>
          </a:p>
        </p:txBody>
      </p:sp>
      <p:pic>
        <p:nvPicPr>
          <p:cNvPr id="4" name="3 Resim" descr="mutluluk.jpg"/>
          <p:cNvPicPr>
            <a:picLocks noChangeAspect="1"/>
          </p:cNvPicPr>
          <p:nvPr/>
        </p:nvPicPr>
        <p:blipFill>
          <a:blip r:embed="rId3" cstate="print"/>
          <a:stretch>
            <a:fillRect/>
          </a:stretch>
        </p:blipFill>
        <p:spPr>
          <a:xfrm>
            <a:off x="6516216" y="1196752"/>
            <a:ext cx="1752452" cy="1614314"/>
          </a:xfrm>
          <a:prstGeom prst="rect">
            <a:avLst/>
          </a:prstGeom>
        </p:spPr>
      </p:pic>
      <p:sp>
        <p:nvSpPr>
          <p:cNvPr id="5" name="Altbilgi Yer Tutucusu 4"/>
          <p:cNvSpPr>
            <a:spLocks noGrp="1"/>
          </p:cNvSpPr>
          <p:nvPr>
            <p:ph type="ftr" sz="quarter" idx="11"/>
          </p:nvPr>
        </p:nvSpPr>
        <p:spPr/>
        <p:txBody>
          <a:bodyPr/>
          <a:lstStyle/>
          <a:p>
            <a:r>
              <a:rPr lang="tr-TR" dirty="0" smtClean="0">
                <a:hlinkClick r:id="rId4"/>
              </a:rPr>
              <a:t>www.</a:t>
            </a:r>
            <a:r>
              <a:rPr lang="tr-TR" dirty="0" err="1" smtClean="0">
                <a:hlinkClick r:id="rId4"/>
              </a:rPr>
              <a:t>sorubak</a:t>
            </a:r>
            <a:r>
              <a:rPr lang="tr-TR" dirty="0" smtClean="0">
                <a:hlinkClick r:id="rId4"/>
              </a:rPr>
              <a:t>.com</a:t>
            </a:r>
            <a:r>
              <a:rPr lang="tr-TR" dirty="0" smtClean="0"/>
              <a:t> </a:t>
            </a:r>
            <a:endParaRPr lang="tr-TR"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ola Bükülü Ok">
            <a:hlinkClick r:id="rId2" action="ppaction://hlinksldjump"/>
          </p:cNvPr>
          <p:cNvSpPr/>
          <p:nvPr/>
        </p:nvSpPr>
        <p:spPr>
          <a:xfrm>
            <a:off x="3275856" y="4077072"/>
            <a:ext cx="2664296" cy="2780928"/>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schemeClr val="tx1"/>
              </a:solidFill>
            </a:endParaRPr>
          </a:p>
        </p:txBody>
      </p:sp>
      <p:sp>
        <p:nvSpPr>
          <p:cNvPr id="4" name="3 Metin kutusu"/>
          <p:cNvSpPr txBox="1"/>
          <p:nvPr/>
        </p:nvSpPr>
        <p:spPr>
          <a:xfrm>
            <a:off x="1763688" y="1124744"/>
            <a:ext cx="4968552" cy="523220"/>
          </a:xfrm>
          <a:prstGeom prst="rect">
            <a:avLst/>
          </a:prstGeom>
          <a:noFill/>
        </p:spPr>
        <p:txBody>
          <a:bodyPr wrap="square" rtlCol="0">
            <a:spAutoFit/>
          </a:bodyPr>
          <a:lstStyle/>
          <a:p>
            <a:pPr algn="ctr"/>
            <a:r>
              <a:rPr lang="tr-TR" sz="2800" b="1" i="1" dirty="0" smtClean="0">
                <a:solidFill>
                  <a:srgbClr val="FF6699"/>
                </a:solidFill>
              </a:rPr>
              <a:t>ÜZGÜNÜM YANLIŞ CEVAP</a:t>
            </a:r>
            <a:endParaRPr lang="tr-TR" b="1" i="1" dirty="0">
              <a:solidFill>
                <a:srgbClr val="FF6699"/>
              </a:solidFill>
            </a:endParaRPr>
          </a:p>
        </p:txBody>
      </p:sp>
      <p:pic>
        <p:nvPicPr>
          <p:cNvPr id="5" name="4 Resim" descr="00029212.jpg"/>
          <p:cNvPicPr>
            <a:picLocks noChangeAspect="1"/>
          </p:cNvPicPr>
          <p:nvPr/>
        </p:nvPicPr>
        <p:blipFill>
          <a:blip r:embed="rId3" cstate="print"/>
          <a:stretch>
            <a:fillRect/>
          </a:stretch>
        </p:blipFill>
        <p:spPr>
          <a:xfrm>
            <a:off x="6948264" y="1340768"/>
            <a:ext cx="1809750" cy="1809750"/>
          </a:xfrm>
          <a:prstGeom prst="rect">
            <a:avLst/>
          </a:prstGeom>
        </p:spPr>
      </p:pic>
      <p:sp>
        <p:nvSpPr>
          <p:cNvPr id="2" name="Altbilgi Yer Tutucusu 1"/>
          <p:cNvSpPr>
            <a:spLocks noGrp="1"/>
          </p:cNvSpPr>
          <p:nvPr>
            <p:ph type="ftr" sz="quarter" idx="11"/>
          </p:nvPr>
        </p:nvSpPr>
        <p:spPr/>
        <p:txBody>
          <a:bodyPr/>
          <a:lstStyle/>
          <a:p>
            <a:r>
              <a:rPr lang="tr-TR" dirty="0" smtClean="0">
                <a:hlinkClick r:id="rId4"/>
              </a:rPr>
              <a:t>www.</a:t>
            </a:r>
            <a:r>
              <a:rPr lang="tr-TR" dirty="0" err="1" smtClean="0">
                <a:hlinkClick r:id="rId4"/>
              </a:rPr>
              <a:t>sorubak</a:t>
            </a:r>
            <a:r>
              <a:rPr lang="tr-TR" dirty="0" smtClean="0">
                <a:hlinkClick r:id="rId4"/>
              </a:rPr>
              <a:t>.com</a:t>
            </a:r>
            <a:r>
              <a:rPr lang="tr-TR" dirty="0" smtClean="0"/>
              <a:t> </a:t>
            </a:r>
            <a:endParaRPr lang="tr-TR"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200654" y="260648"/>
            <a:ext cx="8943346" cy="4247317"/>
          </a:xfrm>
          <a:prstGeom prst="rect">
            <a:avLst/>
          </a:prstGeom>
        </p:spPr>
        <p:style>
          <a:lnRef idx="2">
            <a:schemeClr val="accent2"/>
          </a:lnRef>
          <a:fillRef idx="1">
            <a:schemeClr val="lt1"/>
          </a:fillRef>
          <a:effectRef idx="0">
            <a:schemeClr val="accent2"/>
          </a:effectRef>
          <a:fontRef idx="minor">
            <a:schemeClr val="dk1"/>
          </a:fontRef>
        </p:style>
        <p:txBody>
          <a:bodyPr wrap="none" lIns="91440" tIns="45720" rIns="91440" bIns="45720" anchor="ctr" anchorCtr="1">
            <a:spAutoFit/>
            <a:scene3d>
              <a:camera prst="orthographicFront">
                <a:rot lat="0" lon="1800000" rev="0"/>
              </a:camera>
              <a:lightRig rig="flat" dir="tl">
                <a:rot lat="0" lon="0" rev="6600000"/>
              </a:lightRig>
            </a:scene3d>
            <a:sp3d extrusionH="25400" contourW="8890">
              <a:bevelT w="38100" h="31750"/>
              <a:contourClr>
                <a:schemeClr val="accent2">
                  <a:shade val="75000"/>
                </a:schemeClr>
              </a:contourClr>
            </a:sp3d>
          </a:bodyPr>
          <a:lstStyle/>
          <a:p>
            <a:pPr algn="ctr"/>
            <a:r>
              <a:rPr lang="tr-TR"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HAZIRLIYANLAR</a:t>
            </a:r>
          </a:p>
          <a:p>
            <a:pPr algn="ctr"/>
            <a:r>
              <a:rPr lang="tr-TR"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KADER GÖKÇE</a:t>
            </a:r>
          </a:p>
          <a:p>
            <a:pPr algn="ctr"/>
            <a:r>
              <a:rPr lang="tr-TR"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KÜBRA KAYA</a:t>
            </a:r>
          </a:p>
          <a:p>
            <a:pPr algn="ctr"/>
            <a:r>
              <a:rPr lang="tr-TR"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GÖKÇEN KARAARSLAN</a:t>
            </a:r>
          </a:p>
          <a:p>
            <a:pPr algn="ctr"/>
            <a:r>
              <a:rPr lang="tr-TR"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EMİNE SUDE SİPAHİOGLU</a:t>
            </a:r>
          </a:p>
        </p:txBody>
      </p:sp>
      <p:sp>
        <p:nvSpPr>
          <p:cNvPr id="4" name="3 Sağa Bükülü Ok">
            <a:hlinkClick r:id="rId2" action="ppaction://hlinksldjump"/>
          </p:cNvPr>
          <p:cNvSpPr/>
          <p:nvPr/>
        </p:nvSpPr>
        <p:spPr>
          <a:xfrm>
            <a:off x="6588224" y="4941168"/>
            <a:ext cx="1440160" cy="1512168"/>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schemeClr val="tx1"/>
              </a:solidFill>
            </a:endParaRPr>
          </a:p>
        </p:txBody>
      </p:sp>
      <p:sp>
        <p:nvSpPr>
          <p:cNvPr id="2" name="Altbilgi Yer Tutucusu 1"/>
          <p:cNvSpPr>
            <a:spLocks noGrp="1"/>
          </p:cNvSpPr>
          <p:nvPr>
            <p:ph type="ftr" sz="quarter" idx="11"/>
          </p:nvPr>
        </p:nvSpPr>
        <p:spPr/>
        <p:txBody>
          <a:bodyPr/>
          <a:lstStyle/>
          <a:p>
            <a:r>
              <a:rPr lang="tr-TR" dirty="0" smtClean="0">
                <a:hlinkClick r:id="rId3"/>
              </a:rPr>
              <a:t>www.</a:t>
            </a:r>
            <a:r>
              <a:rPr lang="tr-TR" dirty="0" err="1" smtClean="0">
                <a:hlinkClick r:id="rId3"/>
              </a:rPr>
              <a:t>sorubak</a:t>
            </a:r>
            <a:r>
              <a:rPr lang="tr-TR" dirty="0" smtClean="0">
                <a:hlinkClick r:id="rId3"/>
              </a:rPr>
              <a:t>.com</a:t>
            </a:r>
            <a:r>
              <a:rPr lang="tr-TR" dirty="0" smtClean="0"/>
              <a:t> </a:t>
            </a:r>
            <a:endParaRPr lang="tr-TR" dirty="0"/>
          </a:p>
        </p:txBody>
      </p:sp>
    </p:spTree>
  </p:cSld>
  <p:clrMapOvr>
    <a:masterClrMapping/>
  </p:clrMapOvr>
  <p:transition advClick="0" advTm="5000">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grpId="1" nodeType="afterEffect">
                                  <p:stCondLst>
                                    <p:cond delay="0"/>
                                  </p:stCondLst>
                                  <p:childTnLst>
                                    <p:animRot by="21600000">
                                      <p:cBhvr>
                                        <p:cTn id="6" dur="2000" fill="hold"/>
                                        <p:tgtEl>
                                          <p:spTgt spid="3"/>
                                        </p:tgtEl>
                                        <p:attrNameLst>
                                          <p:attrName>r</p:attrName>
                                        </p:attrNameLst>
                                      </p:cBhvr>
                                    </p:animRot>
                                  </p:childTnLst>
                                </p:cTn>
                              </p:par>
                            </p:childTnLst>
                          </p:cTn>
                        </p:par>
                        <p:par>
                          <p:cTn id="7" fill="hold">
                            <p:stCondLst>
                              <p:cond delay="2000"/>
                            </p:stCondLst>
                            <p:childTnLst>
                              <p:par>
                                <p:cTn id="8" presetID="8" presetClass="entr" presetSubtype="16" fill="hold" grpId="2"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diamond(in)">
                                      <p:cBhvr>
                                        <p:cTn id="10"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animBg="1"/>
      <p:bldP spid="3" grpId="2"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6 Diyagram"/>
          <p:cNvGraphicFramePr/>
          <p:nvPr/>
        </p:nvGraphicFramePr>
        <p:xfrm>
          <a:off x="1524000" y="13970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7 Metin kutusu"/>
          <p:cNvSpPr txBox="1"/>
          <p:nvPr/>
        </p:nvSpPr>
        <p:spPr>
          <a:xfrm>
            <a:off x="1115616" y="404664"/>
            <a:ext cx="3533340" cy="523220"/>
          </a:xfrm>
          <a:prstGeom prst="rect">
            <a:avLst/>
          </a:prstGeom>
          <a:noFill/>
        </p:spPr>
        <p:txBody>
          <a:bodyPr wrap="none" rtlCol="0">
            <a:spAutoFit/>
          </a:bodyPr>
          <a:lstStyle/>
          <a:p>
            <a:r>
              <a:rPr lang="tr-TR" sz="2800" dirty="0" smtClean="0">
                <a:solidFill>
                  <a:schemeClr val="accent3">
                    <a:lumMod val="50000"/>
                  </a:schemeClr>
                </a:solidFill>
              </a:rPr>
              <a:t>ÇİÇEKSİZ BİTKİLER</a:t>
            </a:r>
            <a:endParaRPr lang="tr-TR" sz="2800" dirty="0">
              <a:solidFill>
                <a:schemeClr val="accent3">
                  <a:lumMod val="50000"/>
                </a:schemeClr>
              </a:solidFill>
            </a:endParaRPr>
          </a:p>
        </p:txBody>
      </p:sp>
      <p:sp>
        <p:nvSpPr>
          <p:cNvPr id="2" name="Altbilgi Yer Tutucusu 1"/>
          <p:cNvSpPr>
            <a:spLocks noGrp="1"/>
          </p:cNvSpPr>
          <p:nvPr>
            <p:ph type="ftr" sz="quarter" idx="11"/>
          </p:nvPr>
        </p:nvSpPr>
        <p:spPr/>
        <p:txBody>
          <a:bodyPr/>
          <a:lstStyle/>
          <a:p>
            <a:r>
              <a:rPr lang="tr-TR" dirty="0" smtClean="0">
                <a:hlinkClick r:id="rId7"/>
              </a:rPr>
              <a:t>www.</a:t>
            </a:r>
            <a:r>
              <a:rPr lang="tr-TR" dirty="0" err="1" smtClean="0">
                <a:hlinkClick r:id="rId7"/>
              </a:rPr>
              <a:t>sorubak</a:t>
            </a:r>
            <a:r>
              <a:rPr lang="tr-TR" dirty="0" smtClean="0">
                <a:hlinkClick r:id="rId7"/>
              </a:rPr>
              <a:t>.com</a:t>
            </a:r>
            <a:r>
              <a:rPr lang="tr-TR" dirty="0" smtClean="0"/>
              <a:t> </a:t>
            </a:r>
            <a:endParaRPr lang="tr-TR"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ÇİCEKSİZ BİTKİLER</a:t>
            </a:r>
            <a:endParaRPr lang="tr-TR" dirty="0"/>
          </a:p>
        </p:txBody>
      </p:sp>
      <p:sp>
        <p:nvSpPr>
          <p:cNvPr id="3" name="2 İçerik Yer Tutucusu"/>
          <p:cNvSpPr>
            <a:spLocks noGrp="1"/>
          </p:cNvSpPr>
          <p:nvPr>
            <p:ph idx="1"/>
          </p:nvPr>
        </p:nvSpPr>
        <p:spPr/>
        <p:txBody>
          <a:bodyPr>
            <a:normAutofit fontScale="32500" lnSpcReduction="20000"/>
          </a:bodyPr>
          <a:lstStyle/>
          <a:p>
            <a:pPr>
              <a:buNone/>
            </a:pPr>
            <a:r>
              <a:rPr lang="tr-TR" dirty="0" smtClean="0"/>
              <a:t/>
            </a:r>
            <a:br>
              <a:rPr lang="tr-TR" dirty="0" smtClean="0"/>
            </a:br>
            <a:r>
              <a:rPr lang="tr-TR" sz="5500" b="1" i="1" dirty="0" smtClean="0"/>
              <a:t>ÇİÇEKSİZ BİTKİLER</a:t>
            </a:r>
            <a:br>
              <a:rPr lang="tr-TR" sz="5500" b="1" i="1" dirty="0" smtClean="0"/>
            </a:br>
            <a:r>
              <a:rPr lang="tr-TR" sz="5500" b="1" i="1" dirty="0" smtClean="0"/>
              <a:t>Tohumun meydana geldiği organ çiçektir. Dolayısıyla çiçeksiz bitkilerde tohum bulunmaz. Çoğalmaları sporlarla gerçekleşir. Çiçekli bitkilere göre daha basit yapılıdırlar. Suda ve nemli yerlerde yaşarlar.</a:t>
            </a:r>
            <a:br>
              <a:rPr lang="tr-TR" sz="5500" b="1" i="1" dirty="0" smtClean="0"/>
            </a:br>
            <a:r>
              <a:rPr lang="tr-TR" sz="5500" b="1" i="1" dirty="0" smtClean="0"/>
              <a:t/>
            </a:r>
            <a:br>
              <a:rPr lang="tr-TR" sz="5500" b="1" i="1" dirty="0" smtClean="0"/>
            </a:br>
            <a:r>
              <a:rPr lang="tr-TR" sz="5500" b="1" i="1" dirty="0" smtClean="0"/>
              <a:t>1- Su Yosunları (Alg’ler) :</a:t>
            </a:r>
            <a:br>
              <a:rPr lang="tr-TR" sz="5500" b="1" i="1" dirty="0" smtClean="0"/>
            </a:br>
            <a:r>
              <a:rPr lang="tr-TR" sz="5500" b="1" i="1" dirty="0" smtClean="0"/>
              <a:t>• Nemli ortamlarda , denizlerde ve tatlı sularda yaşarlar.</a:t>
            </a:r>
            <a:br>
              <a:rPr lang="tr-TR" sz="5500" b="1" i="1" dirty="0" smtClean="0"/>
            </a:br>
            <a:r>
              <a:rPr lang="tr-TR" sz="5500" b="1" i="1" dirty="0" smtClean="0"/>
              <a:t>• Su yosunlarına algler de denir.</a:t>
            </a:r>
            <a:br>
              <a:rPr lang="tr-TR" sz="5500" b="1" i="1" dirty="0" smtClean="0"/>
            </a:br>
            <a:r>
              <a:rPr lang="tr-TR" sz="5500" b="1" i="1" dirty="0" smtClean="0"/>
              <a:t>• Tek ve çok hücreli olanları vardır.</a:t>
            </a:r>
            <a:br>
              <a:rPr lang="tr-TR" sz="5500" b="1" i="1" dirty="0" smtClean="0"/>
            </a:br>
            <a:r>
              <a:rPr lang="tr-TR" sz="5500" b="1" i="1" dirty="0" smtClean="0"/>
              <a:t>• Gerçek kökleri olmamasına rağmen basit köksü yapıları olan basit yapılı bitkilerdir.</a:t>
            </a:r>
            <a:br>
              <a:rPr lang="tr-TR" sz="5500" b="1" i="1" dirty="0" smtClean="0"/>
            </a:br>
            <a:r>
              <a:rPr lang="tr-TR" sz="5500" b="1" i="1" dirty="0" smtClean="0"/>
              <a:t>• Su yosunları hücrelerinde klorofil bulunur. Bu sayede kendi besinlerini kendileri yapar.</a:t>
            </a:r>
            <a:br>
              <a:rPr lang="tr-TR" sz="5500" b="1" i="1" dirty="0" smtClean="0"/>
            </a:br>
            <a:r>
              <a:rPr lang="tr-TR" sz="5500" b="1" i="1" dirty="0" smtClean="0"/>
              <a:t>• Su yosunları genelde mavi , yeşil renkte olurlar.</a:t>
            </a:r>
            <a:br>
              <a:rPr lang="tr-TR" sz="5500" b="1" i="1" dirty="0" smtClean="0"/>
            </a:br>
            <a:r>
              <a:rPr lang="tr-TR" sz="5500" b="1" i="1" dirty="0" smtClean="0"/>
              <a:t>• Yeşil, kahverengi, esmer, kırmızı alg’ler olmak üzere gruplandırılır.</a:t>
            </a:r>
            <a:br>
              <a:rPr lang="tr-TR" sz="5500" b="1" i="1" dirty="0" smtClean="0"/>
            </a:br>
            <a:r>
              <a:rPr lang="tr-TR" sz="5500" b="1" i="1" dirty="0" smtClean="0"/>
              <a:t>• Bazı türleri hem tek hücreli hem de gözle görülecek büyüklükte (makroskobik) dir. (Acetebularia gibi).</a:t>
            </a:r>
            <a:br>
              <a:rPr lang="tr-TR" sz="5500" b="1" i="1" dirty="0" smtClean="0"/>
            </a:br>
            <a:r>
              <a:rPr lang="tr-TR" sz="5500" b="1" i="1" dirty="0" smtClean="0"/>
              <a:t/>
            </a:r>
            <a:br>
              <a:rPr lang="tr-TR" sz="5500" b="1" i="1" dirty="0" smtClean="0"/>
            </a:br>
            <a:endParaRPr lang="tr-TR" b="1" i="1" dirty="0"/>
          </a:p>
        </p:txBody>
      </p:sp>
      <p:pic>
        <p:nvPicPr>
          <p:cNvPr id="4" name="3 Resim" descr="12.jpg"/>
          <p:cNvPicPr>
            <a:picLocks noChangeAspect="1"/>
          </p:cNvPicPr>
          <p:nvPr/>
        </p:nvPicPr>
        <p:blipFill>
          <a:blip r:embed="rId2" cstate="print"/>
          <a:stretch>
            <a:fillRect/>
          </a:stretch>
        </p:blipFill>
        <p:spPr>
          <a:xfrm>
            <a:off x="6156176" y="260648"/>
            <a:ext cx="2619375" cy="1752600"/>
          </a:xfrm>
          <a:prstGeom prst="ellipse">
            <a:avLst/>
          </a:prstGeom>
          <a:ln>
            <a:noFill/>
          </a:ln>
          <a:effectLst>
            <a:softEdge rad="112500"/>
          </a:effectLst>
        </p:spPr>
      </p:pic>
      <p:sp>
        <p:nvSpPr>
          <p:cNvPr id="5" name="Altbilgi Yer Tutucusu 4"/>
          <p:cNvSpPr>
            <a:spLocks noGrp="1"/>
          </p:cNvSpPr>
          <p:nvPr>
            <p:ph type="ftr" sz="quarter" idx="11"/>
          </p:nvPr>
        </p:nvSpPr>
        <p:spPr/>
        <p:txBody>
          <a:bodyPr/>
          <a:lstStyle/>
          <a:p>
            <a:r>
              <a:rPr lang="tr-TR" dirty="0" smtClean="0">
                <a:hlinkClick r:id="rId3"/>
              </a:rPr>
              <a:t>www.</a:t>
            </a:r>
            <a:r>
              <a:rPr lang="tr-TR" dirty="0" err="1" smtClean="0">
                <a:hlinkClick r:id="rId3"/>
              </a:rPr>
              <a:t>sorubak</a:t>
            </a:r>
            <a:r>
              <a:rPr lang="tr-TR" dirty="0" smtClean="0">
                <a:hlinkClick r:id="rId3"/>
              </a:rPr>
              <a:t>.com</a:t>
            </a:r>
            <a:r>
              <a:rPr lang="tr-TR" dirty="0" smtClean="0"/>
              <a:t> </a:t>
            </a:r>
            <a:endParaRPr lang="tr-TR" dirty="0"/>
          </a:p>
        </p:txBody>
      </p:sp>
    </p:spTree>
  </p:cSld>
  <p:clrMapOvr>
    <a:masterClrMapping/>
  </p:clrMapOvr>
  <p:transition>
    <p:wheel spokes="2"/>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grpId="0" nodeType="afterEffect">
                                  <p:stCondLst>
                                    <p:cond delay="0"/>
                                  </p:stCondLst>
                                  <p:childTnLst>
                                    <p:animRot by="21600000">
                                      <p:cBhvr>
                                        <p:cTn id="6" dur="2000" fill="hold"/>
                                        <p:tgtEl>
                                          <p:spTgt spid="3">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5 İçerik Yer Tutucusu" descr="KAA.jpg"/>
          <p:cNvPicPr>
            <a:picLocks noGrp="1" noChangeAspect="1"/>
          </p:cNvPicPr>
          <p:nvPr>
            <p:ph idx="1"/>
          </p:nvPr>
        </p:nvPicPr>
        <p:blipFill>
          <a:blip r:embed="rId2" cstate="print"/>
          <a:stretch>
            <a:fillRect/>
          </a:stretch>
        </p:blipFill>
        <p:spPr>
          <a:xfrm>
            <a:off x="1547664" y="260648"/>
            <a:ext cx="6192688" cy="1847850"/>
          </a:xfrm>
          <a:prstGeom prst="ellipse">
            <a:avLst/>
          </a:prstGeom>
          <a:ln>
            <a:noFill/>
          </a:ln>
          <a:effectLst>
            <a:softEdge rad="112500"/>
          </a:effectLst>
        </p:spPr>
      </p:pic>
      <p:sp>
        <p:nvSpPr>
          <p:cNvPr id="9" name="8 Metin kutusu"/>
          <p:cNvSpPr txBox="1"/>
          <p:nvPr/>
        </p:nvSpPr>
        <p:spPr>
          <a:xfrm>
            <a:off x="251520" y="2132856"/>
            <a:ext cx="8352928" cy="4524315"/>
          </a:xfrm>
          <a:prstGeom prst="rect">
            <a:avLst/>
          </a:prstGeom>
          <a:noFill/>
        </p:spPr>
        <p:txBody>
          <a:bodyPr wrap="square" rtlCol="0">
            <a:spAutoFit/>
          </a:bodyPr>
          <a:lstStyle/>
          <a:p>
            <a:r>
              <a:rPr lang="tr-TR" b="1" i="1" dirty="0" smtClean="0"/>
              <a:t>2- Kara Yosunları :</a:t>
            </a:r>
            <a:br>
              <a:rPr lang="tr-TR" b="1" i="1" dirty="0" smtClean="0"/>
            </a:br>
            <a:r>
              <a:rPr lang="tr-TR" b="1" i="1" dirty="0" smtClean="0"/>
              <a:t>Su yosunlarından farklı olarak karada yaşamalarına rağmen iletim demetleri (damarları) olmadığı için nemli ve suya yakın yerlerde yaşarlar. Gerçek kökleri yoktur, bunun yerine suyu ve suda erimiş mineralleri alan rizoid adı verilen yapıları vardır. Çoğalmalarında döl almaşı görülür.</a:t>
            </a:r>
            <a:br>
              <a:rPr lang="tr-TR" b="1" i="1" dirty="0" smtClean="0"/>
            </a:br>
            <a:r>
              <a:rPr lang="tr-TR" b="1" i="1" dirty="0" smtClean="0"/>
              <a:t/>
            </a:r>
            <a:br>
              <a:rPr lang="tr-TR" b="1" i="1" dirty="0" smtClean="0"/>
            </a:br>
            <a:r>
              <a:rPr lang="tr-TR" b="1" i="1" dirty="0" smtClean="0"/>
              <a:t>• Nemli topraklarda , taş aralıklarında , ağaç kabuklarında ve havuz kenarlarında yetişir.</a:t>
            </a:r>
            <a:br>
              <a:rPr lang="tr-TR" b="1" i="1" dirty="0" smtClean="0"/>
            </a:br>
            <a:r>
              <a:rPr lang="tr-TR" b="1" i="1" dirty="0" smtClean="0"/>
              <a:t>• İletim demetleri yoktur.</a:t>
            </a:r>
            <a:br>
              <a:rPr lang="tr-TR" b="1" i="1" dirty="0" smtClean="0"/>
            </a:br>
            <a:r>
              <a:rPr lang="tr-TR" b="1" i="1" dirty="0" smtClean="0"/>
              <a:t>• Döl almaşıyla eşeyli ürerler.</a:t>
            </a:r>
            <a:br>
              <a:rPr lang="tr-TR" b="1" i="1" dirty="0" smtClean="0"/>
            </a:br>
            <a:r>
              <a:rPr lang="tr-TR" b="1" i="1" dirty="0" smtClean="0"/>
              <a:t>• Kara yosunlarında gövde ve yapraklar bulunur.</a:t>
            </a:r>
            <a:br>
              <a:rPr lang="tr-TR" b="1" i="1" dirty="0" smtClean="0"/>
            </a:br>
            <a:r>
              <a:rPr lang="tr-TR" b="1" i="1" dirty="0" smtClean="0"/>
              <a:t>• Bunlar gerçek yapraklar olmayıp, yaprağımsı yapıları vardır.</a:t>
            </a:r>
            <a:br>
              <a:rPr lang="tr-TR" b="1" i="1" dirty="0" smtClean="0"/>
            </a:br>
            <a:r>
              <a:rPr lang="tr-TR" b="1" i="1" dirty="0" smtClean="0"/>
              <a:t>• Gövdeleri incedir.</a:t>
            </a:r>
            <a:br>
              <a:rPr lang="tr-TR" b="1" i="1" dirty="0" smtClean="0"/>
            </a:br>
            <a:r>
              <a:rPr lang="tr-TR" b="1" i="1" dirty="0" smtClean="0"/>
              <a:t>• Gövde üzerinde yeşil yapraklar bulunur.</a:t>
            </a:r>
            <a:br>
              <a:rPr lang="tr-TR" b="1" i="1" dirty="0" smtClean="0"/>
            </a:br>
            <a:r>
              <a:rPr lang="tr-TR" b="1" i="1" dirty="0" smtClean="0"/>
              <a:t>• Kara yosunları bulundukları yüzeyi kadife gibi kapla</a:t>
            </a:r>
            <a:r>
              <a:rPr lang="tr-TR" dirty="0" smtClean="0"/>
              <a:t>r.</a:t>
            </a:r>
            <a:br>
              <a:rPr lang="tr-TR" dirty="0" smtClean="0"/>
            </a:br>
            <a:endParaRPr lang="tr-TR" dirty="0"/>
          </a:p>
        </p:txBody>
      </p:sp>
    </p:spTree>
  </p:cSld>
  <p:clrMapOvr>
    <a:masterClrMapping/>
  </p:clrMapOvr>
  <p:transition>
    <p:wheel spokes="3"/>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grpId="0" nodeType="afterEffect">
                                  <p:stCondLst>
                                    <p:cond delay="0"/>
                                  </p:stCondLst>
                                  <p:childTnLst>
                                    <p:animRot by="21600000">
                                      <p:cBhvr>
                                        <p:cTn id="6" dur="2000" fill="hold"/>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descr="EGRELTİ.jpg"/>
          <p:cNvPicPr>
            <a:picLocks noChangeAspect="1"/>
          </p:cNvPicPr>
          <p:nvPr/>
        </p:nvPicPr>
        <p:blipFill>
          <a:blip r:embed="rId2" cstate="print"/>
          <a:stretch>
            <a:fillRect/>
          </a:stretch>
        </p:blipFill>
        <p:spPr>
          <a:xfrm>
            <a:off x="1043608" y="188640"/>
            <a:ext cx="6696744" cy="1847850"/>
          </a:xfrm>
          <a:prstGeom prst="ellipse">
            <a:avLst/>
          </a:prstGeom>
          <a:ln>
            <a:noFill/>
          </a:ln>
          <a:effectLst>
            <a:softEdge rad="112500"/>
          </a:effectLst>
        </p:spPr>
      </p:pic>
      <p:sp>
        <p:nvSpPr>
          <p:cNvPr id="5" name="4 Metin kutusu"/>
          <p:cNvSpPr txBox="1"/>
          <p:nvPr/>
        </p:nvSpPr>
        <p:spPr>
          <a:xfrm>
            <a:off x="323528" y="2056686"/>
            <a:ext cx="8640960" cy="4801314"/>
          </a:xfrm>
          <a:prstGeom prst="rect">
            <a:avLst/>
          </a:prstGeom>
          <a:noFill/>
        </p:spPr>
        <p:txBody>
          <a:bodyPr wrap="square" rtlCol="0">
            <a:spAutoFit/>
          </a:bodyPr>
          <a:lstStyle/>
          <a:p>
            <a:r>
              <a:rPr lang="tr-TR" b="1" i="1" dirty="0" smtClean="0"/>
              <a:t>3- Eğrelti Otları :</a:t>
            </a:r>
            <a:br>
              <a:rPr lang="tr-TR" b="1" i="1" dirty="0" smtClean="0"/>
            </a:br>
            <a:r>
              <a:rPr lang="tr-TR" b="1" i="1" dirty="0" smtClean="0"/>
              <a:t>• Yapı olarak çiçekli bitkilere benzerler.</a:t>
            </a:r>
            <a:br>
              <a:rPr lang="tr-TR" b="1" i="1" dirty="0" smtClean="0"/>
            </a:br>
            <a:r>
              <a:rPr lang="tr-TR" b="1" i="1" dirty="0" smtClean="0"/>
              <a:t>• Gerçek kök, gövde, yaprak ve damarları ( iletim demeti) vardır.</a:t>
            </a:r>
            <a:br>
              <a:rPr lang="tr-TR" b="1" i="1" dirty="0" smtClean="0"/>
            </a:br>
            <a:r>
              <a:rPr lang="tr-TR" b="1" i="1" dirty="0" smtClean="0"/>
              <a:t>• Fotosentez yaparlar.</a:t>
            </a:r>
            <a:br>
              <a:rPr lang="tr-TR" b="1" i="1" dirty="0" smtClean="0"/>
            </a:br>
            <a:r>
              <a:rPr lang="tr-TR" b="1" i="1" dirty="0" smtClean="0"/>
              <a:t>• Çoğunlukla karada yaşarlar.</a:t>
            </a:r>
            <a:br>
              <a:rPr lang="tr-TR" b="1" i="1" dirty="0" smtClean="0"/>
            </a:br>
            <a:r>
              <a:rPr lang="tr-TR" b="1" i="1" dirty="0" smtClean="0"/>
              <a:t>• Çoğalmalarında döl almaşı görülür.</a:t>
            </a:r>
            <a:br>
              <a:rPr lang="tr-TR" b="1" i="1" dirty="0" smtClean="0"/>
            </a:br>
            <a:r>
              <a:rPr lang="tr-TR" b="1" i="1" dirty="0" smtClean="0"/>
              <a:t>• Eğrelti otları ormanlarda , ağaç diplerinde , nemli yerlerde ve dere kenarlarında yetişir.</a:t>
            </a:r>
            <a:br>
              <a:rPr lang="tr-TR" b="1" i="1" dirty="0" smtClean="0"/>
            </a:br>
            <a:r>
              <a:rPr lang="tr-TR" b="1" i="1" dirty="0" smtClean="0"/>
              <a:t>• Çiçeksiz bitkilerin en gelişmişidir.</a:t>
            </a:r>
            <a:br>
              <a:rPr lang="tr-TR" b="1" i="1" dirty="0" smtClean="0"/>
            </a:br>
            <a:r>
              <a:rPr lang="tr-TR" b="1" i="1" dirty="0" smtClean="0"/>
              <a:t>• Boyları genelde 40 – 100 cm arasında değişir.</a:t>
            </a:r>
            <a:br>
              <a:rPr lang="tr-TR" b="1" i="1" dirty="0" smtClean="0"/>
            </a:br>
            <a:r>
              <a:rPr lang="tr-TR" b="1" i="1" dirty="0" smtClean="0"/>
              <a:t>• Toprak üzerinde geniş ve yeşil renkli yaprakları vardır.</a:t>
            </a:r>
            <a:br>
              <a:rPr lang="tr-TR" b="1" i="1" dirty="0" smtClean="0"/>
            </a:br>
            <a:r>
              <a:rPr lang="tr-TR" b="1" i="1" dirty="0" smtClean="0"/>
              <a:t>• Eğrelti otlarında kök , gövde ve yapraklar bulunur.</a:t>
            </a:r>
            <a:br>
              <a:rPr lang="tr-TR" b="1" i="1" dirty="0" smtClean="0"/>
            </a:br>
            <a:r>
              <a:rPr lang="tr-TR" b="1" i="1" dirty="0" smtClean="0"/>
              <a:t>• Ancak bunlar da gerçek kök ve yapraklar değildir.</a:t>
            </a:r>
            <a:br>
              <a:rPr lang="tr-TR" b="1" i="1" dirty="0" smtClean="0"/>
            </a:br>
            <a:r>
              <a:rPr lang="tr-TR" b="1" i="1" dirty="0" smtClean="0"/>
              <a:t>• İletim demetleri vardır.</a:t>
            </a:r>
            <a:br>
              <a:rPr lang="tr-TR" b="1" i="1" dirty="0" smtClean="0"/>
            </a:br>
            <a:r>
              <a:rPr lang="tr-TR" b="1" i="1" dirty="0" smtClean="0"/>
              <a:t>• Üremeleri kara yosunları gibidir.</a:t>
            </a:r>
            <a:br>
              <a:rPr lang="tr-TR" b="1" i="1" dirty="0" smtClean="0"/>
            </a:br>
            <a:r>
              <a:rPr lang="tr-TR" b="1" i="1" dirty="0" smtClean="0"/>
              <a:t>• Yaprağımsılar yer altı gövdesine yapışmıştır.</a:t>
            </a:r>
            <a:r>
              <a:rPr lang="tr-TR" dirty="0" smtClean="0"/>
              <a:t/>
            </a:r>
            <a:br>
              <a:rPr lang="tr-TR" dirty="0" smtClean="0"/>
            </a:br>
            <a:endParaRPr lang="tr-TR" dirty="0"/>
          </a:p>
        </p:txBody>
      </p:sp>
    </p:spTree>
  </p:cSld>
  <p:clrMapOvr>
    <a:masterClrMapping/>
  </p:clrMapOvr>
  <p:transition>
    <p:whee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grpId="0" nodeType="afterEffect">
                                  <p:stCondLst>
                                    <p:cond delay="0"/>
                                  </p:stCondLst>
                                  <p:childTnLst>
                                    <p:animRot by="21600000">
                                      <p:cBhvr>
                                        <p:cTn id="6" dur="2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Resim" descr="LİKN.png"/>
          <p:cNvPicPr>
            <a:picLocks noChangeAspect="1"/>
          </p:cNvPicPr>
          <p:nvPr/>
        </p:nvPicPr>
        <p:blipFill>
          <a:blip r:embed="rId2" cstate="print"/>
          <a:stretch>
            <a:fillRect/>
          </a:stretch>
        </p:blipFill>
        <p:spPr>
          <a:xfrm rot="20439359">
            <a:off x="269116" y="954417"/>
            <a:ext cx="2808312" cy="2103523"/>
          </a:xfrm>
          <a:prstGeom prst="ellipse">
            <a:avLst/>
          </a:prstGeom>
          <a:ln>
            <a:solidFill>
              <a:schemeClr val="accent1">
                <a:lumMod val="40000"/>
                <a:lumOff val="60000"/>
              </a:schemeClr>
            </a:solidFill>
          </a:ln>
          <a:effectLst>
            <a:glow rad="228600">
              <a:schemeClr val="accent6">
                <a:satMod val="175000"/>
                <a:alpha val="40000"/>
              </a:schemeClr>
            </a:glow>
            <a:softEdge rad="112500"/>
          </a:effectLst>
        </p:spPr>
      </p:pic>
      <p:pic>
        <p:nvPicPr>
          <p:cNvPr id="3" name="2 Resim" descr="At-Kuyrugu-.jpg"/>
          <p:cNvPicPr>
            <a:picLocks noChangeAspect="1"/>
          </p:cNvPicPr>
          <p:nvPr/>
        </p:nvPicPr>
        <p:blipFill>
          <a:blip r:embed="rId3" cstate="print"/>
          <a:stretch>
            <a:fillRect/>
          </a:stretch>
        </p:blipFill>
        <p:spPr>
          <a:xfrm rot="1910586">
            <a:off x="6099133" y="147745"/>
            <a:ext cx="2819400" cy="2771775"/>
          </a:xfrm>
          <a:prstGeom prst="ellipse">
            <a:avLst/>
          </a:prstGeom>
          <a:ln>
            <a:noFill/>
          </a:ln>
          <a:effectLst>
            <a:glow rad="101600">
              <a:schemeClr val="accent1">
                <a:satMod val="175000"/>
                <a:alpha val="40000"/>
              </a:schemeClr>
            </a:glow>
            <a:softEdge rad="112500"/>
          </a:effectLst>
        </p:spPr>
      </p:pic>
      <p:pic>
        <p:nvPicPr>
          <p:cNvPr id="4" name="3 Resim" descr="CİG.jpg"/>
          <p:cNvPicPr>
            <a:picLocks noChangeAspect="1"/>
          </p:cNvPicPr>
          <p:nvPr/>
        </p:nvPicPr>
        <p:blipFill>
          <a:blip r:embed="rId4" cstate="print"/>
          <a:stretch>
            <a:fillRect/>
          </a:stretch>
        </p:blipFill>
        <p:spPr>
          <a:xfrm>
            <a:off x="3203848" y="0"/>
            <a:ext cx="2304256" cy="2132545"/>
          </a:xfrm>
          <a:prstGeom prst="ellipse">
            <a:avLst/>
          </a:prstGeom>
          <a:ln>
            <a:solidFill>
              <a:schemeClr val="accent6">
                <a:lumMod val="75000"/>
              </a:schemeClr>
            </a:solidFill>
          </a:ln>
          <a:effectLst>
            <a:glow rad="228600">
              <a:schemeClr val="accent4">
                <a:satMod val="175000"/>
                <a:alpha val="40000"/>
              </a:schemeClr>
            </a:glow>
            <a:softEdge rad="112500"/>
          </a:effectLst>
        </p:spPr>
      </p:pic>
      <p:pic>
        <p:nvPicPr>
          <p:cNvPr id="5" name="4 Resim" descr="kibrit otu.jpg"/>
          <p:cNvPicPr>
            <a:picLocks noChangeAspect="1"/>
          </p:cNvPicPr>
          <p:nvPr/>
        </p:nvPicPr>
        <p:blipFill>
          <a:blip r:embed="rId5" cstate="print"/>
          <a:stretch>
            <a:fillRect/>
          </a:stretch>
        </p:blipFill>
        <p:spPr>
          <a:xfrm rot="18858439">
            <a:off x="251520" y="3789040"/>
            <a:ext cx="3168352" cy="2118835"/>
          </a:xfrm>
          <a:prstGeom prst="ellipse">
            <a:avLst/>
          </a:prstGeom>
          <a:ln>
            <a:solidFill>
              <a:schemeClr val="accent6">
                <a:lumMod val="50000"/>
              </a:schemeClr>
            </a:solidFill>
          </a:ln>
          <a:effectLst>
            <a:glow rad="228600">
              <a:schemeClr val="accent5">
                <a:satMod val="175000"/>
                <a:alpha val="40000"/>
              </a:schemeClr>
            </a:glow>
            <a:softEdge rad="112500"/>
          </a:effectLst>
        </p:spPr>
      </p:pic>
      <p:sp>
        <p:nvSpPr>
          <p:cNvPr id="7" name="6 Metin kutusu"/>
          <p:cNvSpPr txBox="1"/>
          <p:nvPr/>
        </p:nvSpPr>
        <p:spPr>
          <a:xfrm>
            <a:off x="3491880" y="2852936"/>
            <a:ext cx="5472608" cy="3693319"/>
          </a:xfrm>
          <a:prstGeom prst="rect">
            <a:avLst/>
          </a:prstGeom>
          <a:noFill/>
        </p:spPr>
        <p:txBody>
          <a:bodyPr wrap="square" rtlCol="0">
            <a:spAutoFit/>
          </a:bodyPr>
          <a:lstStyle/>
          <a:p>
            <a:r>
              <a:rPr lang="tr-TR" b="1" i="1" dirty="0" smtClean="0">
                <a:solidFill>
                  <a:schemeClr val="bg1"/>
                </a:solidFill>
              </a:rPr>
              <a:t>ÇİÇEKSİZ   BİTKİLER  ,  AKARSU  KENARLARINDAKİ  TAŞLARIN   YÜZEYİNDE ,  NEMLİ  TOPRAKLARDA ,  AĞAÇ  GÖVDELERİNDE,  DENİZ ,  GÖL  VE  BATAKLIKLAR  GİBİ  ÇOK  GENİŞ   ALANDA  YAŞAYAN  BİTKİ  TOPLULUĞUDUR .  ÇİÇEKSİZ  BİTKİLERE  ÖRNEK  OLARAK  ALG, KARA YOSUNU  ,EĞRELTİ  OTU,  LİKEN  CİĞER  OTU,KİBRİT  OTU  VE  ATKUYRUĞU VERİLEBİLİR.  LİKENLER  TAŞ,  KAYA  VE  AĞAÇLARIN  YÜZEYİNE  TUTUNMUŞ  ŞEKİLDE YAŞARKEN,  EĞRETİ OTLARI  TOPRAĞA  TUTUNMUŞ  ŞEKİLDE  YAŞAR.............</a:t>
            </a:r>
            <a:endParaRPr lang="tr-TR" b="1" i="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0" fill="hold"/>
                                        <p:tgtEl>
                                          <p:spTgt spid="7"/>
                                        </p:tgtEl>
                                        <p:attrNameLst>
                                          <p:attrName>ppt_x</p:attrName>
                                        </p:attrNameLst>
                                      </p:cBhvr>
                                      <p:tavLst>
                                        <p:tav tm="0">
                                          <p:val>
                                            <p:strVal val="#ppt_x"/>
                                          </p:val>
                                        </p:tav>
                                        <p:tav tm="100000">
                                          <p:val>
                                            <p:strVal val="#ppt_x"/>
                                          </p:val>
                                        </p:tav>
                                      </p:tavLst>
                                    </p:anim>
                                    <p:anim calcmode="lin" valueType="num">
                                      <p:cBhvr additive="base">
                                        <p:cTn id="8" dur="5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27915" y="1412776"/>
            <a:ext cx="6816757" cy="51125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 name="7 Metin kutusu"/>
          <p:cNvSpPr txBox="1"/>
          <p:nvPr/>
        </p:nvSpPr>
        <p:spPr>
          <a:xfrm rot="21324580">
            <a:off x="899592" y="559134"/>
            <a:ext cx="7128792" cy="523220"/>
          </a:xfrm>
          <a:prstGeom prst="rect">
            <a:avLst/>
          </a:prstGeom>
          <a:noFill/>
        </p:spPr>
        <p:txBody>
          <a:bodyPr wrap="square" rtlCol="0">
            <a:spAutoFit/>
          </a:bodyPr>
          <a:lstStyle/>
          <a:p>
            <a:pPr algn="ctr"/>
            <a:r>
              <a:rPr lang="tr-TR" sz="2800" b="1" i="1" dirty="0" smtClean="0">
                <a:solidFill>
                  <a:schemeClr val="accent2">
                    <a:lumMod val="40000"/>
                    <a:lumOff val="60000"/>
                  </a:schemeClr>
                </a:solidFill>
              </a:rPr>
              <a:t>Karayosunu</a:t>
            </a:r>
            <a:endParaRPr lang="tr-TR" sz="2800" b="1" i="1" dirty="0">
              <a:solidFill>
                <a:schemeClr val="accent2">
                  <a:lumMod val="40000"/>
                  <a:lumOff val="60000"/>
                </a:schemeClr>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3"/>
          <p:cNvPicPr>
            <a:picLocks noChangeAspect="1" noChangeArrowheads="1"/>
          </p:cNvPicPr>
          <p:nvPr/>
        </p:nvPicPr>
        <p:blipFill>
          <a:blip r:embed="rId2" cstate="print"/>
          <a:srcRect/>
          <a:stretch>
            <a:fillRect/>
          </a:stretch>
        </p:blipFill>
        <p:spPr bwMode="auto">
          <a:xfrm>
            <a:off x="1295400" y="457200"/>
            <a:ext cx="5334000" cy="3124200"/>
          </a:xfrm>
          <a:prstGeom prst="rect">
            <a:avLst/>
          </a:prstGeom>
          <a:noFill/>
        </p:spPr>
      </p:pic>
      <p:sp>
        <p:nvSpPr>
          <p:cNvPr id="3" name="Line 6"/>
          <p:cNvSpPr>
            <a:spLocks noChangeShapeType="1"/>
          </p:cNvSpPr>
          <p:nvPr/>
        </p:nvSpPr>
        <p:spPr bwMode="auto">
          <a:xfrm>
            <a:off x="6324600" y="1676400"/>
            <a:ext cx="838200" cy="0"/>
          </a:xfrm>
          <a:prstGeom prst="line">
            <a:avLst/>
          </a:prstGeom>
          <a:noFill/>
          <a:ln w="19050">
            <a:solidFill>
              <a:schemeClr val="tx1"/>
            </a:solidFill>
            <a:round/>
            <a:headEnd/>
            <a:tailEnd type="triangle" w="med" len="med"/>
          </a:ln>
          <a:effectLst/>
        </p:spPr>
        <p:txBody>
          <a:bodyPr/>
          <a:lstStyle/>
          <a:p>
            <a:endParaRPr lang="tr-TR" dirty="0"/>
          </a:p>
        </p:txBody>
      </p:sp>
      <p:sp>
        <p:nvSpPr>
          <p:cNvPr id="4" name="Text Box 7"/>
          <p:cNvSpPr txBox="1">
            <a:spLocks noChangeArrowheads="1"/>
          </p:cNvSpPr>
          <p:nvPr/>
        </p:nvSpPr>
        <p:spPr bwMode="auto">
          <a:xfrm>
            <a:off x="7162800" y="1447800"/>
            <a:ext cx="760413" cy="457200"/>
          </a:xfrm>
          <a:prstGeom prst="rect">
            <a:avLst/>
          </a:prstGeom>
          <a:noFill/>
          <a:ln w="9525">
            <a:noFill/>
            <a:miter lim="800000"/>
            <a:headEnd/>
            <a:tailEnd/>
          </a:ln>
          <a:effectLst/>
        </p:spPr>
        <p:txBody>
          <a:bodyPr>
            <a:spAutoFit/>
          </a:bodyPr>
          <a:lstStyle/>
          <a:p>
            <a:r>
              <a:rPr lang="tr-TR" dirty="0"/>
              <a:t>Spor</a:t>
            </a:r>
          </a:p>
        </p:txBody>
      </p:sp>
      <p:sp>
        <p:nvSpPr>
          <p:cNvPr id="5" name="Text Box 8"/>
          <p:cNvSpPr txBox="1">
            <a:spLocks noChangeArrowheads="1"/>
          </p:cNvSpPr>
          <p:nvPr/>
        </p:nvSpPr>
        <p:spPr bwMode="auto">
          <a:xfrm>
            <a:off x="304800" y="4267200"/>
            <a:ext cx="8469313" cy="1552575"/>
          </a:xfrm>
          <a:prstGeom prst="rect">
            <a:avLst/>
          </a:prstGeom>
          <a:noFill/>
          <a:ln w="9525">
            <a:noFill/>
            <a:miter lim="800000"/>
            <a:headEnd/>
            <a:tailEnd/>
          </a:ln>
          <a:effectLst/>
        </p:spPr>
        <p:txBody>
          <a:bodyPr wrap="none">
            <a:spAutoFit/>
          </a:bodyPr>
          <a:lstStyle/>
          <a:p>
            <a:r>
              <a:rPr lang="tr-TR" dirty="0"/>
              <a:t>      Eğrelti otu ve karayosunları gibi çiçeksiz bitkiler sporla ürerler.</a:t>
            </a:r>
          </a:p>
          <a:p>
            <a:r>
              <a:rPr lang="tr-TR" dirty="0"/>
              <a:t>Yaprakların alt kısımlarında taşıdığı spor keseleri uygun koşullarda </a:t>
            </a:r>
          </a:p>
          <a:p>
            <a:r>
              <a:rPr lang="tr-TR" dirty="0"/>
              <a:t>çimlenerek  yeni bir bitki oluşturur.</a:t>
            </a:r>
          </a:p>
          <a:p>
            <a:r>
              <a:rPr lang="tr-TR" dirty="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100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par>
                          <p:cTn id="8" fill="hold">
                            <p:stCondLst>
                              <p:cond delay="1500"/>
                            </p:stCondLst>
                            <p:childTnLst>
                              <p:par>
                                <p:cTn id="9" presetID="2" presetClass="entr" presetSubtype="8" fill="hold" grpId="0" nodeType="afterEffect">
                                  <p:stCondLst>
                                    <p:cond delay="10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3000"/>
                            </p:stCondLst>
                            <p:childTnLst>
                              <p:par>
                                <p:cTn id="14" presetID="2" presetClass="entr" presetSubtype="8" fill="hold" grpId="0" nodeType="afterEffect">
                                  <p:stCondLst>
                                    <p:cond delay="100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0-#ppt_w/2"/>
                                          </p:val>
                                        </p:tav>
                                        <p:tav tm="100000">
                                          <p:val>
                                            <p:strVal val="#ppt_x"/>
                                          </p:val>
                                        </p:tav>
                                      </p:tavLst>
                                    </p:anim>
                                    <p:anim calcmode="lin" valueType="num">
                                      <p:cBhvr additive="base">
                                        <p:cTn id="17" dur="500" fill="hold"/>
                                        <p:tgtEl>
                                          <p:spTgt spid="4"/>
                                        </p:tgtEl>
                                        <p:attrNameLst>
                                          <p:attrName>ppt_y</p:attrName>
                                        </p:attrNameLst>
                                      </p:cBhvr>
                                      <p:tavLst>
                                        <p:tav tm="0">
                                          <p:val>
                                            <p:strVal val="#ppt_y"/>
                                          </p:val>
                                        </p:tav>
                                        <p:tav tm="100000">
                                          <p:val>
                                            <p:strVal val="#ppt_y"/>
                                          </p:val>
                                        </p:tav>
                                      </p:tavLst>
                                    </p:anim>
                                  </p:childTnLst>
                                </p:cTn>
                              </p:par>
                            </p:childTnLst>
                          </p:cTn>
                        </p:par>
                        <p:par>
                          <p:cTn id="18" fill="hold">
                            <p:stCondLst>
                              <p:cond delay="4500"/>
                            </p:stCondLst>
                            <p:childTnLst>
                              <p:par>
                                <p:cTn id="19" presetID="15" presetClass="entr" presetSubtype="0" fill="hold" grpId="0" nodeType="afterEffect">
                                  <p:stCondLst>
                                    <p:cond delay="100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ppt_w</p:attrName>
                                        </p:attrNameLst>
                                      </p:cBhvr>
                                      <p:tavLst>
                                        <p:tav tm="0">
                                          <p:val>
                                            <p:fltVal val="0"/>
                                          </p:val>
                                        </p:tav>
                                        <p:tav tm="100000">
                                          <p:val>
                                            <p:strVal val="#ppt_w"/>
                                          </p:val>
                                        </p:tav>
                                      </p:tavLst>
                                    </p:anim>
                                    <p:anim calcmode="lin" valueType="num">
                                      <p:cBhvr>
                                        <p:cTn id="22" dur="1000" fill="hold"/>
                                        <p:tgtEl>
                                          <p:spTgt spid="5"/>
                                        </p:tgtEl>
                                        <p:attrNameLst>
                                          <p:attrName>ppt_h</p:attrName>
                                        </p:attrNameLst>
                                      </p:cBhvr>
                                      <p:tavLst>
                                        <p:tav tm="0">
                                          <p:val>
                                            <p:fltVal val="0"/>
                                          </p:val>
                                        </p:tav>
                                        <p:tav tm="100000">
                                          <p:val>
                                            <p:strVal val="#ppt_h"/>
                                          </p:val>
                                        </p:tav>
                                      </p:tavLst>
                                    </p:anim>
                                    <p:anim calcmode="lin" valueType="num">
                                      <p:cBhvr>
                                        <p:cTn id="23"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utoUpdateAnimBg="0"/>
      <p:bldP spid="5" grpId="0" autoUpdateAnimBg="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anlı">
  <a:themeElements>
    <a:clrScheme name="Canlı">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Canlı">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Canlı">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298</TotalTime>
  <Words>317</Words>
  <Application>Microsoft Office PowerPoint</Application>
  <PresentationFormat>Ekran Gösterisi (4:3)</PresentationFormat>
  <Paragraphs>105</Paragraphs>
  <Slides>22</Slides>
  <Notes>0</Notes>
  <HiddenSlides>0</HiddenSlides>
  <MMClips>1</MMClips>
  <ScaleCrop>false</ScaleCrop>
  <HeadingPairs>
    <vt:vector size="4" baseType="variant">
      <vt:variant>
        <vt:lpstr>Tema</vt:lpstr>
      </vt:variant>
      <vt:variant>
        <vt:i4>1</vt:i4>
      </vt:variant>
      <vt:variant>
        <vt:lpstr>Slayt Başlıkları</vt:lpstr>
      </vt:variant>
      <vt:variant>
        <vt:i4>22</vt:i4>
      </vt:variant>
    </vt:vector>
  </HeadingPairs>
  <TitlesOfParts>
    <vt:vector size="23" baseType="lpstr">
      <vt:lpstr>Canlı</vt:lpstr>
      <vt:lpstr>SEVİNÇ YILDIZLARI</vt:lpstr>
      <vt:lpstr>ÇİÇEKSİZ BİTKİLER</vt:lpstr>
      <vt:lpstr>Slayt 3</vt:lpstr>
      <vt:lpstr>ÇİCEKSİZ BİTKİLER</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vector>
  </TitlesOfParts>
  <Manager>www.sorubak.com</Manager>
  <Company>www.sorubak.com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 KÜBRA&amp;BEYZA</dc:creator>
  <cp:keywords>www.sorubak.com</cp:keywords>
  <dc:description>www.sorubak.com</dc:description>
  <cp:lastModifiedBy>Dogan</cp:lastModifiedBy>
  <cp:revision>www.sorubak.com</cp:revision>
  <dcterms:created xsi:type="dcterms:W3CDTF">2013-03-06T17:15:01Z</dcterms:created>
  <dcterms:modified xsi:type="dcterms:W3CDTF">2013-04-10T18:49:46Z</dcterms:modified>
  <cp:category>www.sorubak.com</cp:category>
  <cp:version>www.sorubak.com</cp:version>
</cp:coreProperties>
</file>