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1"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04A1EA-656E-4073-8C46-EA072C71F326}" type="datetimeFigureOut">
              <a:rPr lang="tr-TR" smtClean="0"/>
              <a:pPr/>
              <a:t>03.08.2013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FD889A-ED73-4E7E-A64A-D0D2C20FC8B0}" type="slidenum">
              <a:rPr lang="tr-TR" smtClean="0"/>
              <a:pPr/>
              <a:t>‹#›</a:t>
            </a:fld>
            <a:endParaRPr lang="tr-TR"/>
          </a:p>
        </p:txBody>
      </p:sp>
    </p:spTree>
    <p:extLst>
      <p:ext uri="{BB962C8B-B14F-4D97-AF65-F5344CB8AC3E}">
        <p14:creationId xmlns:p14="http://schemas.microsoft.com/office/powerpoint/2010/main" xmlns="" val="3119682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3FD889A-ED73-4E7E-A64A-D0D2C20FC8B0}" type="slidenum">
              <a:rPr lang="tr-TR" smtClean="0"/>
              <a:pPr/>
              <a:t>31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6792589-50BA-47EA-B8FC-06AE798FAF75}" type="datetime1">
              <a:rPr lang="tr-TR" smtClean="0"/>
              <a:pPr/>
              <a:t>03.08.2013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F1B6EC5-3E74-4C04-9BF3-166F7A29FD85}" type="datetime1">
              <a:rPr lang="tr-TR" smtClean="0"/>
              <a:pPr/>
              <a:t>03.08.2013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B481CDD3-F9F2-4121-8170-2AD74A27AD83}" type="datetime1">
              <a:rPr lang="tr-TR" smtClean="0"/>
              <a:pPr/>
              <a:t>03.08.2013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5C053EF-AD93-436C-BEA2-BB14AC23CAA4}" type="datetime1">
              <a:rPr lang="tr-TR" smtClean="0"/>
              <a:pPr/>
              <a:t>03.08.2013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F1FF305-DD39-4CBE-866A-2405256E621A}" type="datetime1">
              <a:rPr lang="tr-TR" smtClean="0"/>
              <a:pPr/>
              <a:t>03.08.2013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CD07E20-A6B1-4B82-9E01-A8F3597AB5D2}" type="datetime1">
              <a:rPr lang="tr-TR" smtClean="0"/>
              <a:pPr/>
              <a:t>03.08.2013</a:t>
            </a:fld>
            <a:endParaRPr lang="tr-TR"/>
          </a:p>
        </p:txBody>
      </p:sp>
      <p:sp>
        <p:nvSpPr>
          <p:cNvPr id="6" name="5 Altbilgi Yer Tutucusu"/>
          <p:cNvSpPr>
            <a:spLocks noGrp="1"/>
          </p:cNvSpPr>
          <p:nvPr>
            <p:ph type="ftr" sz="quarter" idx="11"/>
          </p:nvPr>
        </p:nvSpPr>
        <p:spPr/>
        <p:txBody>
          <a:bodyPr/>
          <a:lstStyle/>
          <a:p>
            <a:r>
              <a:rPr lang="tr-TR" smtClean="0"/>
              <a:t>...Egitimhane.com...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22EA355A-340C-4F58-A3E2-04DAF7CB2B87}" type="datetime1">
              <a:rPr lang="tr-TR" smtClean="0"/>
              <a:pPr/>
              <a:t>03.08.2013</a:t>
            </a:fld>
            <a:endParaRPr lang="tr-TR"/>
          </a:p>
        </p:txBody>
      </p:sp>
      <p:sp>
        <p:nvSpPr>
          <p:cNvPr id="8" name="7 Altbilgi Yer Tutucusu"/>
          <p:cNvSpPr>
            <a:spLocks noGrp="1"/>
          </p:cNvSpPr>
          <p:nvPr>
            <p:ph type="ftr" sz="quarter" idx="11"/>
          </p:nvPr>
        </p:nvSpPr>
        <p:spPr/>
        <p:txBody>
          <a:bodyPr/>
          <a:lstStyle/>
          <a:p>
            <a:r>
              <a:rPr lang="tr-TR" smtClean="0"/>
              <a:t>...Egitimhane.com...</a:t>
            </a:r>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FECE0EE-F8C3-4D89-BA81-926B550EFF28}" type="datetime1">
              <a:rPr lang="tr-TR" smtClean="0"/>
              <a:pPr/>
              <a:t>03.08.2013</a:t>
            </a:fld>
            <a:endParaRPr lang="tr-TR"/>
          </a:p>
        </p:txBody>
      </p:sp>
      <p:sp>
        <p:nvSpPr>
          <p:cNvPr id="4" name="3 Altbilgi Yer Tutucusu"/>
          <p:cNvSpPr>
            <a:spLocks noGrp="1"/>
          </p:cNvSpPr>
          <p:nvPr>
            <p:ph type="ftr" sz="quarter" idx="11"/>
          </p:nvPr>
        </p:nvSpPr>
        <p:spPr/>
        <p:txBody>
          <a:bodyPr/>
          <a:lstStyle/>
          <a:p>
            <a:r>
              <a:rPr lang="tr-TR" smtClean="0"/>
              <a:t>...Egitimhane.com...</a:t>
            </a:r>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5A64A1A5-75DC-4B0B-A68C-E0597502F2B1}" type="datetime1">
              <a:rPr lang="tr-TR" smtClean="0"/>
              <a:pPr/>
              <a:t>03.08.2013</a:t>
            </a:fld>
            <a:endParaRPr lang="tr-TR"/>
          </a:p>
        </p:txBody>
      </p:sp>
      <p:sp>
        <p:nvSpPr>
          <p:cNvPr id="3" name="2 Altbilgi Yer Tutucusu"/>
          <p:cNvSpPr>
            <a:spLocks noGrp="1"/>
          </p:cNvSpPr>
          <p:nvPr>
            <p:ph type="ftr" sz="quarter" idx="11"/>
          </p:nvPr>
        </p:nvSpPr>
        <p:spPr/>
        <p:txBody>
          <a:bodyPr/>
          <a:lstStyle/>
          <a:p>
            <a:r>
              <a:rPr lang="tr-TR" smtClean="0"/>
              <a:t>...Egitimhane.com...</a:t>
            </a:r>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00B092D-64F3-4CB7-AEFF-B34529EF37F0}" type="datetime1">
              <a:rPr lang="tr-TR" smtClean="0"/>
              <a:pPr/>
              <a:t>03.08.2013</a:t>
            </a:fld>
            <a:endParaRPr lang="tr-TR"/>
          </a:p>
        </p:txBody>
      </p:sp>
      <p:sp>
        <p:nvSpPr>
          <p:cNvPr id="6" name="5 Altbilgi Yer Tutucusu"/>
          <p:cNvSpPr>
            <a:spLocks noGrp="1"/>
          </p:cNvSpPr>
          <p:nvPr>
            <p:ph type="ftr" sz="quarter" idx="11"/>
          </p:nvPr>
        </p:nvSpPr>
        <p:spPr/>
        <p:txBody>
          <a:bodyPr/>
          <a:lstStyle/>
          <a:p>
            <a:r>
              <a:rPr lang="tr-TR" smtClean="0"/>
              <a:t>...Egitimhane.com...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910DDB1-9841-403F-9C3A-42D4924E6044}" type="datetime1">
              <a:rPr lang="tr-TR" smtClean="0"/>
              <a:pPr/>
              <a:t>03.08.2013</a:t>
            </a:fld>
            <a:endParaRPr lang="tr-TR"/>
          </a:p>
        </p:txBody>
      </p:sp>
      <p:sp>
        <p:nvSpPr>
          <p:cNvPr id="6" name="5 Altbilgi Yer Tutucusu"/>
          <p:cNvSpPr>
            <a:spLocks noGrp="1"/>
          </p:cNvSpPr>
          <p:nvPr>
            <p:ph type="ftr" sz="quarter" idx="11"/>
          </p:nvPr>
        </p:nvSpPr>
        <p:spPr/>
        <p:txBody>
          <a:bodyPr/>
          <a:lstStyle/>
          <a:p>
            <a:r>
              <a:rPr lang="tr-TR" smtClean="0"/>
              <a:t>...Egitimhane.com...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E0CB0B-5180-4C4D-A75D-E920CEB71390}" type="datetime1">
              <a:rPr lang="tr-TR" smtClean="0"/>
              <a:pPr/>
              <a:t>03.08.2013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...Egitimhane.com...</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1 Dikdörtgen"/>
          <p:cNvSpPr/>
          <p:nvPr/>
        </p:nvSpPr>
        <p:spPr>
          <a:xfrm>
            <a:off x="971600" y="3573016"/>
            <a:ext cx="7224543" cy="1015663"/>
          </a:xfrm>
          <a:prstGeom prst="rect">
            <a:avLst/>
          </a:prstGeom>
          <a:noFill/>
        </p:spPr>
        <p:txBody>
          <a:bodyPr wrap="none" lIns="91440" tIns="45720" rIns="91440" bIns="45720">
            <a:spAutoFit/>
          </a:bodyPr>
          <a:lstStyle/>
          <a:p>
            <a:pPr algn="ctr"/>
            <a:r>
              <a:rPr lang="tr-TR"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Türkçe Değerlendirme</a:t>
            </a:r>
            <a:endParaRPr lang="tr-TR"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Altbilgi Yer Tutucusu 2"/>
          <p:cNvSpPr>
            <a:spLocks noGrp="1"/>
          </p:cNvSpPr>
          <p:nvPr>
            <p:ph type="ftr" sz="quarter" idx="11"/>
          </p:nvPr>
        </p:nvSpPr>
        <p:spPr/>
        <p:txBody>
          <a:bodyPr/>
          <a:lstStyle/>
          <a:p>
            <a:r>
              <a:rPr lang="tr-TR" dirty="0" smtClean="0">
                <a:hlinkClick r:id="rId3"/>
              </a:rPr>
              <a:t>www.</a:t>
            </a:r>
            <a:r>
              <a:rPr lang="tr-TR" dirty="0" err="1" smtClean="0">
                <a:hlinkClick r:id="rId3"/>
              </a:rPr>
              <a:t>sorubak</a:t>
            </a:r>
            <a:r>
              <a:rPr lang="tr-TR" dirty="0" smtClean="0">
                <a:hlinkClick r:id="rId3"/>
              </a:rPr>
              <a:t>.com</a:t>
            </a:r>
            <a:r>
              <a:rPr lang="tr-TR" dirty="0" smtClean="0"/>
              <a:t> </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8</a:t>
            </a:r>
            <a:endParaRPr lang="tr-TR" dirty="0"/>
          </a:p>
        </p:txBody>
      </p:sp>
      <p:sp>
        <p:nvSpPr>
          <p:cNvPr id="3" name="2 İçerik Yer Tutucusu"/>
          <p:cNvSpPr>
            <a:spLocks noGrp="1"/>
          </p:cNvSpPr>
          <p:nvPr>
            <p:ph idx="1"/>
          </p:nvPr>
        </p:nvSpPr>
        <p:spPr>
          <a:xfrm>
            <a:off x="457200" y="1600201"/>
            <a:ext cx="8229600" cy="3268960"/>
          </a:xfrm>
        </p:spPr>
        <p:style>
          <a:lnRef idx="1">
            <a:schemeClr val="accent6"/>
          </a:lnRef>
          <a:fillRef idx="2">
            <a:schemeClr val="accent6"/>
          </a:fillRef>
          <a:effectRef idx="1">
            <a:schemeClr val="accent6"/>
          </a:effectRef>
          <a:fontRef idx="minor">
            <a:schemeClr val="dk1"/>
          </a:fontRef>
        </p:style>
        <p:txBody>
          <a:bodyPr>
            <a:normAutofit lnSpcReduction="10000"/>
          </a:bodyPr>
          <a:lstStyle/>
          <a:p>
            <a:r>
              <a:rPr lang="tr-TR" b="1" dirty="0" smtClean="0"/>
              <a:t>Aşağıdakilerin hangisinde “-mi” </a:t>
            </a:r>
            <a:r>
              <a:rPr lang="tr-TR" b="1" dirty="0" err="1" smtClean="0"/>
              <a:t>nin</a:t>
            </a:r>
            <a:r>
              <a:rPr lang="tr-TR" b="1" dirty="0" smtClean="0"/>
              <a:t> yazımı </a:t>
            </a:r>
            <a:r>
              <a:rPr lang="tr-TR" b="1" u="sng" dirty="0" smtClean="0"/>
              <a:t>yanlıştır?</a:t>
            </a:r>
            <a:endParaRPr lang="tr-TR" dirty="0" smtClean="0"/>
          </a:p>
          <a:p>
            <a:endParaRPr lang="tr-TR" dirty="0" smtClean="0"/>
          </a:p>
          <a:p>
            <a:r>
              <a:rPr lang="tr-TR" dirty="0" smtClean="0"/>
              <a:t>A) Siz </a:t>
            </a:r>
            <a:r>
              <a:rPr lang="tr-TR" dirty="0" err="1" smtClean="0"/>
              <a:t>gelmiyormusunuz</a:t>
            </a:r>
            <a:r>
              <a:rPr lang="tr-TR" dirty="0" smtClean="0"/>
              <a:t>?		</a:t>
            </a:r>
          </a:p>
          <a:p>
            <a:r>
              <a:rPr lang="tr-TR" dirty="0" smtClean="0"/>
              <a:t>B) Beni anladınız mı?</a:t>
            </a:r>
          </a:p>
          <a:p>
            <a:r>
              <a:rPr lang="tr-TR" dirty="0" smtClean="0"/>
              <a:t>C) Çarşıya sen de gelecek misin?</a:t>
            </a:r>
          </a:p>
          <a:p>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9</a:t>
            </a:r>
            <a:endParaRPr lang="tr-TR" dirty="0"/>
          </a:p>
        </p:txBody>
      </p:sp>
      <p:sp>
        <p:nvSpPr>
          <p:cNvPr id="3" name="2 İçerik Yer Tutucusu"/>
          <p:cNvSpPr>
            <a:spLocks noGrp="1"/>
          </p:cNvSpPr>
          <p:nvPr>
            <p:ph idx="1"/>
          </p:nvPr>
        </p:nvSpPr>
        <p:spPr>
          <a:xfrm>
            <a:off x="457200" y="1600201"/>
            <a:ext cx="8229600" cy="3412976"/>
          </a:xfrm>
        </p:spPr>
        <p:style>
          <a:lnRef idx="1">
            <a:schemeClr val="accent5"/>
          </a:lnRef>
          <a:fillRef idx="2">
            <a:schemeClr val="accent5"/>
          </a:fillRef>
          <a:effectRef idx="1">
            <a:schemeClr val="accent5"/>
          </a:effectRef>
          <a:fontRef idx="minor">
            <a:schemeClr val="dk1"/>
          </a:fontRef>
        </p:style>
        <p:txBody>
          <a:bodyPr/>
          <a:lstStyle/>
          <a:p>
            <a:r>
              <a:rPr lang="tr-TR" b="1" dirty="0" smtClean="0"/>
              <a:t>Aşağıdakilerin hangisinde altı çizili sözcüğün yazımı </a:t>
            </a:r>
            <a:r>
              <a:rPr lang="tr-TR" b="1" u="sng" dirty="0" smtClean="0"/>
              <a:t>yanlıştır?</a:t>
            </a:r>
            <a:endParaRPr lang="tr-TR" dirty="0" smtClean="0"/>
          </a:p>
          <a:p>
            <a:endParaRPr lang="tr-TR" dirty="0" smtClean="0"/>
          </a:p>
          <a:p>
            <a:r>
              <a:rPr lang="tr-TR" dirty="0" smtClean="0"/>
              <a:t>A) Bana </a:t>
            </a:r>
            <a:r>
              <a:rPr lang="tr-TR" u="sng" dirty="0" smtClean="0"/>
              <a:t>sürpriz</a:t>
            </a:r>
            <a:r>
              <a:rPr lang="tr-TR" dirty="0" smtClean="0"/>
              <a:t> yapacakmış.		</a:t>
            </a:r>
          </a:p>
          <a:p>
            <a:r>
              <a:rPr lang="tr-TR" dirty="0" smtClean="0"/>
              <a:t>B) Bu </a:t>
            </a:r>
            <a:r>
              <a:rPr lang="tr-TR" u="sng" dirty="0" smtClean="0"/>
              <a:t>kalorifer</a:t>
            </a:r>
            <a:r>
              <a:rPr lang="tr-TR" dirty="0" smtClean="0"/>
              <a:t> çalışmıyor.		</a:t>
            </a:r>
          </a:p>
          <a:p>
            <a:r>
              <a:rPr lang="tr-TR" dirty="0" smtClean="0"/>
              <a:t>C) Her gün üç </a:t>
            </a:r>
            <a:r>
              <a:rPr lang="tr-TR" u="sng" dirty="0" err="1" smtClean="0"/>
              <a:t>öyün</a:t>
            </a:r>
            <a:r>
              <a:rPr lang="tr-TR" dirty="0" smtClean="0"/>
              <a:t> yemek yemeliyiz.</a:t>
            </a:r>
          </a:p>
          <a:p>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10</a:t>
            </a:r>
            <a:endParaRPr lang="tr-TR" dirty="0"/>
          </a:p>
        </p:txBody>
      </p:sp>
      <p:sp>
        <p:nvSpPr>
          <p:cNvPr id="3" name="2 İçerik Yer Tutucusu"/>
          <p:cNvSpPr>
            <a:spLocks noGrp="1"/>
          </p:cNvSpPr>
          <p:nvPr>
            <p:ph idx="1"/>
          </p:nvPr>
        </p:nvSpPr>
        <p:spPr>
          <a:xfrm>
            <a:off x="539552" y="1556792"/>
            <a:ext cx="8003232" cy="3340968"/>
          </a:xfrm>
        </p:spPr>
        <p:style>
          <a:lnRef idx="1">
            <a:schemeClr val="accent4"/>
          </a:lnRef>
          <a:fillRef idx="2">
            <a:schemeClr val="accent4"/>
          </a:fillRef>
          <a:effectRef idx="1">
            <a:schemeClr val="accent4"/>
          </a:effectRef>
          <a:fontRef idx="minor">
            <a:schemeClr val="dk1"/>
          </a:fontRef>
        </p:style>
        <p:txBody>
          <a:bodyPr>
            <a:normAutofit lnSpcReduction="10000"/>
          </a:bodyPr>
          <a:lstStyle/>
          <a:p>
            <a:r>
              <a:rPr lang="tr-TR" b="1" dirty="0" smtClean="0"/>
              <a:t>Aşağıdaki cümlelerin hangisinde noktalama yanlışı vardır?</a:t>
            </a:r>
            <a:endParaRPr lang="tr-TR" dirty="0" smtClean="0"/>
          </a:p>
          <a:p>
            <a:endParaRPr lang="tr-TR" dirty="0" smtClean="0"/>
          </a:p>
          <a:p>
            <a:r>
              <a:rPr lang="tr-TR" dirty="0" smtClean="0"/>
              <a:t>A) Sınıfım 4. üncü kattadır.		</a:t>
            </a:r>
          </a:p>
          <a:p>
            <a:r>
              <a:rPr lang="tr-TR" dirty="0" smtClean="0"/>
              <a:t>B) Batman’da hava kirliliği çok fazladır.</a:t>
            </a:r>
          </a:p>
          <a:p>
            <a:r>
              <a:rPr lang="tr-TR" dirty="0" smtClean="0"/>
              <a:t>C) Bu soruyu sen çözebilir misin?	</a:t>
            </a:r>
          </a:p>
          <a:p>
            <a:endParaRPr lang="tr-TR" dirty="0" smtClean="0"/>
          </a:p>
          <a:p>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11</a:t>
            </a:r>
            <a:endParaRPr lang="tr-TR" dirty="0"/>
          </a:p>
        </p:txBody>
      </p:sp>
      <p:sp>
        <p:nvSpPr>
          <p:cNvPr id="3" name="2 İçerik Yer Tutucusu"/>
          <p:cNvSpPr>
            <a:spLocks noGrp="1"/>
          </p:cNvSpPr>
          <p:nvPr>
            <p:ph idx="1"/>
          </p:nvPr>
        </p:nvSpPr>
        <p:spPr>
          <a:xfrm>
            <a:off x="611560" y="2420888"/>
            <a:ext cx="8136904" cy="2304256"/>
          </a:xfrm>
          <a:ln/>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Sözcükleriyle anlamlı bir cümle oluşturursak baştan üçüncü sözcük hangisi olur?</a:t>
            </a:r>
            <a:endParaRPr lang="tr-TR" dirty="0" smtClean="0"/>
          </a:p>
          <a:p>
            <a:endParaRPr lang="tr-TR" dirty="0" smtClean="0"/>
          </a:p>
          <a:p>
            <a:r>
              <a:rPr lang="tr-TR" dirty="0" smtClean="0"/>
              <a:t>A) Olarak	  B) Hasan		C) Çalışıyor	 </a:t>
            </a:r>
          </a:p>
          <a:p>
            <a:endParaRPr lang="tr-TR" dirty="0"/>
          </a:p>
        </p:txBody>
      </p:sp>
      <p:pic>
        <p:nvPicPr>
          <p:cNvPr id="23554" name="Picture 2" descr="http://t3.gstatic.com/images?q=tbn:ANd9GcSZl_FQQhVmzjwTHdCZiyRzHbqLqXc0EsSJKgRApTEbrKe6mSCQFIV-g-qQ"/>
          <p:cNvPicPr>
            <a:picLocks noChangeAspect="1" noChangeArrowheads="1"/>
          </p:cNvPicPr>
          <p:nvPr/>
        </p:nvPicPr>
        <p:blipFill>
          <a:blip r:embed="rId2" cstate="print"/>
          <a:srcRect/>
          <a:stretch>
            <a:fillRect/>
          </a:stretch>
        </p:blipFill>
        <p:spPr bwMode="auto">
          <a:xfrm>
            <a:off x="899592" y="332656"/>
            <a:ext cx="1872208" cy="1944216"/>
          </a:xfrm>
          <a:prstGeom prst="rect">
            <a:avLst/>
          </a:prstGeom>
          <a:noFill/>
        </p:spPr>
      </p:pic>
      <p:sp>
        <p:nvSpPr>
          <p:cNvPr id="5" name="4 Dikdörtgen Belirtme Çizgisi"/>
          <p:cNvSpPr/>
          <p:nvPr/>
        </p:nvSpPr>
        <p:spPr>
          <a:xfrm>
            <a:off x="2555776" y="1340768"/>
            <a:ext cx="5832648" cy="720080"/>
          </a:xfrm>
          <a:prstGeom prst="wedgeRectCallout">
            <a:avLst>
              <a:gd name="adj1" fmla="val -19282"/>
              <a:gd name="adj2" fmla="val 214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“Hasan, olarak, çalışıyor,düzenli, ders “</a:t>
            </a:r>
            <a:endParaRPr lang="tr-TR"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12</a:t>
            </a:r>
            <a:endParaRPr lang="tr-TR" dirty="0"/>
          </a:p>
        </p:txBody>
      </p:sp>
      <p:sp>
        <p:nvSpPr>
          <p:cNvPr id="3" name="2 İçerik Yer Tutucusu"/>
          <p:cNvSpPr>
            <a:spLocks noGrp="1"/>
          </p:cNvSpPr>
          <p:nvPr>
            <p:ph idx="1"/>
          </p:nvPr>
        </p:nvSpPr>
        <p:spPr>
          <a:xfrm>
            <a:off x="457200" y="1600201"/>
            <a:ext cx="8229600" cy="3412976"/>
          </a:xfrm>
        </p:spPr>
        <p:style>
          <a:lnRef idx="1">
            <a:schemeClr val="accent2"/>
          </a:lnRef>
          <a:fillRef idx="2">
            <a:schemeClr val="accent2"/>
          </a:fillRef>
          <a:effectRef idx="1">
            <a:schemeClr val="accent2"/>
          </a:effectRef>
          <a:fontRef idx="minor">
            <a:schemeClr val="dk1"/>
          </a:fontRef>
        </p:style>
        <p:txBody>
          <a:bodyPr/>
          <a:lstStyle/>
          <a:p>
            <a:r>
              <a:rPr lang="tr-TR" b="1" dirty="0" smtClean="0"/>
              <a:t>Aşağıdaki altı çizili sözcüklerden hangisi daha genel anlamlıdır?</a:t>
            </a:r>
            <a:endParaRPr lang="tr-TR" dirty="0" smtClean="0"/>
          </a:p>
          <a:p>
            <a:endParaRPr lang="tr-TR" dirty="0" smtClean="0"/>
          </a:p>
          <a:p>
            <a:r>
              <a:rPr lang="tr-TR" dirty="0" smtClean="0"/>
              <a:t>A) Besle </a:t>
            </a:r>
            <a:r>
              <a:rPr lang="tr-TR" u="sng" dirty="0" smtClean="0"/>
              <a:t>kargayı</a:t>
            </a:r>
            <a:r>
              <a:rPr lang="tr-TR" dirty="0" smtClean="0"/>
              <a:t> oysun gözünü.                </a:t>
            </a:r>
          </a:p>
          <a:p>
            <a:r>
              <a:rPr lang="tr-TR" dirty="0" smtClean="0"/>
              <a:t>B) </a:t>
            </a:r>
            <a:r>
              <a:rPr lang="tr-TR" u="sng" dirty="0" smtClean="0"/>
              <a:t>Kartallar </a:t>
            </a:r>
            <a:r>
              <a:rPr lang="tr-TR" dirty="0" smtClean="0"/>
              <a:t>yüksek uçar.</a:t>
            </a:r>
          </a:p>
          <a:p>
            <a:r>
              <a:rPr lang="tr-TR" dirty="0" smtClean="0"/>
              <a:t>C) Çocukken sapanla </a:t>
            </a:r>
            <a:r>
              <a:rPr lang="tr-TR" u="sng" dirty="0" smtClean="0"/>
              <a:t>kuş</a:t>
            </a:r>
            <a:r>
              <a:rPr lang="tr-TR" dirty="0" smtClean="0"/>
              <a:t> avlardık.            </a:t>
            </a:r>
          </a:p>
          <a:p>
            <a:pPr>
              <a:buNone/>
            </a:pPr>
            <a:endParaRPr lang="tr-TR" dirty="0" smtClean="0"/>
          </a:p>
          <a:p>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13</a:t>
            </a:r>
            <a:endParaRPr lang="tr-TR" dirty="0"/>
          </a:p>
        </p:txBody>
      </p:sp>
      <p:sp>
        <p:nvSpPr>
          <p:cNvPr id="3" name="2 İçerik Yer Tutucusu"/>
          <p:cNvSpPr>
            <a:spLocks noGrp="1"/>
          </p:cNvSpPr>
          <p:nvPr>
            <p:ph idx="1"/>
          </p:nvPr>
        </p:nvSpPr>
        <p:spPr>
          <a:xfrm>
            <a:off x="755576" y="1556792"/>
            <a:ext cx="7355160" cy="3340968"/>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”kanat-kuş” sözcükleri arasındaki anlam ilişkisi aşağıdakilerin hangisinde yoktur?</a:t>
            </a:r>
            <a:endParaRPr lang="tr-TR" dirty="0" smtClean="0"/>
          </a:p>
          <a:p>
            <a:endParaRPr lang="tr-TR" dirty="0" smtClean="0"/>
          </a:p>
          <a:p>
            <a:r>
              <a:rPr lang="tr-TR" dirty="0" smtClean="0"/>
              <a:t>A) yelken-gemi                  </a:t>
            </a:r>
          </a:p>
          <a:p>
            <a:r>
              <a:rPr lang="tr-TR" dirty="0" smtClean="0"/>
              <a:t>B) pervane –helikopter           </a:t>
            </a:r>
          </a:p>
          <a:p>
            <a:r>
              <a:rPr lang="tr-TR" dirty="0" smtClean="0"/>
              <a:t>C) yorgan-yastık</a:t>
            </a:r>
          </a:p>
          <a:p>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14</a:t>
            </a:r>
            <a:endParaRPr lang="tr-TR" dirty="0"/>
          </a:p>
        </p:txBody>
      </p:sp>
      <p:sp>
        <p:nvSpPr>
          <p:cNvPr id="3" name="2 İçerik Yer Tutucusu"/>
          <p:cNvSpPr>
            <a:spLocks noGrp="1"/>
          </p:cNvSpPr>
          <p:nvPr>
            <p:ph idx="1"/>
          </p:nvPr>
        </p:nvSpPr>
        <p:spPr>
          <a:xfrm>
            <a:off x="457200" y="1600201"/>
            <a:ext cx="8229600" cy="2260848"/>
          </a:xfrm>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"Babam, yarın başkente, Ankara'ya gidecek." cümlesinde hangi sözcük gereksizdir?   </a:t>
            </a:r>
            <a:endParaRPr lang="tr-TR" dirty="0" smtClean="0"/>
          </a:p>
          <a:p>
            <a:endParaRPr lang="tr-TR" dirty="0" smtClean="0"/>
          </a:p>
          <a:p>
            <a:r>
              <a:rPr lang="tr-TR" dirty="0" smtClean="0"/>
              <a:t>A) yarın           B) başkente		C) babam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15</a:t>
            </a:r>
            <a:endParaRPr lang="tr-TR" dirty="0"/>
          </a:p>
        </p:txBody>
      </p:sp>
      <p:sp>
        <p:nvSpPr>
          <p:cNvPr id="3" name="2 İçerik Yer Tutucusu"/>
          <p:cNvSpPr>
            <a:spLocks noGrp="1"/>
          </p:cNvSpPr>
          <p:nvPr>
            <p:ph idx="1"/>
          </p:nvPr>
        </p:nvSpPr>
        <p:spPr>
          <a:xfrm>
            <a:off x="683568" y="1628800"/>
            <a:ext cx="7715200" cy="2188840"/>
          </a:xfrm>
          <a:noFill/>
          <a:ln>
            <a:noFill/>
          </a:ln>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smtClean="0"/>
              <a:t>Aşağıdakilerden hangisinde  “–</a:t>
            </a:r>
            <a:r>
              <a:rPr lang="tr-TR" b="1" dirty="0" err="1" smtClean="0"/>
              <a:t>ci</a:t>
            </a:r>
            <a:r>
              <a:rPr lang="tr-TR" b="1" dirty="0" smtClean="0"/>
              <a:t>”  ekiyle türetilmiş bir kelime yoktur? </a:t>
            </a:r>
            <a:endParaRPr lang="tr-TR" dirty="0" smtClean="0"/>
          </a:p>
          <a:p>
            <a:endParaRPr lang="tr-TR" dirty="0" smtClean="0"/>
          </a:p>
          <a:p>
            <a:r>
              <a:rPr lang="tr-TR" dirty="0" smtClean="0"/>
              <a:t>A)  Avcı		      B) İzci		       C) Acı	</a:t>
            </a:r>
          </a:p>
          <a:p>
            <a:endParaRPr lang="tr-TR" dirty="0"/>
          </a:p>
        </p:txBody>
      </p:sp>
      <p:sp>
        <p:nvSpPr>
          <p:cNvPr id="19458" name="AutoShape 2" descr="data:image/jpeg;base64,/9j/4AAQSkZJRgABAQAAAQABAAD/2wCEAAkGBhQSEBUTExQWFRUVGRcXFxUVFRgYHBcWGBQVGhcYGiEXGyYgGhkjGRcUHy8iIycpLSwsGiAxNjAtNScrLSkBCQoKDgwOGg8PGi8lHyUwLCwwLywsKSktLCosLCwsLCwpNCksKTQsLCwsLCkpLCw1LDUsKSwsLCwsLCwsLCwsLP/AABEIASEArgMBIgACEQEDEQH/xAAcAAEAAgMBAQEAAAAAAAAAAAAABQYDBAcCAQj/xABIEAACAQMCAwUFBQQGBgsAAAABAgMABBESIQUxQQYTIlFhBzJCcYEUI1JikTNyobFDU4KiwdEIFSRzkvAWJTRUdIOTo7PS4f/EABoBAQADAQEBAAAAAAAAAAAAAAACAwQBBQb/xAAtEQADAAIBAwIFAgcBAAAAAAAAAQIDERIEITFBURMiMpGhFGFCUnGBsdHwBf/aAAwDAQACEQMRAD8A7jXkyDIGdzy9cc6x3FvqHMqRyZeY/wACPQ7VA3eVbRKMaj4GUkKx5+Eg5V+uknPkTgkV5LcLetk4lU9bLJWG6vEiXVI6ouQMsQBk8hv1PlUZacXKYWY5XkJdh9HxsD+YbH02zn4fw8ljNMMyksFyciNNRCqnQZXBYjdiTnYACU0qW0cqXL0zOnFYzjxYzy1hkz8tYGa+XPFURtG7vz0ICzAHkTj3QfNsD1rzxiZggRNnlYRqSAdOQSzYOx0ortg89OOteeF2sMA7iLpuwyWOSBux6E89+dSIntOIN1glUeZ7o/wWQn+FYpuJl2EcGC+NTMwOmJckDUNiXJDYXbkSSNsyJOK00QKzsvNyCx+Sqo+mB/E0B4Tg/V5Znbz7woB8hFpX9QayWAZSyMxfSRpdsZIIzg6QASPPHLHXJP3NapjmyxEoXfwroDLjA97kxJOeRGBj6gStK17G67xNRGlgSrLnOGUkMAeoyNjtkY5VsUApSlAKUpQClKUApSlAKUpQCsVzGjLpcKQ22Gxv1xv12rKaiOCxiUfanGWl8Ued+7hO8YXyJGHbrk45KuANa74e8WTvJF67ug9fxr6+8OurmMFrxBoACuZLfGdK+Jox5x499Pycx8OdlqcvuJpFpDZLOSFRQWZsDJOByA6k4AyN9xVb45Zozx907IJ3xLGBhWHdvIx80c6NJKncMcjOGGesbl8o+xesipcbNjinFxN9na2LPqdgjoqlTqglyytIQp0jLZGoEjT12nuHwqiBVQpjo25JPMk5Ook7k5JJ51GRlToDZAQ5QqcFfCVxt8OkkY/yFSVxxSGNC7yxogOCzuqgHyJY4Bq6a2VVOjHf3WkgDnzrBHeee1Y3YSnXGyujcmRgw5eYOK9XVrpVfrmpET3JeAct6+Le7EkHbfCgkn0A881od+uvRnxY1Y/LnBI88Ej5ZHmKz8NtDHccyVmRpMMxOlkdB4c8gwkXYbDQPM0BIcItmSM68anZ3YDcAuxIUeeBgZ64z1rdpSgFKUoBSlKAUpSgFKUoBSlKA+EVEWlv3yg7iBQBFGCRrUDAdyNyp+FeRG5zkBd7ihPcSYznQ+Mc86Ty9a+C7VVGMacDTjyxtj0xigKtb2YF5K4wAIo10DoWkkYsPLOlRtz0jyrfmgDac5BVgwI8wCP0ILA+hNfLq31v3gJRuWVwcrknSwIIIySfMZOCMnMjwqFSCG8TZzkgcvIAdB9fnQGGG0ZwdONuWeRPlt/PpXO+2Qs+IWYlWUB4nynmXU4Mbofe2JwSNs5BwSD14CuM9uewklk73MGqS1ZmeRPee3LEszDq8WSSeq89xmq6jbVE5vSaIng4k4bfW00WkW9xJFG5Q4jZZCFZZByV0Y6lbbkR8+6OAy6W/X1rg/D+IgIUYCWCUeOM7hgeo8j5H/kXjsr2laAJBLJ3kLkJbXL/AAnktvceTjkr/FsDg4zYQLZf8P0yQHd/vGUgD4TDJnfoNSpzI5VI2lu2syPsSNKoN9Cc+fVicE422Ub4yVtYnUJJGDuAQCBhVB5hRk4JwMkkn6bVuUApSlAKUpQClKUApSlAKUpQClKUBrzNv8qg4Zg4JXOnUwGfyuVOPy5BxUnd3qowByWYnSijJOMZPkFGRkkgDI3yRmG4auE0nmryqfpK+P4YP1oDZZsDJ2A5k9BX3hN2WIbSVB93OMlSNiR0z5Hfzwdq0+LLmIr0Zo0P7ryorf3WYVuRSjvAvU+L6ZA/x/gaAmO+NeSSfWskcQxmvF9drDE8hBKopYhRk4UZOB1OKA5V249nxtdV1aITCTmW2UZKFjjXCB0JO8f1XyqqcM44FVjp1wP4H1r93IMDKn8JGceIDfau6ypJOVBUxRKysdWC7lSGVQFJCrqCkknJwRgZzXLru37q+vbdhv3zTrke9FcePO/MBzIp+VRp6Wy3FCuuLLJ2U7YCFVjlcvbEhY53OWhY7CG4J+HkFlPoG3wzdBrg8kDWpMkI1REESQkahoPPA6pjOV6dNtquHZPtksCAMxa02wxOprTPJXPN7byfmg55XdOp7I3jcPTOkUr4rAgEHIO4I6ivtdIClKUApSlAKVp3F4wkEaRlttTOfCijJAGebMcHwqD6kZGftpxWKQlUljdl95UdWIPXIBJFAbdKUoBSlKAibOHVNO/M61jHoixowA+bO7fUeVeLmwYMzourVjUhOnLAABlOCA2AAQdjgbjBzu3Cxw652YRqBqlJOFwq+82dgQoxnbYDOcDG2DmgKxc2M0qMnc6QwIy8i5HkQIy2SDgjcbivXCOD3CEl2R2J3lZSpOM6RoXYKMnYMOZPMmrNWrxCCRlHdPoZWDbjUrAZyrDY6TnoQQQDvyIGS2hKjxMWY8zjA+Sgch+p9TULw+0e5ibvZi8TSShVVVXXEJGChmHvIQPh05UjoTn3b/aLlCHZYU1SI3cli7BJHQgMwHdg6eYBbfYqd6moIVRVRQFVQFVQMAADAA9AKA91Rfad2ZeRUvrZdU9sCGQf01ud3j/eB8a+ueeavVYb21Ekbxnk6spx5MCD/Oh1Np7Rx3h1+k0SyxnKuMg/zB8iDsaiOIs1ke/h90nBXICqzHG+dhExO/4TuOe1k7PdlInh+zEm2vbPEMrQ6R3gGe6lZGGmVHTDBiNWcjIxWDjXZC/7uSIJBcrIrKGVzAw1AjLLJqHXPhbpyqlJp9j0KuckfMb/AGX7VPZu0MkbLHHjvrXOt7TO/ewaf2tqc50ruvwjHhHT7a5WRFdGDowDKykEMpGQQRsQRXLuPdibgw2k9u6m9tIkjYk4E6hBqQseuoEqTtuc1g7IdrTFqaJG0am+02WMPE4P3kkC9GzkvF15rufHansw3LlnXKVr2HEI54llicPG4yrKcgj/AJ6dK2K6QFaHFuO29qmu4mjiU8jI4XPoM7sfQVk4vxEW9vLOwysUbyEDqEUsR/CuJQq7t38513Em7udyCd9CZ92Nc4CjbbzqcRyM3UdQsK2+50O99pHCZl0S3ClMgkMkyq2N8HKAOPynIPkaip/a5GQVsbcOi7K8jCJMdCqKC+PRglVrNat5ZBxsAHHuvjcHpv1HmORFWrEvU8+v/QprUrX5LJa+1a7QgywQyr8QhLxt6lRIWUn0JHzronAOPw3sCzwNqQ5BBGGRh7yODurA8x/gQa4ZDJqUN5gH9RmrN7NeJmDiHdZ+7ulbI6CeNdSt6FohID56FpkxpLaJdJ1t3fw8h16lKVnPXIrtKv3GrmqSRSOMZ+7jmR3+eFUtjrjHWpNGBAIOQdwR1FeqjYeGtDkQMNHMQvnSvpGRui/lwwHQAUBt3ZkABjCkg7qxI1Lg5AIzpOcHJBG2Ns5ETFPPclwpEEQbRrUh5HK+/oONKDVlc+I+FsAbGtueKeXwHTCh95kcs5Hkp0qEz+Lc+QBwRvwQqihFAVVAAA5AAYAHpigPNrbLGiogwqjAG52+Z3J9Tuay0pQClKUBSOPabfjMM74C3UBtVc8hNHL3qKTyGtWcDzKYqfrY47wGG8gaCdNaN9CCOTKRuGB5EVVf9ScTtBphkivol90XDNFPjopkUFHP5mUGotF+PIpWmWKuTdvp1h4wuhtDywI5xtmRZJFDfvaBj1Ciuj9neNi7t1mCNGSXVo3xqR0dkdTjyZT9MVRfal2d1zrcHGhoJFfOzA2+qdTG3wyaO+Izse7weeRFdmW2uUm12V7SNHKXjHvnM9sOUp6zQ52WfzXk49cEdTsr1Jo1kjYMjDII/wD3cEHIIO4IINfnGyuWQqrtkkaopl2WZeYZfJx1XmPlV79lXGJVv5YCzPHOj3B1HOiVGjVmGejh1yPNRjrVhkaaemX3t1avLw27SIEu0MgVRzbwnwj1IyPrXHf+kNscHv4hncZkXrvvvt9au/bntmztJawMY40JSecHDFseKKI/DjOGfmDkLvkrUYbZFUBVULjAAAxgVoxJo8frskVSXqj3FMrDUrBgeqkEfqK91oS8Fjzrj+5f8ceFz+8vuuPmP0r3BdsGCSgBjsrrnS/yz7rflP0J3xbs85yn9Jq2wwCPws6/QO2P4Yr2LswyQzLzjngYfIyqrD6o7D61gu7oRTMr+EP40ONmOFDKPNsjOOobalzYyToQv3Q2YMwOrUpDL4QdhkDOd/SuvvOhCc5Vb8bTP0VSobsp2kW9txIBpdToljzkxygDUvqNwQeqkHrUpHdIzMqspZMBlBBKkjIDAbjI33rCfTp77oy0pSh0UpSgFKUoBSlKAVA9uO0T2NlJPHGJHBRFVm0rqkkVFLH8ILD/ADHOp6ortVwQXllPbHbvY2VSej80b6OFP0oDlXYzi/ELZbkTWyO88zTg98iIrSftMhdbYyAcAede+0PDp72Nu/lDMATFDGCkSvg+9klpNQJQlj7rNgDNbfB70ywI7DD40yKeayqdMin1DhhW5WGslbMNdTk+nZTZrMNH3sUfeQy4eS35MrdXi5aZQc5UYyQcYPOU9nnBmnN1cWt7NE6skMZCxsNIjV/vFdPENbuMeE7HJJ5fSO5uWjOyTapI/IP/AEyfX9oP3n8qyW12bK5N2ikowC3Majd0HKVR1kTf5qWHPFXzR7i45sayI2uC2NlaCccQtY5b5dUil/vRd95J4WtxLsrtI2koBkE55Goe0trWaYtDPHBJKzo3cIEs0lVAyQrqULM5GcurAnYrttXQeK2Npfwwl2BEnit5UbS+ooWzGeedKklSDkKcjas/A+EmMeOYTFCyqRFFEEywZvDEAO8JC5bbkMAZObeRneBPs1tFOPY6/DadNsR/W97Io+qd2Wz6avrVY9rfZf7LZQyNK0krShSR4EUd25wiAnqF3YsduY5V0OKxks5UiaeZraVtETFl1W8hyUiYlfFG3uqx3DaVOdQIy9t+EW72Dtd6pY7f/aAGIBZo1bCEoBkNkr5+LnXXkp+WVx0eGNuZ7n5ktuIyRuJFdg68jnPz59PSuldhuI3N+s2gxvNAok+zhNLTRZw5jbVgOp0+Erg6huK5axyc/wAquPsh4qYOM2pztI5hYeYlUqP7xU/SpqmvBReGL+pFxsbqYyNLbzGGORO7kMZId1HwMGXEciNqAcHUoJAxzq1eym2CcRuVjUCP7PF3gHLvO9k7vP5imvnvj51cOKezqyuJjM0bLI27mKWSLvD5uI2AY+vP1qb4ZwmK3j7uGNY054Ucz1JPNmPUnJNSq014KcXT1FJ8uy8I26UpVZrFKUoBSlKAUpSgFKUoDjXae+Fnxi5UqFt5RDK7DlHNKGXWfJXMeCejEHqalaydt7Uf62GpQUuLPSQRkEwznIPnlZx+lVdWfh5wxZ7Po27NbejdWh8jzX5VjyrdGDNO7eicvrBJk0OMjIIIOCrDkykbqw6EVE8Mtddy0V8C0EKK5KAaZgzMBJMoOoRLpwwUFdRy2FxU4jggEEEEZBByCDyIxzFa93ZFmSRHaKWPPdyLzGrGpSDs6HAyp546HeoRXF9zvT53ievR+S7XPC45IhGBpQaCndHRoKEFChXlggemNtwcVr9m48QZLFyzykyNjL4lZVY4AH7NIwMADAFQXZjjpWUW8xEJORGgGYpDz+4cnKdT3L5IydJKja41q2e3FTa5IxzQK4wyhhkHBGRkEEc/IgGqL7bbxk4UUXJM0sceBzI8UmP/AGxV7nnVFZ2IVVBZmOwCgZJPoACaiOK9oI1QYL/exGSGSMAl28OlEBBPeNrXAK7gnyOCJV40fk8jGxqb7Cj/AK0sv/E2/wD8yVYfbMuL+MNpM32aD7QVxvNhtROOpGn6YqN9mNgz8WsTg6e/UhsHBMeHYZ8wNPyyKtMLWno/XFKClDgpSlAKUpQClKUApSlAKUpQFG9qFvpFrd9IJSkh6CK4XuyT6CQQGod0BBBGQcgg8iDsQfSukcR4dHcQvDKoeORSrqeqkb8uXzHKuZ8V4BccNQs2q6tIxnvRjvokH9auwkUD41323XrWfLjb7ozZ8br5kV3hANlcfZGJMEuWtmO+hubwE/xX/M1Z6qHG71r6LRbgLCCrteSgqqaSCDFnBLD8WwG4zvmpHgnaIsEjnBV3z3UpUrHcqCQHjJGMnGdPrkZBqhy2tmapbW/uTNzbLIhR1DK3NSMg/wDPn0rXTi9/a6RGyXEHIiYO0sa+jIcyqPUF/nW7SuTbnwMeWsb3LN+zsTfoTNdJPCdmgtlMSE/hlJZpT+4Sg81NUm74txXPdWBtrgIZYIZfuTc93ExTJDuMjwkaguDp1HnUvxPgEFxnvIwSRgsCVbHkSpBI9DkVFjsm8RRrafuXiJMbiFNSkoUOSulWGkkbqedXrMvU2/rE9dtGp2Z9ht3cTNccTOObmPvA0kz4yAzKSFXOMnOem3MdL9lHYtuHcPWOYL3zs0smMHSWCgKCOeFVc42znnzqnWntHvrPIuP9qxgMshSPQWPgkV4ovFEcMu65BxywRXUezHHlvbSK5VSokGdJ5qwYqy564ZWGetXTarwSnJN+CUpSlTJilKUApSlAKUpQGL7Wned3rXXp1aNQ1ac41Y56c7ZrRt+09rJObdLiFplyDEsilwV94YBzkb5HSqN7TeCJJxGykcHeOdAysyMroY3QqyEEHBl69DVUg7CJE6SQXE8TRtrQgo2lt9wWTPU5BJzneqryKXopvKoejs3HO0EFnH3lxIEUkKuxZmY8lRVBZmO+wBqk9o/aTJJbSLaW80TspVbi47uBI87d5hnL5AyRleeKr15waeaSOSa/ndow4Q6IRp141Y+7wCQAM4zWaLs/ECGcNMw5NOxlI+Qbwr/ZAqFZl6FddQv4SN7Pds+IxzBYJXvovjaf9luDuspRXyCBsA4INSHGXecrJfymc6h3drEpEWvoqRgkzPz3cnG52FbPE7/uY9WkuxZURF5vI50ogzyyTz6DJqd4FwLuvvZSHuGGGYe6gPOOLPup5nm2MnoByOV/0OQ7yevYhrDsc07CW+xoXBjswQY1xyMpG0r+nuj1r52q4iLktYQqjKMC4lZFZYRjwogIwZ8cvwDfngVv9qOPupFrbEfaHGS/MW8Z271vNvwL1O/IbwnCbRYXaFAQsaqcsctIzkl5WPxHIUZ88+lSulC1JPJaxrjJ8ThMsahYbhsDHhnXvht+YFXH1J9AK+i7uU9+BJB5wSYP/BKB+gc1t3d1pwqjVI2dK9NubN5IMjP0A3IrNChCgFixA3Y4BJ89thWXfuYt+5p8P43FMxRSRIvvROpRx66W3I9RkVv1qcQ4TDPjvY1fT7pI3X5Ebj6GvvD+FxwKREunJyTlmJPqWJJ+p2p2OPRG9plC6JSupd4nUDUWWQgKAB7x1hVx+c10zsBwqW24bbwzKFdFIKgg6QXYqpIGCwUqCRzIO551T+CcM+18QjQ7xWhWeXyMxB+zp8x4pT8k866hWrDOls29PGly9xSlKvNIpSlAKUpQClKUBUPabDi1juP+7TRyN/u3zDL9Akpb+zVero/ErBJ4ZIZBlJUZGH5WUqf4GuU8GZ1Qwy/trdjDL6smNL/J0KOP3qzZ59TJ1M+KN+o274oxk+z2yd9cbErnCRKfjlb4R5Dmelee0F48calToVnVZJsau4jPvS6cb45eQzk7CrfwXhMNvEEgA0nxFs6jIx31s3N2PPV+m1QxY+XdleHFy7sh+HdiBqSS6le4lVlkUBmjijdTldCKRnB6vkn0rxxftjqdreyxLKDh5jvFB56iPfk8kHXmRgio+/uZL55VMrx2ySPCIovAZe7Ol2kceLSWDDSuNhuTmtq1tEiQJGqoo5KowB+lWXlU9pLbzKPlkxcP4cIlO5d3OqSRzlpH6sx/kOQGwrLc2ayY1A5G6spKsp81I3H+PWs1Ky7e9mNtt7MFrZhMnLMzYyzkEkDOBsAABk7AdSeZJrPmlR3FrvuV7xSC7EIsZz97IdkRcAkOeWwO3MbZDywu7JGtV7lnk7i3Xvbg/APdjB+OYj9mg577nkoJqwWfs5eTBvLhiP6i2LRJ8mf9q/0KD0q3cK4PDbR93BEkSc9KKFyfM45ttzO9aJwfzGqOn9aNbs1wBbO3EQOtiS8khGDJK3vufLOwA6AAdKlaUrUbBSlKAUpSgFKUoBSlKAVyL2gcZgh4kr27d/LIhjubeHxMDHkwyMR4VIyyHUQcFdtqsHta7ULDbC0jlK3FyyIBFkyLEW+8cBeXhBUE45nyOKNwTg4gUBFESfgGGZj+KR+p9F2HmRWTqs6xrWu7HBWtM83AvbhCDJHaAj3UXvnwejMxCj+yPrWPsxe3fC8RuTdWf5Ae8h82VTzTzUE+Yx1nKV5cdZkl79PYnOKZWkiJe7b7FI1oTJqnm8cY1HQ9zIxZQBnOll6ZGc9K2+yUM6wsJi/veDvSS4XSM5zvjVnAO/8ACsdjMsF00ZwqXGHQ8h3yjTIv7zKEYeZDdan62cufzL1PKzS5tita5uyDoQBnO+CcBAfic9B5AbnptkjYdcgjJGeo5j1HrWBVSFDvpUbliSSSepJyWYnHmTsK6VkTxW3nVkcXJGplQLoQKHbIUkc2QnSCpJIySGyK+2HHIri8s7eTMUouI3kDBvunjJZFDYwe8kCopGxVj1IFa3FZ+9YalBJyI425AHAd3x6foDgbtv575JeHsSyvPbxuSxILxTQgsN/eBDKPF1xnrU4pbRZjpbT9jvFKw2dyJI0kHJ1Vh8mAI/nWat56QpSlAKUpQClKUApStXinFI7aF5pnCRxgszHoP8STgADckgUBsSSBQSSAAMkk4AA5k+Qrn3HPaU0uYuHYYbhrxxmNTyPdL/TMN99kHmeVVfi3HJuLNqlDQ2WcxW2cNMOkk5HQ8wg25c+Z2IwANK4AXAwMbDGwwOW1eb1HW8flx+fcmp9zWtOFqjtIS0kz+/NIdUjn1J5D0GBW5WGS7UMEGWkPKONWkc/JUBbHrjFSvD+yV9PvoS1Q/FOe8kx6Rxtgf2pM+ledOLLme9b/AHJ7SNCtNuKpq7uPVNJ/VQIZX+oTOn5sQKvll7MLYb3DS3R8pW0x/wDpx6UI/eDfOtrtHxeLh1sI7eONZZMrBCihV1Y3dguMRoMFj8gN2FbZ6BJbyV9iPP2OT2E7XbXMVxAESNxGEY5YOoOvJU7MDp93lnFbScVktCFnJkg5C45tH5CbHvL07wfUda2rK1WGLBbOMs7tsWYks7t6kkmtbiNyzW7nTp14Rc89MhVNTDp7xOPlnByBlWXjb4/T7f8AepG8ataomrxyYi0ZyQA64OzYIbGRnZgMbZ51Ay3ZdgSRI5AZVGyIDybrgY+I5Y748q1+AXv2WRYCfuJDiIk/spDuI8n4G30+R261I3HCHi1/Z0QhiWAZiuGY+LOASR1HX4eQFa5pXO58Hk5cdQ+JhsOGSSTLFFhrib4yNkRebkdIkzsvViBnLZrqtl2Eskhiia2hl7pQA8sSOxPNnJZT4mbLH1NaPs44AkVpHcE657qOKSSQ42DIGWNAPdjXUcDqck5Jq216GLHwX7m3Di+Gu/k+KuBgbAdK+0pVpeKUpQClKUApSlAK577ZYS8FmhP3TXkQkHRhokKhvy6gNvPFdCqK7Udn1vbSS3YldYBVxzSRSGRx6qwB9eXWo0tpoHNKge08rCKVolkWREJ75NKgADUVJY+Ic9gDg7jBqUspZAXhnAW4hOiVRyJxlZF80ceIfUdK2q+b74r1S8F3k6Z2d4TBBAot41RHAbI3LkgHU7Hd2/MSTUpXNewvaP7K62Ux+5kbFq5+Bjv9mY+Wc92fLw9Fz0a4uFjRndgqICzMxwFUDJJPQAAmvo8dzcqpKmtGlx/jsdnA00pOBgKq7s7nZI0HVmOwH15AmuWGWSaV7i4IM0m2kHKxRg5WFPyjmT8TEnyxl4lxlr+cXDArCmRbRHbCkYMzj+scch8K7cy1fK8nrOp5PhPgnK9TUC94+T7iHAH4nXmx8wp2A8wT0WvXEnQRN3mSpwMDJZiSNKqBuXLYwBvnFfI4Lie4WCzRXYeKYvlY41b3S7KMhydwoBJGSRjerx2c9nvdSrcXUgnlTeNFXTFCce8oJJd+fjbl0AqvD0l5NU+yOutHBnj74vrLhskd2zNmAg4AIO4cdSRnOa6Dwri73FvCsI7y6mj2QcgwyjyP+CJXBJJ+QySBXS+P9g7G9bVcW6O/LvBlHwOXiQhiPma2uz3Ze2sY+7tYViU88ZLNjkWZss31NenHTKX57GBdO3Tqq2Z+BcM+zWsFuDq7mOOPV+LQgXP1xmt6lK1GoUpSgFKUoBSlKAUpSgFKUoCje0zs+xQX0K5mt1PeKOc1tzdPVl3dfUEfFVVgnV1V1OVYBgR1BGQf0rsZrjEnDPsl5c2gGERhNB/uJtRCj0SQSL9BXmdfh3PxF6E5foerm2WRCjjKnmP5EEbgg4II3BGa0+Kdrbi6aHhk3iVMyzy5H+0RLjuAwHI6/fHJioI2JFSNV/icBhvY7v8Ao2TuZT+DLZRz+XOAT0rD0+Wp5Sn5X5JNFgqK4pxExEKpGXKrl9WmIuwAkY4x3YzkjO2NtuUrXiaIOrIwyrAqwPUEYI/SqIaT21tEjqXAOBR2kCwxDYbs53aRz70jnqzHc/QDYAVI1SewPackCyuGzNGv3UjH/tESjnn+tQYDDrsw2Jxdq+milUpz4KBSlKkBSlKAUpSgFKUoBSlKAUpSgFKUoBXPPahZ6J7S6HIs1rIfSXxRE+gkTH/mV0Oq/wBv+G9/wy6Qe8ImdMf1kX3kZ/40WoZI5y59zqOf18ZQRgjIOxB6jyrHaXPeRpIOTqr/APEoP+NZa+Y8FxBz3X2LGs5tSQoO5MBPIHqYvLqvLcYqajkDAFSCCMgg5BB5EY5isd3arLG0bjKuCrD0P+NR1lAYIGmQDuoZO5u415QuQpS5jHwwyKyl0GyMSRsDWiMfxpbX1L8r/f8Ak5vRJXFuHA3KlSGR1OGRx7rqejD/ADByCRVy7I9uu9cWt3hLj4HGyXIHVPwyAe9H9RkcqlWG7tFkXS4yNj5EEcmUjdWB3BG4qXT9S8L/AGONbOzUqgdlO27Rlba9bOSFiujsHJ2WObosnQN7r+jbG/17sXNrlJV4FKUqYFKUoBSlKAUpSgFKUoBSlDQHmSQKCWIAG5JOAB5nNUftZ7T+GpDND9tj7x45EBiDTBWZCoJMQI2J864F297dXt9O6XLNGqMyi2GVWMqcYYfE46lt/kNqqdAdH4Z7SoI4Y43jk1IqplNJB0qFBGpgd8Z5UuPasg9yBj+84H8ga5xSsf6LDvevyS5MtXEPaPdSbIViH5Bv+rZP6YqzeyH2iiCVrK7w9tdsdTPvpkkGklyfeR9g2eXPzzzDFTfZLsdccRnENuhP45CDojXqzHp8uZ6VojHEfStHNnYhww2kkloxJ7k/dk82gfJhPrgBoz6xmstW3thwK2S3juLm5eE20fdmcaC0ikLlWDK2tiyhgAM5JxzNfnfiHtAumdhHKQmTpPdxhiuTp1YBw2MZwa83N0NVbc60yarsdYliDKVYBlIIIIyCDzBHlU37OO15a4aw1mdEQskoy5hwQO5lfk23uknVsQc7GvznecduJRiSaRh5Fzj9OVdL9gvb37NcfYZSBFcNmMn4ZyAAPk4AHzC+ZrR03S1he3X9iLrZ+iaUpW4iKUpQClKUApSlAKUpQClKUBVO1vsxseIktNFplP8ATRHQ/lucENt+IGqLL/o1wZ8N5KB5GNCf1BH8q7LSgOXcL/0eeHxkGV55z5M4RT9IwG/vVbbX2b8NjXStjbkfniVz+rgn+NWSlAQUXYTh6nK2NqD5/Z4//rVZ9oXtWt+FL3EKrJc42iXZIsjYyaeW24UbkeQINdBkBIIBwcbHGcHz9a/Kvar2Z8WS4kea3luGdixmiBlDkndvAMjPkQPlQFf7R9q7m+k7y5laQ9FJwqDyVRso+X1qIqxWns64lIcLY3PzaJkH6uAKuPAP9Hq+m3uHjth5E96/6IdP96gOWV6RyCCCQRuCNiCORFd+tf8ARstwPvLuZj5oiJ/PV/Op7g/sH4ZAQXSScjf759s/uoFBHoc0BP8As47Tm/4bDO37TGiTbGZE2Zh6Ns234sdKs1eIIFRQiKFVQAqqAAABgAAbAAdK90ApSlAKUpQClKUApSlAKUpQClKUApSlAK+GlKA+GvVKUApSlAKUpQClKUApSlAKUpQH/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9460" name="AutoShape 4" descr="data:image/jpeg;base64,/9j/4AAQSkZJRgABAQAAAQABAAD/2wCEAAkGBxQTEhUUEhQVFhQXGBUUFxgYFBcXGBUYGBgbGBgYFhgZHCggGBolHBgYITEhJTUrLi4uFx8zODMsNygtLisBCgoKDg0OGxAQGywkICQ0LC0sLywsLCwsLCwvLCwsLCwsLCwsLCwsLCwsLCwsLCwsLCwsLCwsLCwsLCwsLCwsLP/AABEIATIApAMBEQACEQEDEQH/xAAcAAEAAQUBAQAAAAAAAAAAAAAAAgMEBQYHCAH/xABFEAACAQIDBQYCBgYJAwUAAAABAgADEQQSIQUGMUFRBxMiYXGBMpEUQmKhscEjM1JygtEIFWOSorLC4fBDc4M0U2Sjw//EABoBAQACAwEAAAAAAAAAAAAAAAADBAECBQb/xAAyEQEAAgIBAwIEAwcFAQAAAAAAAQIDEQQSITEFURMiMkEUYXEGI4GRocHRFUKx4fAz/9oADAMBAAIRAxEAPwDuMBAQEBAQEBAQEBAQEBAQEBAQI1KgUEsQANSSbADqSeEDQN5+04YNqZbB1mos1VWcMmYBB4XRATdX1IzFdBfygblsbaiYqhSxFK+Sqi1FzCzAEXsR1EC/gICAgICAgICAgICAgICAgIGM2ntqnSuB4nHEAgBf324L+PQGBoW0d5KuJqClh1NepxFh+jT7QBNtP23PpbhAzOw9wxm73HN31Q65L3pjya/x+mi+R4wN0CgAAAAAWAGgA6CBOAgICAgICAgICAgICAgIFDF4tKS5nYAcBzJPRQNWPkIGl7yb5BLqCV5BFI71r8MzDSmD0GvmOEDH7M3VxOMs2JJw+H4ikos7eoPw+rXPkOMDftlbKo4dMlFAi87cWPVmOrHzMC9gRaBKAgICBF3ABJIAAuSdAAOJJgYfC71YVz4ahtwzFHVfXMRYDzMDLUq6sLqysDwIIIPygVICAgICAgIGvbZ3op01JQqf7RvgHkttah8hp5wNNo18XtBz9GDBdVbEVNLDmqWFh+6g9bcYG47ubn0ML4/1tbnVcXIP2BwT8epMDYoCAgRaBKAgIHwwNE332pUqUqWHQNmqs3eWB1VLG3uSCf3T1gY3AU8qAQGJwisNBZuIYaMDyII1Bgbbudt36RTNOof09LRxzccqgHnwPn6iBsMBAQECx2jtSnR0Y3a1wi6sR1PJR5mwgaFvHvVUaumFC/pavwIcy0bZS13ci9XQHgMvAWvIpzRHhPXj3nz2Xe7u5nf5cRj3NRje1EaItjazH63DgLDreSRO42htGp036lTCgKoCqBYACwA6ADhMsJQEBAQItAlAQEBA1LatNDXNPMO8TJWAv4grMRw42OVlgaZtje/BYerUp1K4DoxDAI5IJ1t4VI5wNS252poAVwlMsf26nhUeYUat72gR3AwW0hjBtB2ymxBFTQ1UP1MgtlTny1AIEDsWA3tql0SphviYLem+bjzykCwHE66C8DbYFvjsdTooXrVEpoOLOwVfmTaYmdMxEz4aVvN2h0aSXpuACPCRZqj9CinRB9p9ePh5zS2WtW9MVrSxRqLXyUqg7zD4xC1OopYOrBQSKjEksbG4N+RFpWtabT3XqY4rGlbZmyXNLDDENmq4WvUs5+J0XvEUk+alGPpNd6SOi4H9WvoD85dp9MOZk+uVebNCAgICBFoEoCAgRqVAoLMQFAJJJsABqSTyEDim9OGG0ceMVRqVaGRBRR0IDMoLnPqLqTnNudgOfAMcOzLDM5etWxFVibks6+I/aOUk/OBn9k7sYTDEGlRQNyZvE9/JmuR7WgZ1sHW8OWn4TmJZjYKAOnEkmwtpzPKaWvrwmx4eqe/Ztm7mBVKKMLM7KCXtYkHUDyA04aaXm0TuEd41aYa7vb2j0cMWp4cCvXGhsbUqZ/tHHEj9lbnSxy8ZHfNWqSmGbd57Q4xvDvJVxNTvK9Q1agvl5U6flTQaD14m2pMqWvNvK5SkVjsxODwlXE1AlMF3PyA5lj9VR1mIhJEO57Cwa0sPQo/E1LKFNtS1spIHK9z85ne2Z7NnwGy2JzVRYccvMn7Xl5SemHvuynlzx4qzcsqhAQEBAQItAlAQECw25swYmg9FmZQ9rlSL6EHmNRpqOkDjm/NatsyvToUSr95TDhmSxuWZcoGa3Ia+chyZJr4WMOGL95W24m0sVXxbLiGZkVCStlUAkrk+EAm4zWkUZLStfh6R5huVfB1w1hUrISW8VJKC06YFiFs6sWv1N7m/DQBMz5ZjUTqIVN6MZRFCn9JcZb3yNdu9IFrGkhHeam9j4QbE8JrNuzbURLSN6+0CtWQUkvh8OAFFNDao4Ataoy/Cv2F05EsItmme0IaYoid+ZaFXxZIsPCo4AaCRJ4htG5vZ3isdZ7dzhzr3rg+If2ScX9dB5nhJqYpt5RZM1afq6DgcDgsLUfCYSmS9MA1q7m7u3DJe3DW9hYAjhNclq76K/ZW4vJnLmtX2hf7cd6WDepSJWoAGzDiLG5t7CaX3FNwk582jBea+dL7s63uOMQ061u/QXvoO8Xhmt1BIvy1El4vInJHTbzH9XE4XKnLHTbzH9W5y4vkBAQEBAi0CUBAQEDnfbNg0GFTE91mqJVor3mW5p08xZvQE6H1Eiyx2WeLbV2vbn4xAqkMrcBmHO3Ae1+B4SvDqX1bvDP7370dzSVKJU1nBYXF8qggFrczci19OPSbzMzGoVLfJO5ce2pj3ZizOGc8WZszemmgHkNJF0T95Y69/aVtsjY1fF1RSoIajnXiAAOrMdFEzGOd6PjUjz2dp3M7KKGGy1cXbEVhY5bfoaZ8lP6w+baeQlmmKKq2TkTbtHaHRxJVdwT6bUGLruCVZqtUt7udCOdp5vkZbUyTMS8tm5ebj5rXx21O2bfeKoaTUmVCrArqDex487SP/AFDJ06mIST+0XKmk1tFZ3+X/AGjuC6UMbSB0Dh6YP2mAtf1tb1Ik/pubeb5vuj9Jz75HzT57OxT0L1JAQEBAQItAlAQEChjMWlJC9V1RBxZiAB85ibRWNy1taKxuZalt3frCHDVe7YVGYGmKbK6hs4tc3Aulrk/LnKl+Zi6Jms7lSv6jiik2pO5hgNytgIqtXZQXcs4GgUFjckKNBrw6C1pV43VePiW+6/6VGXJT8Rlmd28R9oj9PeXLdq4PG4ivUd6FYuWIIFJ8qgHRVNrZR/vzk07ddktkdnuMqHNUpd2nE5mUMfQAkj3mt4t0/L5V+TOWMc/BiOr8/CWxMOqpUBAKrUYKeoFhcH2nP59p+JTXadRuPZ4j1fLktnpudW1G49pbLgd7MZSQIldso4ZlRyPLMykkesV5+asaiWlPU89I1E/zbdufv4rh0xtZFcHwsVyKVtrdh4Qb+k6XF5kXj95Opdfhc+Mlf3sxEtG3qprS2hiFU3Uvn061AHI9ixE53Op+8nTk+o44+LbSmKo6icvplx5pb2bD2fYSlXxn6TXul71FPBmuBmP7twfUg8p1vS8NZvNreYdv0bj1m82t5jw61O+9OQEBAQECLQJQEDTe0neT6PQ7mmxFeqLCx1RL+J7jgTqB7nlKnLz/AA6ajzKjzuTGKmonvLkdgbDVj0v+M4M2tPmezzM3vPmezKbG2VVxD5QllFszch5eZtN8XHnJ3r4XOD6bflzuk/L95/w6bgqHdqFHAAAeg0nZrHTGnvK0itYrHiFzfTkPwmWWk77Yh2qCl3xNMrd6a+G5v9YjUg9OGmt5Q5nJvi7Vl5r17n5cExjx21vz7/8ApaxWFgFAAUdOGnITk1mbTNpncvJVtNpm1p3KnNmVviE09ZJSe6Wlu6lQZmbMxJJtqeOmg+4STLbflNmtM+V7K6oudi12p4vDuhIbvaa+qswVgfIgkS1w7zXJGl7gZJrlrr3d8npXriAgICAgRaBKBrO9O+lHBMKbK9SoVzZUy2XpnJItfyvw9L1s3JpinU+VTkcymCdT5cbxmMqYmq1aobu7anpyCr0UDT2nEzZZtabWec5Gab2m1vK+o0Qo0E59rzby5lrzby3vcwgYc/vtf5D8p3OBr4Mfxe8/Z/X4Kuvef+V5itsUUNmdQehYA/KWLZqVnUy6mTlYMU9N7xE/nLHV97aI0UknlYfmRaV783HWO3dzs/rnExxuJm36R/eWoYzEtUqs7m5YD2tpb5WnHzZZy/NLxPM5V+Vect//AEfZY1mufTT+f/PKKxqEVY1CEyytsS/hPt+IktI+ZPjj5lFWKgEe83mIntLeYi3aV7Se4vILRqdK9q9M6XGAa1egTwFakfk4k/Gn97Cxw51mr+sPQE9O9kQEBAQECLQMPvZvCmCoGo2rnw00/bb8lHEnp5kSLNljFXcoORnjDTqlxGvXesz1arZqlQ3Y/wAugtoB0E85myze/VLymfNN8nVKpRUAqP8AnAyC09pVbTMxMrsmQK6dPeNqFN0QXZjcE8F0sTbmdBOnxck0pNXo/S/Ubcbj2xxHeZ3H5LOnSci7tdjqSRc3PU3lPJlibTLjZ+R15JtPeZ+6B8Li/LX2On3R9VezH1U7Lmq1tfX8P9pHSN9kNI32W1FLki9rAe8ktOo2mtbpjelf6Mvn/eMj+JKL4tmIxIsWX2lyneIlex94iTDVOUXqZK/deqRykE7V5iVLEV8tiOIII9RrJcW4tEpcETFol6MBnqXtX2AgICAgRaBwXeHbL46u1VrhR4aackS/+Y8SevkBPO8rkTkvv7PKc3lWy339lqBKTnSZrWPTX8o1vszEb7KeKxnSbUxNseH3W+EF2zEXtrY/jJbzquoTZJ1XULxHfOzFvCQAEsLKRxIPE385DMU6Irrv7oJjH8OK67+/u+O9216fnERqvYiNV7KjG6gHkfyNv+eUxEamZaxGpmfdSF81wbG385t26dS27dOpRekTUV87XAK2BsDfXUczMxeIpNNQ3jJEY5pqO/f8zC4MVcTRpMSFqVaSMQdbO4UkX52MscaOu0VlZ4kddorPvpuG3uy+rTBfCVO9A+o9lf2b4W98s6OXgzr5JdXN6bOt0nbWDu7jQ2X6LXv/ANtiP7wFvvlP8Lk3rplQnhZd66ZbRuNuXVbEZ8bQtSRTZaliHc6Dw8wBc66cJb4vEmLbvHZe4XBtF95I7OszqO0QEBAQECLQPONMGmzI4sykqw6FTYj5ieYy0nenjs2OYnUq3fCQ9Mq/RL5QSpWcU6KM7toFUXPr5DzOgk2LDNp1ELGHj2vOoja32lgzRrNSY3ZDla3AN9YDqAdL85Nkp0T0p8uP4dpqlh2t6SvaNqt43C57wdRIumUPTPsIbknloIntGie0aWuFWqrv3jhlZr0wBYqADoev+3nJ8k45pHRGpjysZbYrY4+HXUxHf8103G/sZBHfsrx3jR3g8/kY6ZOmV9utSzY/DAj/AKqNbj8Pi/K8u8KN5Kw6Pp8by1iHep6F6kgICAgICAgIEWgarvRuHh8W3eAmjVJ8TqAQ/wC+vAnz0PW8rZuLTJ38SqZ+FjyzvxLBDsnTvP8A1L9107sZ/wC9e33SD/T6789lb/S6dXns3TYW7uHwikUKYUn4mJLO3qx/DhLmPFTHHywv4sNMUarDk3ans40sez/VrKtQeoGVh81B/inL5tNZN+7jeo4+nLv3a1RM59nKsvE4SGVefKUwwstn1qji9Wn3bAtYZs2nAG/z+UsZqUp9FtwtZ6Y8fbHbqidL2V1UgZfcSkW2lQt9XvGPkBTb8yB7zo+nxvJDq+l13lh26d56cgICAgICAgIEWgSgICBzPtkq0WSkBUp9/TfWnnXvAjrqcl72uq/OUebXqrGvKlz+PfLSJpWZ05nTqAWvOTbHb2cLNxM1I3asx/Bf020laYULR3SVri/LjMa76a9M70stnY9a3jQMBqviFjdT/vJ82G2L5bLXI49sHyW179vzX8rqimavhJ6X08xNunvEN+j5oj3bf2Q0M+Kq1T9SkF93Ya/JD851/TqatMu76Vj1e0+zrU6zuEBAQEBAQEBAi0CUBAttpYsUqNSqeFNHqH0VS35TEsxG508w4Kq1Rmq1CWqOS7sdSWbiZzrTudulMa7QjtBstPNwN817XiKxaYiUWakXx2rPiYRo4/xFBiaRXJmzFCNdfD+s6fjJZ4GKZ33cC3pmGZ33R2VtmrWp1SqrekilQGygkuq3J8hfSMfAxVmZnv8Aqzi9Nw0tMzG9+61xO8Fegy50S9rj9ItQWPG+Um34yb8NjnzWP5J/wmKe01j+TOV9pscS1FMiDu6VQE5mPjpo5AHlmIuekqT6ZjmdxMqNvR8M23Ezr2Y9ccbLfEUlFQG/gJsRyN3HmLySOBi++00emYe29tu7Jt6RSxaUVqip9JKoymmFylM1mUjhxbQ8QZZx4aY/pW8OCmLfRHl32SpiAgICAgICAgRaBKAgY/eJlGExBcXQUapYa6rkNxprwmJ8M18w8wbLc2A0nNny6dlxtWmSmUC5Og85tWYi0TKLJaK0tafZT/q2mav6tMvdg/CAM2p5c+E6G43pz9xvSx2HhXpU8StWk3jpjKt7F7OugM0plpf6Z2jx5seTfRO9MXjcJ3jL3OGqUhaxzMzgnrdlFpIlZl8B3+JLVUOTu6aqbkBu7pqlwRx+GaRetpmInw0rkpaZrE94VsFsynajempuGzXANyOt5tuG3VHb8209naAYzCAAA59bADhfj7THXXt38teuvbv5ehZs3ICAgICAgICBFoEoCBZbcwZrYavSUgNUpVKYJ4AuhUE/OYnvDNZ1O3mAUHoVGpVlNOohsytoQfzHQjQjUTnWrMTp09xaNwyeHwxqOlgcoJJa2nDQDqbyryc1aUmN93E9X5+HFx7Y+qJtPbUf39mRGzFFzofa3tpKEczJHiZh5COfljxMx/FTr0MxW4FlJuDFLzWJ1JTJNInU+Vvi6b94gSmhpkN3jEC66eG2vX19pNjtWaWm1p321HunxXrOO03vPV21G/KtkBRSRwHIkcuGkxjzZMV56J1tri5GTDknonW1zR2eltRx5cushvy8s9tz2Q5OdmnUdU9vC7ooEIZPCykFWGhBHAg9RIa5rxaLRPdXrnyVtFomdw7Furtj6Vh1qG2cEpUA4B1428iCG/inquNnjNji72vD5EZ8UX/n+rMSwtEBAQEBAQECLQJQEBA87bxYrvMbXdudWpb0Viq/4QJweRaZvZ5nlXtN7an7mL2mtFU0Z8zKlkFyL8z5Shj49stp76137ubh4ts1rd4jUb7r8OOo+cr6lU6ZWjG7MRw0+4SaI1WIWIjVYiVpjcUyGmFps+ZspI+oP2jp/KTYsdbxaZtrX9U+DDTJFptbWo3H5p0lulvUfIma2n59tLTq+1zh8ZcDQ/dIr4tT5RXw6nyt6hqmsGD2pZbFLA3a58V+XL5SWvwvhdMx82/P5Jq/BjDNZr82/P5N67KtolcRVoMdKiCotz9ZDYgeZVr/AME6fpmTzR2PRsvmjqU7DvEBAQEBAQECLQJQEBA8y12vUY8Lsx+Znnr+ZeVyTuZXeG5StdTyLm0i2i3L5T4TNvLNvKUw1U6I0Pq34za7e/mP4KNDRmHn+Os3v3rEpL96xK6kSBW2ftA4etSrrxpuGtzZToyj1Uke8scbJOPJFlrh5ZxZYs73h66uiuhurAMpHAgi4PynpomJjcPYxMTG4VJlkgICAgICBFoEoCAgeaMWP0r/AL7/AImeev8AVLyuX6pVaLkcpBaIlWtWJ+65WpfkfkZF06QzTSYE1aS+wIUTpfrc/Mza3lvfzpGrSubg2P4zNbajUs1vqNT4SAPMj2mOzX5fsZQNfvMxuZ7HVM9nXuzRagwK95cDM5pgggimTpx5XzEeRE9Jw4tGKOp630+LxgjrbVLS6QEBAQEBAi0CUBAQOA74buVsCweuUyVHYKysSL/FY3AINvwnGz8bJWduFl9PzzMzWN/oxeHqA8DeULVmPLl5cV6fVEx+q8EgVZfYYWO1cYKa8yT05C9iT0GtveWOPhnJO/Z0fTuBflXnXiPv/wAQu6Xwj0Egt5lQv9U7TmGr4xtqYiN+GYiZnUMTtSqWU2JA/GdLBg6I3by9h6V6VXFHxM0bt9o9v+3d+zfHGtszCuTcin3ZPMmkTTJPn4J26TusSv5Y1eYbLNkZAQEBAQECLQJQEBA5l290L4Kg/wCziAD/ABU3/MffIc30rPGn5pccwh/OUfK1asWjU92Zp1mHAyK/Hx2+zk8j0fi5e8R0z+X+FT6W3lIY4cb8ufX9na9XzX7fo2vsj2fRrYnF/SBnc0RTCsLqaTt+kvy4hB87c50+LStYmIdn4NOPjrTFGo/u1neOk+z8VUwrqWRfFRYnVqTfBfqRYqT1UylyeFHVuOzlcn0SvIn4uK2pnzH22tU2nm4C3rrIK8OPvKPF+zkR/wDS/wDKP8juTxMs0w0p4h2ON6fx+P3pXv7z3lTqLcESRdda7EcYGwL0udGs4t9l7VAfS7MPYy7gndVTkR8+3QpMgICAgICAgRaBKAgIHOO3epbZ9MX+LEUx62p1D+V/aQ5vpWON9bi+DWUYXJZUTZqEwOn9iuzD3dfFnhVYUqf7lInMw9XJH8Et4K6jatyLd4qr9s+7RxGFGIpi9XDXY24tSP6wfw2Deit1m2WvVVjj36ban7uIYWvKC7MMpRrXmWkwqzI2nsk2p3G0TRJsmJQr/wCSnd0/w94PcSfj21OkWeu6b9ncZbUiAgICAgIEWgSgICByrt+xA7jC076tVd7X5IhW9v4x85Bnn5Vrix3mXLMAspwsyvplhTTCvXrUsPT0aq60wemY6t6AXPtM1r1To3ERMy9K7NwKUKSUaQypTUIo6AC3ufOdCI050zMzuVwRMsPOXaXup9Axf6MWw9a70uiEfFT/AISRbyI6GUs1NTt0MOTrr38sPgZDDeV5MsKRxjUKtLELfNSdKgtzykEj3Fx7zNZ1aJNbiYenKNUMoZTdWAYHqCLgzouanAQEBAQECLQJQEBA4T25VGO0KSsfAMOpQcgWqOGPqcq/ISpyJXuN9EtTwY0leEsriZYZXdAH+scGRx74D2Ktm+68kxfXDTJ9EvQsvKBA0XtnwIqbMqPa7UXpVF8ruKbf4XaR5Y3VNx51dw/Z7cJQhelkJlqtNpnwH3hmvl6U3cTLhMOvSjRHyRROjHhzbeZZGZYICAgICBFoEoCAgcE7bmvtNR0w9If/AGVDKnI8r3H+hrGD4SvCWVwTMsN37GNg97VqY2pqKTd1RHLOV8b+ysAP3m6CWOPT/cg5F9R0w7HLSoQNc7RqGfZmMHSi78L/AADP/pmtvCTFOrw85YB5znQllplqs9rC9M246j7ojzDNfL1FhqeVFXooHyFp0ocyVSAgICAgIEWgSgICB5o372k+Jx1SsxuA7UU4eFEdsg048zfqZV5Ffuuca3aarfDLYSsmkxL2UmCHbOyIp/VlEJe4NTvL8c5csfaxFvK06GONVhRy26rzLc5ujIGP3hq01wtdq36ru3z6X8JUggDmTe1pie7MTqdvLOAB4HiOM51vMupvfdm0GghottofCPUfjEeYHpnZW0ExFFK1Iko4zC4sfMEciDce06TmruAgICAgIEWgSgIEX4G3GxgeYcLTDrZtb8fXj87zFqxMalmtprO4XYoecg/Dx7p/xE/eEamEDaNcjpwvMxgrHlieRb7Ox9k62wTaf9Z7f3UGknQN0gIGo9q9UrsytbmaK+xqpf8Al7wOEJhQTcGx+4+okOTDFu6bHmmsa+y+FE+Uh+BZL8eoMPqCeXAefWS48PTO5R5M241Ds/ZRVvs6mP2HrKfeoz/gwk6BuEBAQEBAQItAlAQEDz92jYSlgMeaaX7uogrgccmd3BUeQK6eR8oGFTadI/XA9dIF/smkcTVWjQtUqNchQw4DiSeQHWB3jdrZIwuGp0b3Kglj1ZjmYjyudPICBlICBgt+dlNisDXopq5UMg6sjBwuvC5W3vA8/UQVJVgVYGxVgQVPMEHUHyMC+BgfHawuYHauzrZD4bBKtUWd2aqVPFM1rKfOwF/MmBs8BAQEBAQItAlAQEDhH9IClbG4dtPFQy+fhqMdf7/4wOXwOmdgWEzY+tU/9ugV96jrb7kaB3uAgICBxHt9omnicNVTTvKdRGIA1NNlIv1Nqn3QOaJteqPrD5CBV2fiKlbEUEZiQ1ailhYDxVFHDgePOB60gICAgICAgRaBKAgIHE/6Q9P9Lgm6piB8mpH84HJIHa/6PWEtRxda2rVKdK//AG0z/wD6wOuQEBAQOYdv2CzYKjVA/VVwCei1EZf8wSBweBm9x6GfaODX/wCRRbhf4HD/AOmB6sgICAgICAgRaBKAgIHnntw2sK20e6Ugrh6ap6O/jf7jTHtA59A9Adg9RTs1gvxLXqh/UqjD/CV+UDo8BAQEDVO1PA99srFr+zT74f8AhYVf9EDzHA2fswA/rbB5iAO8biba91Uy/M2HvA9QQEBAQEBAQItAlAQMPvdt5cDhKuIfXIvgX9uo3hRfdiPQXPKB5UxFdqjs9RszuzO7H6zMbsfckwIIhJsOMD0h2Q7FbDbPUOtmqu1Y34kEKqkj0UW8rQN2gICAgar2p4zutk4thfxU+60/tmWj/rgeYoEqNVkZXQ5XUq6sOKspurDzBAPtA9V7nbwJjsJSxCaFhZ1/YqLo6n34dQQecDNQEBAQEBAi0CUD47WBPTWB5W3r3tr7Rrd5WY92DenSHw0lPQc3txY6nXgNAFHaS4Lul7hsQav1g4QJ92sDovYjulnZsZXQFR4KQYXBb6zWPQaep6iB2uAgICAgYTfXZRxWAxNBRdnptkGnxr4k4/aAgeV62HZeI/5+UCnA2Dcze2vs6t3lE5kawq0ifDUA/wArjkw+8aQO97s9oOExeVfHQqtoKddShY9Ef4HOnAG/lA2yAgICAgRaBKAgaBtXslwVVi6l6ZYkkDKV1NzYEX++BSwHY/gkYF3qvbl4VB9TbN8iIG/YTCpSRadNQqKLKo4AQK0BAQEBAQNc25uPgsU2erRAc6lkJQt+9bRvU6wOS9ofZg+FLV8IC+H4leLUvXqn2uXPhchz7CV3ourqLMNRdQR8joYGYqvj9qVFpnvKz28KhQAo62FgB9o6DrA9P4Cmy0qasbsEUMSbkkAAknnrArwEBAQItAlAQEBAQEBAQEBAQEBA5Xv3suguLGWjSGYKTamouSdSbDUwN43PwVOnhx3dNEzMxbKgXMQSATYa6aQM5AQEBAQItA//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9461" name="Picture 5"/>
          <p:cNvPicPr>
            <a:picLocks noChangeAspect="1" noChangeArrowheads="1"/>
          </p:cNvPicPr>
          <p:nvPr/>
        </p:nvPicPr>
        <p:blipFill>
          <a:blip r:embed="rId2" cstate="print"/>
          <a:srcRect/>
          <a:stretch>
            <a:fillRect/>
          </a:stretch>
        </p:blipFill>
        <p:spPr bwMode="auto">
          <a:xfrm flipH="1">
            <a:off x="1259632" y="3645024"/>
            <a:ext cx="1224136" cy="1674393"/>
          </a:xfrm>
          <a:prstGeom prst="rect">
            <a:avLst/>
          </a:prstGeom>
          <a:noFill/>
          <a:ln w="9525">
            <a:noFill/>
            <a:miter lim="800000"/>
            <a:headEnd/>
            <a:tailEnd/>
          </a:ln>
          <a:effectLst/>
        </p:spPr>
      </p:pic>
      <p:pic>
        <p:nvPicPr>
          <p:cNvPr id="19463" name="Picture 7" descr="http://t0.gstatic.com/images?q=tbn:ANd9GcQda8A2q27k7hGSEp-Glsj98YWY9N07hZkYOmFL0JCntEPmqvPvrQ"/>
          <p:cNvPicPr>
            <a:picLocks noChangeAspect="1" noChangeArrowheads="1"/>
          </p:cNvPicPr>
          <p:nvPr/>
        </p:nvPicPr>
        <p:blipFill>
          <a:blip r:embed="rId3" cstate="print"/>
          <a:srcRect/>
          <a:stretch>
            <a:fillRect/>
          </a:stretch>
        </p:blipFill>
        <p:spPr bwMode="auto">
          <a:xfrm>
            <a:off x="3923928" y="3717032"/>
            <a:ext cx="1066512" cy="1440160"/>
          </a:xfrm>
          <a:prstGeom prst="rect">
            <a:avLst/>
          </a:prstGeom>
          <a:noFill/>
        </p:spPr>
      </p:pic>
      <p:pic>
        <p:nvPicPr>
          <p:cNvPr id="19465" name="Picture 9" descr="http://t3.gstatic.com/images?q=tbn:ANd9GcRC2KestTtXYGIXPAG4ycgbkrypIX3JKb_aed2ty_ZkTB3k1QReAw"/>
          <p:cNvPicPr>
            <a:picLocks noChangeAspect="1" noChangeArrowheads="1"/>
          </p:cNvPicPr>
          <p:nvPr/>
        </p:nvPicPr>
        <p:blipFill>
          <a:blip r:embed="rId4" cstate="print"/>
          <a:srcRect/>
          <a:stretch>
            <a:fillRect/>
          </a:stretch>
        </p:blipFill>
        <p:spPr bwMode="auto">
          <a:xfrm>
            <a:off x="6660232" y="3717032"/>
            <a:ext cx="1356734" cy="144016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16</a:t>
            </a:r>
            <a:endParaRPr lang="tr-TR" dirty="0"/>
          </a:p>
        </p:txBody>
      </p:sp>
      <p:sp>
        <p:nvSpPr>
          <p:cNvPr id="3" name="2 İçerik Yer Tutucusu"/>
          <p:cNvSpPr>
            <a:spLocks noGrp="1"/>
          </p:cNvSpPr>
          <p:nvPr>
            <p:ph idx="1"/>
          </p:nvPr>
        </p:nvSpPr>
        <p:spPr>
          <a:xfrm>
            <a:off x="539552" y="1916832"/>
            <a:ext cx="8229600" cy="2332856"/>
          </a:xfrm>
        </p:spPr>
        <p:style>
          <a:lnRef idx="1">
            <a:schemeClr val="accent6"/>
          </a:lnRef>
          <a:fillRef idx="2">
            <a:schemeClr val="accent6"/>
          </a:fillRef>
          <a:effectRef idx="1">
            <a:schemeClr val="accent6"/>
          </a:effectRef>
          <a:fontRef idx="minor">
            <a:schemeClr val="dk1"/>
          </a:fontRef>
        </p:style>
        <p:txBody>
          <a:bodyPr/>
          <a:lstStyle/>
          <a:p>
            <a:r>
              <a:rPr lang="tr-TR" b="1" dirty="0" smtClean="0"/>
              <a:t>“Irak” kelimesinin eş anlamlısı  aşağıdakiler-den hangisidir?</a:t>
            </a:r>
            <a:endParaRPr lang="tr-TR" dirty="0" smtClean="0"/>
          </a:p>
          <a:p>
            <a:endParaRPr lang="tr-TR" dirty="0" smtClean="0"/>
          </a:p>
          <a:p>
            <a:r>
              <a:rPr lang="tr-TR" dirty="0" smtClean="0"/>
              <a:t>A) uzak             B) yabancı	           C) akraba	 </a:t>
            </a:r>
          </a:p>
          <a:p>
            <a:endParaRPr lang="tr-TR" dirty="0"/>
          </a:p>
        </p:txBody>
      </p:sp>
      <p:pic>
        <p:nvPicPr>
          <p:cNvPr id="19458" name="Picture 2" descr="http://t2.gstatic.com/images?q=tbn:ANd9GcSVmlbrlgbAOdEfGn1SDlIclHgCfpZvdY6BittvHCLnwW3DZ0d4Jw"/>
          <p:cNvPicPr>
            <a:picLocks noChangeAspect="1" noChangeArrowheads="1"/>
          </p:cNvPicPr>
          <p:nvPr/>
        </p:nvPicPr>
        <p:blipFill>
          <a:blip r:embed="rId2" cstate="print"/>
          <a:srcRect/>
          <a:stretch>
            <a:fillRect/>
          </a:stretch>
        </p:blipFill>
        <p:spPr bwMode="auto">
          <a:xfrm>
            <a:off x="1979712" y="188640"/>
            <a:ext cx="1944216" cy="1539677"/>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17</a:t>
            </a:r>
            <a:endParaRPr lang="tr-TR" dirty="0"/>
          </a:p>
        </p:txBody>
      </p:sp>
      <p:sp>
        <p:nvSpPr>
          <p:cNvPr id="3" name="2 İçerik Yer Tutucusu"/>
          <p:cNvSpPr>
            <a:spLocks noGrp="1"/>
          </p:cNvSpPr>
          <p:nvPr>
            <p:ph idx="1"/>
          </p:nvPr>
        </p:nvSpPr>
        <p:spPr>
          <a:xfrm>
            <a:off x="457200" y="1600201"/>
            <a:ext cx="8229600" cy="2188840"/>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smtClean="0"/>
              <a:t>“Tamir” kelimesinin anlamdaşı (eşi)  aşağıda-kilerden hangisidir?</a:t>
            </a:r>
            <a:endParaRPr lang="tr-TR" dirty="0" smtClean="0"/>
          </a:p>
          <a:p>
            <a:pPr>
              <a:buNone/>
            </a:pPr>
            <a:r>
              <a:rPr lang="tr-TR" dirty="0" smtClean="0"/>
              <a:t> </a:t>
            </a:r>
          </a:p>
          <a:p>
            <a:r>
              <a:rPr lang="tr-TR" dirty="0" smtClean="0"/>
              <a:t>A) yapım           B) onarım                 C) ek	 </a:t>
            </a:r>
          </a:p>
          <a:p>
            <a:endParaRPr lang="tr-TR" dirty="0"/>
          </a:p>
        </p:txBody>
      </p:sp>
      <p:pic>
        <p:nvPicPr>
          <p:cNvPr id="17410" name="Picture 2" descr="http://t2.gstatic.com/images?q=tbn:ANd9GcSuYrNccryJv40Gcg8QjXlRe6gYdtghfeEOF8lW8cKyvf_EOfOr1yTWRzTn"/>
          <p:cNvPicPr>
            <a:picLocks noChangeAspect="1" noChangeArrowheads="1"/>
          </p:cNvPicPr>
          <p:nvPr/>
        </p:nvPicPr>
        <p:blipFill>
          <a:blip r:embed="rId2" cstate="print"/>
          <a:srcRect/>
          <a:stretch>
            <a:fillRect/>
          </a:stretch>
        </p:blipFill>
        <p:spPr bwMode="auto">
          <a:xfrm flipH="1">
            <a:off x="2771800" y="188640"/>
            <a:ext cx="996280" cy="132876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a:xfrm>
            <a:off x="251520" y="2204864"/>
            <a:ext cx="8229600" cy="4104456"/>
          </a:xfrm>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pPr algn="just"/>
            <a:r>
              <a:rPr lang="tr-TR" b="1" dirty="0" smtClean="0"/>
              <a:t> Evim kırsal kesimdedir. Doğa ve güzel manzara bakımından çok şanslı sayılırız. Bu güzelliğin dışındaki tek şey, yoldan geçen taşıtların pencerelerinden atılan çöpler oluyor. Kent merkezinden uzakta oturmanın bir çok iyi yanına karşılık, çöplerin çok seyrek toplanması gibi bir sakıncası da var. İki çocuğumla birlikte hiç aksatmadan uyguladım bir yardım düzeni, çevremizi saran çöpleri toplamaktır.</a:t>
            </a:r>
            <a:endParaRPr lang="tr-TR" dirty="0" smtClean="0"/>
          </a:p>
          <a:p>
            <a:pPr algn="just"/>
            <a:r>
              <a:rPr lang="tr-TR" sz="2600" dirty="0" smtClean="0"/>
              <a:t>( 1,2,3 ve 4. soruları metine göre cevaplayınız.)</a:t>
            </a:r>
            <a:endParaRPr lang="tr-TR" sz="2600" dirty="0"/>
          </a:p>
        </p:txBody>
      </p:sp>
      <p:pic>
        <p:nvPicPr>
          <p:cNvPr id="34818" name="Picture 2" descr="http://t0.gstatic.com/images?q=tbn:ANd9GcQR6cx3sUcijpTGbuS_zJB1zNgrVqmKQQjwYNy7uCJ6cTkFO_J43A"/>
          <p:cNvPicPr>
            <a:picLocks noChangeAspect="1" noChangeArrowheads="1"/>
          </p:cNvPicPr>
          <p:nvPr/>
        </p:nvPicPr>
        <p:blipFill>
          <a:blip r:embed="rId2" cstate="print"/>
          <a:srcRect/>
          <a:stretch>
            <a:fillRect/>
          </a:stretch>
        </p:blipFill>
        <p:spPr bwMode="auto">
          <a:xfrm>
            <a:off x="683568" y="404664"/>
            <a:ext cx="2466975" cy="1847851"/>
          </a:xfrm>
          <a:prstGeom prst="rect">
            <a:avLst/>
          </a:prstGeom>
          <a:noFill/>
        </p:spPr>
      </p:pic>
      <p:sp>
        <p:nvSpPr>
          <p:cNvPr id="2" name="Altbilgi Yer Tutucusu 1"/>
          <p:cNvSpPr>
            <a:spLocks noGrp="1"/>
          </p:cNvSpPr>
          <p:nvPr>
            <p:ph type="ftr" sz="quarter" idx="11"/>
          </p:nvPr>
        </p:nvSpPr>
        <p:spPr/>
        <p:txBody>
          <a:bodyPr/>
          <a:lstStyle/>
          <a:p>
            <a:r>
              <a:rPr lang="tr-TR" dirty="0" smtClean="0">
                <a:hlinkClick r:id="rId3"/>
              </a:rPr>
              <a:t>www.</a:t>
            </a:r>
            <a:r>
              <a:rPr lang="tr-TR" dirty="0" err="1" smtClean="0">
                <a:hlinkClick r:id="rId3"/>
              </a:rPr>
              <a:t>sorubak</a:t>
            </a:r>
            <a:r>
              <a:rPr lang="tr-TR" dirty="0" smtClean="0">
                <a:hlinkClick r:id="rId3"/>
              </a:rPr>
              <a:t>.com</a:t>
            </a: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18</a:t>
            </a:r>
            <a:endParaRPr lang="tr-TR" dirty="0"/>
          </a:p>
        </p:txBody>
      </p:sp>
      <p:sp>
        <p:nvSpPr>
          <p:cNvPr id="3" name="2 İçerik Yer Tutucusu"/>
          <p:cNvSpPr>
            <a:spLocks noGrp="1"/>
          </p:cNvSpPr>
          <p:nvPr>
            <p:ph idx="1"/>
          </p:nvPr>
        </p:nvSpPr>
        <p:spPr>
          <a:xfrm>
            <a:off x="457200" y="1600201"/>
            <a:ext cx="8229600" cy="2260848"/>
          </a:xfrm>
        </p:spPr>
        <p:style>
          <a:lnRef idx="1">
            <a:schemeClr val="accent5"/>
          </a:lnRef>
          <a:fillRef idx="2">
            <a:schemeClr val="accent5"/>
          </a:fillRef>
          <a:effectRef idx="1">
            <a:schemeClr val="accent5"/>
          </a:effectRef>
          <a:fontRef idx="minor">
            <a:schemeClr val="dk1"/>
          </a:fontRef>
        </p:style>
        <p:txBody>
          <a:bodyPr/>
          <a:lstStyle/>
          <a:p>
            <a:r>
              <a:rPr lang="tr-TR" b="1" dirty="0" smtClean="0"/>
              <a:t>“Esir” kelimesinin eş anlamlısı  aşağıdakiler-den hangisidir?</a:t>
            </a:r>
            <a:endParaRPr lang="tr-TR" dirty="0" smtClean="0"/>
          </a:p>
          <a:p>
            <a:endParaRPr lang="tr-TR" dirty="0" smtClean="0"/>
          </a:p>
          <a:p>
            <a:r>
              <a:rPr lang="tr-TR" dirty="0" smtClean="0"/>
              <a:t>A) tembel               B) bağlı	             C) tutsak	                    </a:t>
            </a:r>
          </a:p>
          <a:p>
            <a:endParaRPr lang="tr-TR" dirty="0"/>
          </a:p>
        </p:txBody>
      </p:sp>
      <p:pic>
        <p:nvPicPr>
          <p:cNvPr id="17410" name="Picture 2" descr="http://t3.gstatic.com/images?q=tbn:ANd9GcS1GB6qrTSjaDr3DJE02ZZbtj9uvuYnZB0wBWsnwOmNs0gQgHwfQDhAZHgt"/>
          <p:cNvPicPr>
            <a:picLocks noChangeAspect="1" noChangeArrowheads="1"/>
          </p:cNvPicPr>
          <p:nvPr/>
        </p:nvPicPr>
        <p:blipFill>
          <a:blip r:embed="rId2" cstate="print"/>
          <a:srcRect/>
          <a:stretch>
            <a:fillRect/>
          </a:stretch>
        </p:blipFill>
        <p:spPr bwMode="auto">
          <a:xfrm>
            <a:off x="1475656" y="188641"/>
            <a:ext cx="1905000" cy="122413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a:t>
            </a:r>
            <a:endParaRPr lang="tr-TR" dirty="0"/>
          </a:p>
        </p:txBody>
      </p:sp>
      <p:sp>
        <p:nvSpPr>
          <p:cNvPr id="3" name="2 İçerik Yer Tutucusu"/>
          <p:cNvSpPr>
            <a:spLocks noGrp="1"/>
          </p:cNvSpPr>
          <p:nvPr>
            <p:ph idx="1"/>
          </p:nvPr>
        </p:nvSpPr>
        <p:spPr>
          <a:xfrm>
            <a:off x="457200" y="1600201"/>
            <a:ext cx="8229600" cy="3556991"/>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t>
            </a:r>
            <a:r>
              <a:rPr lang="tr-TR" dirty="0" smtClean="0"/>
              <a:t> </a:t>
            </a:r>
            <a:r>
              <a:rPr lang="tr-TR" b="1" dirty="0" smtClean="0"/>
              <a:t>Aşağıdaki cümlelerde geçen altı çizili keli-melerden hangisi “varlığı niteleyen kelime (sıfat)” tır? </a:t>
            </a:r>
            <a:endParaRPr lang="tr-TR" dirty="0" smtClean="0"/>
          </a:p>
          <a:p>
            <a:endParaRPr lang="tr-TR" dirty="0" smtClean="0"/>
          </a:p>
          <a:p>
            <a:r>
              <a:rPr lang="tr-TR" dirty="0" smtClean="0"/>
              <a:t>A) </a:t>
            </a:r>
            <a:r>
              <a:rPr lang="tr-TR" u="sng" dirty="0" smtClean="0"/>
              <a:t>Kırmızıyı </a:t>
            </a:r>
            <a:r>
              <a:rPr lang="tr-TR" dirty="0" smtClean="0"/>
              <a:t>çok severim.     </a:t>
            </a:r>
          </a:p>
          <a:p>
            <a:r>
              <a:rPr lang="tr-TR" dirty="0" smtClean="0"/>
              <a:t>B) Çocuğun gözleri </a:t>
            </a:r>
            <a:r>
              <a:rPr lang="tr-TR" u="sng" dirty="0" smtClean="0"/>
              <a:t>yeşildi.</a:t>
            </a:r>
            <a:r>
              <a:rPr lang="tr-TR" dirty="0" smtClean="0"/>
              <a:t>    </a:t>
            </a:r>
          </a:p>
          <a:p>
            <a:r>
              <a:rPr lang="tr-TR" dirty="0" smtClean="0"/>
              <a:t>C) </a:t>
            </a:r>
            <a:r>
              <a:rPr lang="tr-TR" u="sng" dirty="0" smtClean="0"/>
              <a:t>İri </a:t>
            </a:r>
            <a:r>
              <a:rPr lang="tr-TR" dirty="0" smtClean="0"/>
              <a:t>karpuz alacağım.     </a:t>
            </a:r>
          </a:p>
          <a:p>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20</a:t>
            </a:r>
            <a:endParaRPr lang="tr-TR" dirty="0"/>
          </a:p>
        </p:txBody>
      </p:sp>
      <p:sp>
        <p:nvSpPr>
          <p:cNvPr id="3" name="2 İçerik Yer Tutucusu"/>
          <p:cNvSpPr>
            <a:spLocks noGrp="1"/>
          </p:cNvSpPr>
          <p:nvPr>
            <p:ph idx="1"/>
          </p:nvPr>
        </p:nvSpPr>
        <p:spPr>
          <a:xfrm>
            <a:off x="539552" y="1772816"/>
            <a:ext cx="8229600" cy="3340968"/>
          </a:xfrm>
        </p:spPr>
        <p:style>
          <a:lnRef idx="1">
            <a:schemeClr val="accent6"/>
          </a:lnRef>
          <a:fillRef idx="2">
            <a:schemeClr val="accent6"/>
          </a:fillRef>
          <a:effectRef idx="1">
            <a:schemeClr val="accent6"/>
          </a:effectRef>
          <a:fontRef idx="minor">
            <a:schemeClr val="dk1"/>
          </a:fontRef>
        </p:style>
        <p:txBody>
          <a:bodyPr>
            <a:normAutofit lnSpcReduction="10000"/>
          </a:bodyPr>
          <a:lstStyle/>
          <a:p>
            <a:r>
              <a:rPr lang="tr-TR" b="1" dirty="0" smtClean="0"/>
              <a:t>“Atatürk 19 Mayıs 1919’da Samsun’a çıktı.”  cümlesinde eylem(fiil)in zamanı  hangisidir?             </a:t>
            </a:r>
            <a:endParaRPr lang="tr-TR" dirty="0" smtClean="0"/>
          </a:p>
          <a:p>
            <a:pPr lvl="0"/>
            <a:endParaRPr lang="tr-TR" dirty="0" smtClean="0"/>
          </a:p>
          <a:p>
            <a:pPr lvl="0"/>
            <a:r>
              <a:rPr lang="tr-TR" dirty="0" smtClean="0"/>
              <a:t>A. devam eden eylem            </a:t>
            </a:r>
          </a:p>
          <a:p>
            <a:pPr lvl="0"/>
            <a:r>
              <a:rPr lang="tr-TR" dirty="0" smtClean="0"/>
              <a:t>B) biten eylem               </a:t>
            </a:r>
          </a:p>
          <a:p>
            <a:pPr lvl="0"/>
            <a:r>
              <a:rPr lang="tr-TR" dirty="0" smtClean="0"/>
              <a:t>C) gelecekte yapılacak eylem           </a:t>
            </a:r>
          </a:p>
          <a:p>
            <a:pPr lvl="0">
              <a:buNone/>
            </a:pPr>
            <a:endParaRPr lang="tr-TR" dirty="0" smtClean="0"/>
          </a:p>
          <a:p>
            <a:endParaRPr lang="tr-TR" dirty="0"/>
          </a:p>
        </p:txBody>
      </p:sp>
      <p:pic>
        <p:nvPicPr>
          <p:cNvPr id="15362" name="Picture 2" descr="http://t2.gstatic.com/images?q=tbn:ANd9GcTzMQ3Ko57L_d6Jsa7nc3j0cvyFoNwEiSeq1fW2dsxaeQJlSBgG9w"/>
          <p:cNvPicPr>
            <a:picLocks noChangeAspect="1" noChangeArrowheads="1"/>
          </p:cNvPicPr>
          <p:nvPr/>
        </p:nvPicPr>
        <p:blipFill>
          <a:blip r:embed="rId2" cstate="print"/>
          <a:srcRect/>
          <a:stretch>
            <a:fillRect/>
          </a:stretch>
        </p:blipFill>
        <p:spPr bwMode="auto">
          <a:xfrm>
            <a:off x="1763688" y="188640"/>
            <a:ext cx="2088232" cy="1564159"/>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21</a:t>
            </a:r>
            <a:endParaRPr lang="tr-TR" dirty="0"/>
          </a:p>
        </p:txBody>
      </p:sp>
      <p:sp>
        <p:nvSpPr>
          <p:cNvPr id="3" name="2 İçerik Yer Tutucusu"/>
          <p:cNvSpPr>
            <a:spLocks noGrp="1"/>
          </p:cNvSpPr>
          <p:nvPr>
            <p:ph idx="1"/>
          </p:nvPr>
        </p:nvSpPr>
        <p:spPr>
          <a:xfrm>
            <a:off x="539552" y="1988840"/>
            <a:ext cx="8229600" cy="3412976"/>
          </a:xfrm>
        </p:spPr>
        <p:style>
          <a:lnRef idx="1">
            <a:schemeClr val="accent2"/>
          </a:lnRef>
          <a:fillRef idx="2">
            <a:schemeClr val="accent2"/>
          </a:fillRef>
          <a:effectRef idx="1">
            <a:schemeClr val="accent2"/>
          </a:effectRef>
          <a:fontRef idx="minor">
            <a:schemeClr val="dk1"/>
          </a:fontRef>
        </p:style>
        <p:txBody>
          <a:bodyPr/>
          <a:lstStyle/>
          <a:p>
            <a:r>
              <a:rPr lang="tr-TR" b="1" dirty="0" smtClean="0"/>
              <a:t>Hayret etmek (şaşırmak) anlamına gelen deyim hangisidir?</a:t>
            </a:r>
            <a:endParaRPr lang="tr-TR" dirty="0" smtClean="0"/>
          </a:p>
          <a:p>
            <a:endParaRPr lang="tr-TR" dirty="0" smtClean="0"/>
          </a:p>
          <a:p>
            <a:r>
              <a:rPr lang="tr-TR" dirty="0" smtClean="0"/>
              <a:t>A) kafası dönmek                </a:t>
            </a:r>
          </a:p>
          <a:p>
            <a:r>
              <a:rPr lang="tr-TR" dirty="0" smtClean="0"/>
              <a:t>B) kafa patlatmak                </a:t>
            </a:r>
          </a:p>
          <a:p>
            <a:r>
              <a:rPr lang="tr-TR" dirty="0" smtClean="0"/>
              <a:t>C) ağzı açık kalmak</a:t>
            </a:r>
            <a:endParaRPr lang="tr-TR" dirty="0"/>
          </a:p>
        </p:txBody>
      </p:sp>
      <p:pic>
        <p:nvPicPr>
          <p:cNvPr id="14338" name="Picture 2" descr="http://t1.gstatic.com/images?q=tbn:ANd9GcSx4CRtGwNsBvssIN3SzGKgJBIM7LtCamSFx5Eag6NcljLZWBdp"/>
          <p:cNvPicPr>
            <a:picLocks noChangeAspect="1" noChangeArrowheads="1"/>
          </p:cNvPicPr>
          <p:nvPr/>
        </p:nvPicPr>
        <p:blipFill>
          <a:blip r:embed="rId2" cstate="print"/>
          <a:srcRect/>
          <a:stretch>
            <a:fillRect/>
          </a:stretch>
        </p:blipFill>
        <p:spPr bwMode="auto">
          <a:xfrm>
            <a:off x="1619672" y="332656"/>
            <a:ext cx="1440160" cy="1584176"/>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22</a:t>
            </a:r>
            <a:endParaRPr lang="tr-TR" dirty="0"/>
          </a:p>
        </p:txBody>
      </p:sp>
      <p:sp>
        <p:nvSpPr>
          <p:cNvPr id="3" name="2 İçerik Yer Tutucusu"/>
          <p:cNvSpPr>
            <a:spLocks noGrp="1"/>
          </p:cNvSpPr>
          <p:nvPr>
            <p:ph idx="1"/>
          </p:nvPr>
        </p:nvSpPr>
        <p:spPr>
          <a:xfrm>
            <a:off x="457200" y="1600201"/>
            <a:ext cx="8229600" cy="2260848"/>
          </a:xfrm>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sözcüklerin hangisinde ünlü  (hece) düşmesi olmuştur?</a:t>
            </a:r>
            <a:endParaRPr lang="tr-TR" dirty="0" smtClean="0"/>
          </a:p>
          <a:p>
            <a:endParaRPr lang="tr-TR" dirty="0" smtClean="0"/>
          </a:p>
          <a:p>
            <a:r>
              <a:rPr lang="tr-TR" dirty="0" smtClean="0"/>
              <a:t>A) vatana      B)hizmet	  C) boynumuzun                           </a:t>
            </a:r>
          </a:p>
          <a:p>
            <a:endParaRPr lang="tr-T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23</a:t>
            </a:r>
            <a:endParaRPr lang="tr-TR" dirty="0"/>
          </a:p>
        </p:txBody>
      </p:sp>
      <p:sp>
        <p:nvSpPr>
          <p:cNvPr id="3" name="2 İçerik Yer Tutucusu"/>
          <p:cNvSpPr>
            <a:spLocks noGrp="1"/>
          </p:cNvSpPr>
          <p:nvPr>
            <p:ph idx="1"/>
          </p:nvPr>
        </p:nvSpPr>
        <p:spPr>
          <a:xfrm>
            <a:off x="467544" y="1700808"/>
            <a:ext cx="8229600" cy="2188840"/>
          </a:xfrm>
        </p:spPr>
        <p:style>
          <a:lnRef idx="1">
            <a:schemeClr val="dk1"/>
          </a:lnRef>
          <a:fillRef idx="2">
            <a:schemeClr val="dk1"/>
          </a:fillRef>
          <a:effectRef idx="1">
            <a:schemeClr val="dk1"/>
          </a:effectRef>
          <a:fontRef idx="minor">
            <a:schemeClr val="dk1"/>
          </a:fontRef>
        </p:style>
        <p:txBody>
          <a:bodyPr>
            <a:normAutofit lnSpcReduction="10000"/>
          </a:bodyPr>
          <a:lstStyle/>
          <a:p>
            <a:r>
              <a:rPr lang="tr-TR" b="1" dirty="0" smtClean="0"/>
              <a:t>“Mehmet eve geldi, yemeğini yiyip televizyon seyretti.” cümlesinde kaç eylem belirtilmiştir?</a:t>
            </a:r>
            <a:endParaRPr lang="tr-TR" dirty="0" smtClean="0"/>
          </a:p>
          <a:p>
            <a:endParaRPr lang="tr-TR" dirty="0" smtClean="0"/>
          </a:p>
          <a:p>
            <a:r>
              <a:rPr lang="tr-TR" dirty="0" smtClean="0"/>
              <a:t>A) 1		       B) 2		         C) 3	</a:t>
            </a:r>
          </a:p>
          <a:p>
            <a:endParaRPr lang="tr-TR" dirty="0"/>
          </a:p>
        </p:txBody>
      </p:sp>
      <p:pic>
        <p:nvPicPr>
          <p:cNvPr id="12290" name="Picture 2" descr="http://t3.gstatic.com/images?q=tbn:ANd9GcR6QG_PsGwAKd1ZU_PY6zLMENGo8uGdvteBpTIFTkIueNxC-zyW"/>
          <p:cNvPicPr>
            <a:picLocks noChangeAspect="1" noChangeArrowheads="1"/>
          </p:cNvPicPr>
          <p:nvPr/>
        </p:nvPicPr>
        <p:blipFill>
          <a:blip r:embed="rId2" cstate="print"/>
          <a:srcRect/>
          <a:stretch>
            <a:fillRect/>
          </a:stretch>
        </p:blipFill>
        <p:spPr bwMode="auto">
          <a:xfrm>
            <a:off x="1979712" y="188640"/>
            <a:ext cx="1872208" cy="1466809"/>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24</a:t>
            </a:r>
            <a:endParaRPr lang="tr-TR" dirty="0"/>
          </a:p>
        </p:txBody>
      </p:sp>
      <p:sp>
        <p:nvSpPr>
          <p:cNvPr id="3" name="2 İçerik Yer Tutucusu"/>
          <p:cNvSpPr>
            <a:spLocks noGrp="1"/>
          </p:cNvSpPr>
          <p:nvPr>
            <p:ph idx="1"/>
          </p:nvPr>
        </p:nvSpPr>
        <p:spPr>
          <a:xfrm>
            <a:off x="457200" y="1600201"/>
            <a:ext cx="8229600" cy="2116832"/>
          </a:xfrm>
        </p:spPr>
        <p:style>
          <a:lnRef idx="1">
            <a:schemeClr val="accent6"/>
          </a:lnRef>
          <a:fillRef idx="2">
            <a:schemeClr val="accent6"/>
          </a:fillRef>
          <a:effectRef idx="1">
            <a:schemeClr val="accent6"/>
          </a:effectRef>
          <a:fontRef idx="minor">
            <a:schemeClr val="dk1"/>
          </a:fontRef>
        </p:style>
        <p:txBody>
          <a:bodyPr>
            <a:normAutofit lnSpcReduction="10000"/>
          </a:bodyPr>
          <a:lstStyle/>
          <a:p>
            <a:r>
              <a:rPr lang="tr-TR" b="1" dirty="0" smtClean="0"/>
              <a:t>Aşağıdaki kelimelerden hangisi bir yönüyle diğerlerinden farklıdır?</a:t>
            </a:r>
            <a:endParaRPr lang="tr-TR" dirty="0" smtClean="0"/>
          </a:p>
          <a:p>
            <a:pPr>
              <a:buNone/>
            </a:pPr>
            <a:r>
              <a:rPr lang="tr-TR" dirty="0" smtClean="0"/>
              <a:t> </a:t>
            </a:r>
          </a:p>
          <a:p>
            <a:r>
              <a:rPr lang="tr-TR" dirty="0" smtClean="0"/>
              <a:t>A) vatan	              B) yurt		C) toprak</a:t>
            </a:r>
            <a:endParaRPr lang="tr-TR" dirty="0"/>
          </a:p>
        </p:txBody>
      </p:sp>
      <p:pic>
        <p:nvPicPr>
          <p:cNvPr id="11266" name="Picture 2" descr="http://t2.gstatic.com/images?q=tbn:ANd9GcQsIouJBqEwF0NinYHYiAxK4CcUiW-lQg9XEEuY_5uGqHOkiSn1EQOlhc_b"/>
          <p:cNvPicPr>
            <a:picLocks noChangeAspect="1" noChangeArrowheads="1"/>
          </p:cNvPicPr>
          <p:nvPr/>
        </p:nvPicPr>
        <p:blipFill>
          <a:blip r:embed="rId2" cstate="print"/>
          <a:srcRect/>
          <a:stretch>
            <a:fillRect/>
          </a:stretch>
        </p:blipFill>
        <p:spPr bwMode="auto">
          <a:xfrm>
            <a:off x="1835696" y="188640"/>
            <a:ext cx="2376264" cy="1285521"/>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25</a:t>
            </a:r>
            <a:endParaRPr lang="tr-TR" dirty="0"/>
          </a:p>
        </p:txBody>
      </p:sp>
      <p:sp>
        <p:nvSpPr>
          <p:cNvPr id="3" name="2 İçerik Yer Tutucusu"/>
          <p:cNvSpPr>
            <a:spLocks noGrp="1"/>
          </p:cNvSpPr>
          <p:nvPr>
            <p:ph idx="1"/>
          </p:nvPr>
        </p:nvSpPr>
        <p:spPr>
          <a:xfrm>
            <a:off x="457200" y="1600201"/>
            <a:ext cx="8229600" cy="2116832"/>
          </a:xfrm>
        </p:spPr>
        <p:style>
          <a:lnRef idx="1">
            <a:schemeClr val="accent5"/>
          </a:lnRef>
          <a:fillRef idx="2">
            <a:schemeClr val="accent5"/>
          </a:fillRef>
          <a:effectRef idx="1">
            <a:schemeClr val="accent5"/>
          </a:effectRef>
          <a:fontRef idx="minor">
            <a:schemeClr val="dk1"/>
          </a:fontRef>
        </p:style>
        <p:txBody>
          <a:bodyPr>
            <a:normAutofit lnSpcReduction="10000"/>
          </a:bodyPr>
          <a:lstStyle/>
          <a:p>
            <a:r>
              <a:rPr lang="tr-TR" b="1" dirty="0" smtClean="0"/>
              <a:t>“Tüketici” kelimesinin zıt anlamlısı aşağıdaki-</a:t>
            </a:r>
            <a:r>
              <a:rPr lang="tr-TR" b="1" dirty="0" err="1" smtClean="0"/>
              <a:t>lerden</a:t>
            </a:r>
            <a:r>
              <a:rPr lang="tr-TR" b="1" dirty="0" smtClean="0"/>
              <a:t> hangisidir?</a:t>
            </a:r>
            <a:endParaRPr lang="tr-TR" dirty="0" smtClean="0"/>
          </a:p>
          <a:p>
            <a:endParaRPr lang="tr-TR" dirty="0" smtClean="0"/>
          </a:p>
          <a:p>
            <a:r>
              <a:rPr lang="tr-TR" dirty="0" smtClean="0"/>
              <a:t>A) üretici             B) alıcı               C) müşteri                              </a:t>
            </a:r>
          </a:p>
          <a:p>
            <a:endParaRPr lang="tr-TR" dirty="0"/>
          </a:p>
        </p:txBody>
      </p:sp>
      <p:sp>
        <p:nvSpPr>
          <p:cNvPr id="10242" name="AutoShape 2" descr="data:image/jpeg;base64,/9j/4AAQSkZJRgABAQAAAQABAAD/2wCEAAkGBhQSERUTExQVFRUVGRwZGRcYGRgYGBcZGh4aGBscGBwcHCYeFxklHBoXHy8gIycpLCwsFx4xNTAqNSYsLCkBCQoKDgwOGg8PGiwkHyQsLCwsLCwpKSwsLCwsLCksLCwsLCwsLCwpLCwsLCksLCwpKSkpLCwpKSwsLCwsLCwsLP/AABEIALcBFAMBIgACEQEDEQH/xAAcAAACAgMBAQAAAAAAAAAAAAAFBgMEAAIHAQj/xABBEAACAQIEAwYEAwYEBQUBAAABAhEAAwQSITEFQVEGEyJhcYEykaGxQsHRBxQjUuHwFmKC8RUzcrLSJENjkqIl/8QAGQEAAwEBAQAAAAAAAAAAAAAAAgMEAQUA/8QAKxEAAgICAgIBAwMEAwAAAAAAAAECEQMhEjEEQRMiMmFRcYEFFFKhIyRC/9oADAMBAAIRAxEAPwBztjwn1H51geOe9QnEqoAO7kBfUSftNRYh02YGD/vUbKiTiV8raZgxEcwaWxjgdzPqf1o5ccdw0mYB8RG4HP8AvpSxhLiMcveKxJYQV3B+ESRyo4JV0KmrdWGsFcBUmgXGOL20vm0TBgHYxrrvtRLAW79rKB3ZgNJJHxbJoVEg6TNWcUe8yF9ykNouj+UDQfrT5TtVQqOKnbYr4jGhYlWM6yqsw+gqG9wt3IORyp6AjT3pttYUQIkQI0MUP47hyLVwruUIOvnp+dIbfQ6kLw7PXEuSvQksSABvAM/5hvFWMJ2eZVd81tGAOxLECDJGw/KiHCsSXAfIG8GVhpByydZ+3nVi7i8ql2tIbjQugLMqyYkk7QZ+lJeuwHGKI7OGVblsSSDmvKZ8OYiI91zc96t8KxaIFZvAfBLAakoAq7EmI/Fr7V5dxGHWAWD3EHwWwwtyCYIAESZgSdTNDcB2jz3WHdKCASNtACQwOmUabnrQvI3pAOQaw3FlQrbtL3uVmKK5iM+aBv8AhLEcpFMVntTdWIwpcquX4gCTIn2j7Ul4HtEotnukCEmCwyyDETvBBMCSRryit/8AFh1AUEfCvMvoSSuhETANB800+jL/ACNOO43jRDKotnU93yKyurEmCdxoBNc4x95jiHZgAS8kLoASRsBoBTE3aqEZwA5VhKRlPltJKzz6UqYrG5nNw/iOb6z/AH6UjNklJV+Szw65P9jqHDu2v7v/AA21APNpPQ5RGg9+tNydpLLiFJeVzEKA2h2BjrXAcb+0i4WKG1aZVaFJnMACdCRuPLlJijvDe1Np9Ww6WyCIKOyfLXy51YsmSEFaJ5fc2dBwHaqzZP8AEVlbNdUmJ3us2Ua76g/PpVQ9tUS0+HZYOZlUkquZWlg2pgQpAJnel+7xK0S7FPEdTqSXJ1JmIn2qFLuHcm4bcsIGcywVYggAQAKD+5bMseMJxHC3mst8IsjwlspnaIKFue9SYYL3KLbvye81IuaqgkGdZgAA+9Ig7P2AZRZXMGOQwSTofTfapuL8MWYS0yHrmMxz2gAazToZL7CHu5eYtiP44NqMqrEwY8WsyenvQ/HYSbGHtkDLHileRgQp8l5yaX+yOCdrqKbt1VyuxAdpkMADqSOvKgXa/wDaC9nFXsMxdltOVDF4aPKFidSNqOTbR7SQWx2Gw9lwVBh2Cz4ge7WFGYT157VVsYewl26iIi5VV2zG4ZCyXA8UT8Me9C/39MR3NwDMXkATJ+IrPIxKk+tUMZhWuSQ5LMHPMZpUkiY0HIyBSd2Z/Aa45xi2cKlxVQnOEUR4Vg5mgHTUaTH4jVi1j0TE2FtgLbdFdmCoILQUB00iB86QsJxA5AHBOvh5ry5jSdvlRazxpbXjLkNoRAH/AEwQeUa+lDbvZnNofU4+W7yJDKTlA0O4UQR/pjnrW9ni9xTnsoCtxSb7ZRJfYSDqRGbXzNc7xfbYC4pswApkCDl1MwBzgQNeg6UwcI7dW2UI0Wz5zrPTyrXKUEY5cuxi4b28YjKbaBFIK5iQZ6TOpLaRA0o6O2JCo7plLhhp4ipUZgG2AnWP60hXrqXLqC1lgjxLDSJ5yvtpvJ5b0Mw/GQmIYHMQPDnLKMpbq2gGhOvWI2pcck+z3JnQsRcXEGbl1ph/DGUTlOVW8sw5a0ZHFrVsd1Y8Jg7dSPCdTrqCK5/f7QpbYWlbTQKVaY6Seka+eprzA40K4TvHOcxC5WnluIkD00ryyyW0jexubtXeVmAtswzNEqTGp03rKRsZxi9bYqh8I/mEmec17SHlyfqM0HOL3e7Fg9L9tZP+aV/QVevYgfiIkeWvT8qEdsVJw4I3W7ab5OKJYtrcnrvOn51cxsat2bNeVkKSNVYR7UoEZIZUEjbU00JdUsAAB56Hl5CkDjfabuWYKFZVUHrnmNjOlOxOk7E5o8pLiFrfGmB+EH1c/rUn+ISPwWuu5/8AKkDDcU75iCoUmSI1rZ1g06id2jodrtW67dz9D9zXr9q3YEHuIPkhrnrXVUSxA9anWCARsa9SM2PS9omICfwSP5cqmeew3pq4E6tZLd3DGZKqRPMagVxwsV1EgjpofnRPhvaUvIuowIAIykkEe53FBKMX2HFvsYu0Pby333cYZWNxWyloUCRoRrqdNJ5UAtYC+WLfu10hwyzlc5N9ZiGUzFC+H4FUYuwMlyQTvBJImjVrjABhluFViGkEHUgjoI00qdRi50UZMNY1M9s8Nxr21tDCXSmpylSpk9ZgiOm3lXj9jcWFDGy+YiQAynKOkAyDPpU2I4yqOyHvPCSp13gx1qE8fTpc+Y/WnLFEj7K3+G8bysXgTvBGv1qtirbL4XBDAQQdwfP51Ji+0b5x3YOSJYtqZ5Aa0OfihYluZ96mzwWqOj4kWrbAuIaHJP8AMfvTDgOIKsNlmDqpkHy/I1BgQpui4AFuDkfhbzjkaYcTw84sAi7atkCCWDCRyGgJJBn2NG582oJA5MLUXKyrh+LjMZJ10k6gZunSmTB3PBeCtnEKY6AN1577UvnsUSBGLw+kfz/+FDrOKuK2S3cldQ7DZomIkDTSfagli+PZNig5N0NdnibpsekA/aivDuK3LrwI8QMA8pBGkz/YpS7P33vObZdJgsGaQCAY5c6Z8Dwix4lbGWxf1yohJAjmSRPtFEop7ClHjKmM/ZDDlcSA0Ei223m5IrjP7SR//TxZ/wDlfTymuy9lLIt3gTeS6cmTwTMyWBM7dPeuOdscWX4hiy0lVu3FA/1EU9NGuPoucBPgwn/Qx+d66ftFEbF7w6AyLN1xG0kN8h+lJFjFsGzZyOhBiB6U42buawzTDG0UHToZ9Z+9Y5UzzVISLWIuKPCSAd4nX1Gze9SpfznKyz/mHhI/Lbyom2GEIQGBB1GXUDfT01HtPOpsBwgm4TlYr8TQDoP8x5T5daGU4rsSyvlWFCATynRiP+061uLDKTsdYneOdSYq4AcmQZp0X9OtQYm2MoDNlc8/I9RS07Ap9tF/h/E+7dc7AJmGaPluOXP1o7gcRYvhyHe4QQ+UjxZbfgUv4gNJEINTIJbSkk4UnSdARLbAc5jpAmm3g9q3Zw1+7hzbe6iIIczJeMxCjYDUwYAKzNemv0CirdIy7+7vdHguLZRZZczAgzqzGJM6CF2mNaG8L4taQnMpyzMBjO+nntG0E8+dVMRxfHG5L3XuECQSZWNzlBECD0itWwlxiLlwr4jEgiTIJmOtBxpU2N+GdWHm41nJbOVk7Rlj0HKspTxHErttisD21/Ksr3wmfHM6x2zLfud0p8QykeoZSKL4Z8yK0DVQfmJoV2rP/pL3kk/Ig1Y7P4nPhbLA721+gj7g0x9FKCQbWuI9qcOP3hmIyFCEZCNTA0YCNiBz612g3D5VyXttcL4lkB+AtqR1MxPMDlWxZ5xTaKXB8faVpa3OhG2sctvvXqotxhnGk8qG2LmlEcG4EFhIBBI6j2pcm09M7WDFjcLavRY4n2QvEraVfEusswiDrRHD9mL9mwGfKwGpymSo6mRqPSimExoN2A0nNtzAER5baUXfGd2ksCVBhhGhDf1inxys4ksSdoSXvKNDpOh6jzqTs9jsFYutcvM1wgjIIJAAG+u5nTXahvavEDv3UE8huDAgaEjSQelAkrePLbM5KKpHXF7XcNxdwWbiMobQXGAQSerAyOms0pdpeENgcY1vPntOMyn/ACvMA+Y/Q0oPRXE8ae/h7ds6tZUrmPxd3Mga7x+dC4V0F8jfZbxHGQ7uzAAnpqCa3S8rquUjNsRrS6DU2FvlWBHIii4tbsGclJcaQXx3hhdhEnqZqstuBP0q1iLBMtGu5O/sKkwOCa42UAxH+wk7ep0qZysrjHiZw2xnuoP5jAjenPgXAXa9lJ/hC0ZIOoadwIgmCBr0pZwfCcQuLtDI1q4p1BEgJr4hyIrq3DIBYxBeBsfp0kxpWO000FJpxaEa92Iv4MveRhetayAYZAxABKneNNQedKhUqtydDppOx5fc039pO2SuHspLeMiZIWBoNtW1BMbUl4pzOw9IH0o3chUEo2E+G8TFpcwAdgvi5AagATG+teYDhGIxN1sVateBTLEEeh03MLvpQi9cPprrHtH1Apg4PxdxZKCQhaDGniOpB+VZKXxws2OL5ctJhLsBZRcQtzMbeWSx+PMDGhXMOY9pq9+0Th2FS01+w7PcuOSwZVEEyZEDrNBMJjLeFzXM2UH1JJ6KOfWhXaHtgMQqqq5QNWmPERIkEbaRp1ocORzT1/IXk4Vjkny/gXr1rKI1Jkfqa6d2C4Fhr2FzYi6wbMfCACI01J0Ib8q5oDmXb4pOm8j7RTB2X42bKmCpzR8QIywYJMetUun2Rtf4j12sxduybdq0wKsCWcLlJI0AJkyflSzieNOQI0/25nc1d4sXvWznFg5dVKXA5nSRo3hB86U8ffaQBP8AtU2SKlLRVidQpjBds94VFw6jZp1UmYg+xHyql2n7OHDlLz3UcuB8BkggbMDB2A12ox2X7PNiYe6SqGIA3aDMzy1jrsaPdr+FWbVvM6DTRIJ18iDPzFbD6LbFZl8i4oT+C8FNwC67BBBykiC0jWBBMcpolhuzw7xmS+pNxDaaU3ViNPFM7ActKCvxUtmPILoeWm35aVc4fxCJ/s8qS8kxsPEgl+TzCWWs3O6u28uWdDsVnceVZxzg93D20vBVFtpIYwCs8iJ6D/anDBol4JcYAsuxI2/v70O7d4db2GOaSbbDJrsSQNtiImmQVuzZ/wCLOfrjAQIBIGmg0rKovhLmkQPLasp/FA85L0dk7SMlzA3mVsyNbbxLzEfeqXAcfbs8NS5JyWkaZ30JEepOlIHDe0z2u9UibdwMLluYHikEr/K4kkelaHjhbDrhiGyZmeZgtIGUNGwBzHf8Ver0KGHgPblhdi8WKXSSNNbR29020G1UO1fCYxN29mBDkaaaSgMjqNN9KC2Ltom2T3kKYaDB12y6/WitzHW7jhFR3kqBPxaEyAAY1kD2oJNp6DjxTti4JnX+zR7hnBL17S3bZwTEqCfrtTl2f/Z5aQi5eGdp/wCWfgUnXxfzny2p/wAGFFoBQAAx08hoNKx72VryXDUOjnI7AY5xZKKtt1BVi7rsNtACTRq52AxndOP3hWldVKR56ETPLpT7aMxU99/Dr/vW8nVEtW7PnDBdlWbEAXdVzSxJ3mTv61d4/wAFEIVRVYyIUfLamjiN5VvFOjHT7V53yb6VM80m7Ko4Y8aRzu92fvHN4D4ROvP0qlg7Di5liDOsjauk2MLdu3IXIEndj+HmQdwaJtwKxcXKmU6akEFvU+e/yqmGaUrJ54Ir9dHLrnClGgaPWrXDeyd97ihlyqSNTpoeYHTSuiYTsRZEks7HSJIj7Vb7Q3SrWzMSpIjcAHT28vWi5T9gSUG7QR4Xwy3aQIFWIgzueetQNwa2t3vE8PiIMGDr7bbiD1qTg95igJOaddRrWuLPhuCYkGGkyCNQfnSqN5Mt8SwSPhmGuZQWW5sVYCZERA01GxE0qYPtfdi3mtXIMQwA1J3jQ8yDGmlXLfajvbfdqks9sgnNESMpIgGOZEmhODTHWrZJvocoOgSSYE/EY+dHFctJmt8NsSOJWLmHuFHAn5z5/P714tyaKdqbnehLoHUn3I/M0BRydTPt9qZHatgS+l0eteMctaNdnMZIuWmEhvEB/mE6igd29odIrXD4nKQwJBB0jyrZY+UWjIZOE0xnxvBGxNs5G8aaheTTy8j0pLaZg8tK6H2UxmdLl1tIOvTQSfyrnt9szserH6mg8flFOL9B+ZxnJTXs9W4RsTU9gvqQCR6GPOi/B+DrGa4Mx6HYetN+FxqhcuVAvSBHyitn5CjpIXDx21bKXZgZbI7xXDMv4iMpUEwQIBHuau4iyukQCxyDbnqfpNS/vKtBOyg6CT8hShje0pOLVv8A2rb/AA7afCSR1igxy+RhzTgjqHCr5XQHQCJ9NOVC+3ZbLbualIKkz8Lbivez2MF1QyNnB5Df35Vc7QcOz23XxLK543hlB302opQu0DCfF2cwuYgnUyQdgByqxh8WykHcx/YFT4Ls/fuNC6DrIAjymjH+DLwGwYjbXf8AKkSRYpV2G+zzMVljsJj1q5xZVZADzMEdQd6F8LwzgMjNkcroM0e08pFUcbfuGEhlKnxA7z59fXzrINwj0BxUp2BcewW4ywYB0mJjlWVriLVwsdRoY13rKzf6jHJC/ZlVY6sD8vfp71seJgfgEjbyrEtHuiREfWqk11cWGM9s5M5caSLa8VYDKFAB5QdT7EV07sR2YNkd/dH8Vhtr/DB5ak+IjfptSv8As47Od/dN91Bt2thGjXNwD5DRv/rXU8Gsx/nVjPQz9aXncU+MRmNN7ZtevwQd4j5efSpOH4yVK81b71DdMiGGo06EVVwSNmkH4SJHl1qUchpw7zWYu6QJnQ6EVWwjRr0P0rziF+NPU16tmnNO3+HdblprKs1x3LN/LlEKAeWpP0qxY4AzfG2WIkDX1qDifF3xJN23ZZrIlVeVEhSQxI3GoJqDgvaO8g0YMOjifkQQaVKcbp+h2OM6tBtrBtJcRAxOQxOseQ6k60P7O4W4r94VKqBBnQsTpp5AwSeVF2Fy94yoAYD4ZiPfUGrmF4boM06ciSZ/pW8FdjYeQ4RlCuzTFcR7vDs27ASY5fh16a0mDFPdxZYkkNaG/VWI06bnamXtleW3hggEG44Hylj7frQLhgiIA6V5yakhEYcoNjZwG4MgG0VFxLA5CzE6PMGdvbrQjCY97ZIAJnapeJo1xM1xiFUfD6kDXrRNP0AqvZG2Ls4XD5gCVQBS8STyEn1+9c/xHaK7cks7Q0+EQAPKnjtbbH7jcEZMxUAaEHUTBHz9q5lYsMWyqCW2ganz0FUeNhW2xebO70kH0uC6uSD8EgbzqD+Rob+7nofl+orO+Nt4ZSCuhVhEeoNaXrozGOesfpXpRqTUejVLkk5dmlxNwRHsKvYbBDIpCEiDmITXy8WY6TpsKrG7OldW/Z/g8KeF99ftyy3GUNLyIOYeQA3rzaitmpK7EfD31sWTbYMi3FLKSN1O58zuPalPhzqLykyVn31OldZ7a4XDXsMzic+gVgSYJPmTIiaQLfY8kSLg/wDrQ4qp/k3LFyql0ENgwkCtMNbnmSTt51l61Ah9z5jX9Npir2A4aB8TeKCByienvFSSaXZbV9EC3gjZZ15g6VFdx622tvcVXWczSAdRpqas8R4M1wqytplhid5H9OdGF7LYe7aVGzaD4lMH3kGsU4xpsCUXJUjTCdprN1yBB5QIHoRHP0pswuHVk8UgZYkTMHeZpV4XwXDYYyqsSebNO3QQAKaMFj1bbT1on5eP0Bj8Wa3IK4Th1tICgeR3MevOrjWx0oXavlYUxKnTzXT+tXbOKkUcaatDJJrsD4zBi9fNgje1mmdZLFfl9a55wx3a+yuIKLkY6nVTA19K6RhjOLvv0W0g+TXD/wBwpE4niEt429l5uWPq0E/WaOf2sUo7F3ieMK3XUCYO5rKMNcw8ksFYsZJr2kLJGuhjxTvTEZGgT16fnXneVIq6CrXDOFvfcJbQsSRMDYHmeQHrXc6Wji9s7H2FwPdYOyI3Gdj1LCaNWBlyeRYfnXuAw5W2qDZdB6Db6RWyJETyM+9cyTtstXRmNXUkc6B4rHPZZWtkAkwZEyN/ajl2W9KAcdTxJ6n6ClTdRG40nIM4PtUwjvbMj+ZNfoY+9a8U4wjrmSfFC6iIJ5EHWYoWjwtV8W+oBgZYJ9T1pcMjeh+TGkjn2A4wRaOGKZpdssyCrZiQARzqfguMUnWoMGQmMYGNL7QP9WlEOP8AZ9g3fWRHNlHXqPPyp2THFttfuKw5Wkk+h74YwYAoZPNQdG/RvKilttK5nwLtJlaG0I35EHr609YXiJvAMGRuU8584oYyvTPThW10LHb3GnvkTkqzy3Yx7fCPnVDhVx3Ru7XOygtHmNY061L20T+ODIJygEaTz1E8pon2Qw6WgMxh7sHL0UaAxy0rZRTPQm42Klz9ol0aCzbWOuZj9xVPHdtcRde2zFVCGQqiATvJBJzHpO1BOJWsl64h3V2HyJq92Z4MMXiUsl+7DSS2XNAAnaRVnFJWQ8pN0GW4jnhrrkq4O/28qh4RwO+oe4tu4ZEKwVtRPLmRpTRc/ZPcRWe1iTmtgssp8RGsABjlPrSphv2hYy3vczf9aqfyn60MPqT4mtcX9QIxd5nuuzzmLHNO87a1GBtrWt/EG45dvidmY+rEn86xDtRBWTW3iPOmbszxK6iFUvW0UtJtuMwJjeI8hSr3u0edT2cRO+vyoJR5aDjKuxxxuIZlOY2DDSO7BGmuuuwrTC3tKF4GDaY679IOlXLLaTQJcSyFVZLibWYz0qJcTBhvCRzqdt/72qniWztpsNBU2bjdD4pl/DcYVNF1+2tEbGMJkRE0vYXCQ1GMMOXSpJ0loZFOy1iBmWo8JiSAPWPcVsE0jrpUKEksDoTB/wBQ5+hGvsal7HjFgseHXxcjHmvnRAXwksTCqCSeg60oYfEZLwH4bgy+/I/Ojdu4Lg7p9YIYAmA2UzB6iQJHl5U/Dk4Sr0xWWFqy7g8QQhuNp3rF2H8sxk+ShR7mueMP3jEXXV9NWPOJMAGfKugcUu5bTuQQMpkbkEcx160j9mMIFsO8yWbX0Gn11NdZU0zmZJNNUUDwc8zXlM7WBXtYByZzK0skCQoJAk7DzNdJ7PcMs2lDYdyzGA9wGZ5wBso+tLuL7E87dz2YfmP0p34BYixbBVVKiGVNhBiR56g+9PnnU4/SxMMbi7aC+GxF5EKghgTMmZ/2rf8A4gZlhHXpVrDgfCd+XnXl2wOWvl/cVOkNK1zEZvxj02FCeLOA1uCDqZj0HOijYAHdY9QfvtQ3jvDT3UpupB9Rzj2oMiuIeN1KzBeHWqPGuGG6AVJMTIDETzGg3PvVJuIHSQR6jSprHFqjjcXZ0LTFXHobeMcspH8UNrpp4SfzroeDsggnrrQ5+IK4hgGHQwfvVjD8VRdhFP8AnvtErwNdMp8a7N2nOYjKf5lEH+tednrdyyTaQNcLH4gDqOXpTJw+/auqxbWMsaxJ13HtRAXB3ZW1lVuXIGic01dAqLWmJvHrbEjLat96NGLgFl5yKGWM9i41xwpfLHxAALI0Gwk6CnBuAreQ98uS5rDl8zKOQENqPLzry12ONpf+Yrc4YE6ee49qHFkU1b0DOJxW9g7jXyWRjmeTGuhMn4Z5dJp17Ndm2w3Ehu1s23KN1BjQ9GANMjXlW4qBUVyRIACsJ9NtKJ3MOwJKeZHlyH1g+1UyyNoQoJMP2WygVx79qPZbuL/7xbEWr51jZLm5HkG+Ie4p2/xU4GuU+og+mkVZ41cs4jCtbvsFW4gM81bdSBuSDXoXjaZ6bUzhqHapE5ehqa3w587LuE0zDaOs+Y1rTG8PdCvRtBrVFq6sV6s0P4a8e4QFIPWiFzgrhZHxCNK3t8Czqi5oc+LXUAe2u/3rFkin2bJNLYR4SxOHE85qzg2MAb1Fw2y4/gQCVX4lMiTyOmhov/w3uVH4m/vap8uWMXZ0MK5RVHl20FXeSfkPL1oVhj/EI6CfyrzFYscwZ9BXnBlBZup+1Qvk05SLLSqKCf7vO1W7SRXkVuripWw6LJwpK6HWqeIwxXV3QHaJPi8tNZojYuAgCedbvbTcAT6a/OgToJ9CnjMYRKndYKnaYpp7wOquDvrI5GgnHeG5lnYjb++lRYHFvbSzqCr5pHMFSBr86p4c4pxF8q7Gzi95jhbrFj8B2G2mhB/pXOeCcYexb11VuR/L3muncOuq8q3wssHaCDvM+Vcv4lZCSg1CeHTnGmn3966GGVwo5ueP1WMtntNayiQZ8prKU02GoGlZTaEofLt9RzFW+D4k6tyDkR5FF+lLtsSfzo52eZYZSdGIk9JEKfSR9alxKmPn0N2Fuq4ynRk+YHl1FXFXMOTev670EsLmhGOW6nwttmA8/wC5ohh2kw4KttI+E/8AiapEFhsJH4gvpP5mKpY5kAykz151euWSOQI9aqXmtnQkD++tYzRQx9n4l6bVVZB3ZOVSwBO1adt3yMHDRaIjTcsOR568qg4FjRdtSBPIj9anyLVlmGKS27v0C+z+Ka/jFRnAt6kgbQBtO41jnT2OFWFOXSTyJINL3ZHs/wDu7Xrhh5gJlicsknfY8qaEcXFDlCWGwI16aTtRZeN6Fxb3ZFawqIe7UtJ1JA2jrOlW04dcB3Ug7akTRLhK+E3HTNJjLI0HOgnabEG5irdpCyIqZmynLJYmNRtERSZZFBcmFGDnKkX8NhYuq5LCI0iRprIO305UVxJn7edA+z10Lde2WJBVSMxJ1Gm5q5j+KoZRbgDjyOoBExy+tLxzjNcl7PZIuD4sgx9tyhSzaQnbWAV815lhvypeu8Svt/DFxFCyjeE5juNJMBvnvRu2+Ha4VF1RMAgMQwOxkctxr51HxTDo6qQXzBTlb8Ry7g6ayNKZKU4rQmUOWxbvYAFVJZs2zfCM2kA66bjU8z6mqmP4QRbk3GYDTQAzMRt0nY6UQQFYzKcgPqcjGMrCNfEeRkVIcOSQZGULqVBltebHbUCNKk/uMl7YpQV9C3ewr2grO4Nt+QQiBv0jyqsx7xGMZWJhJjwqNyJ1zGme86shDg6FQe8kAn1U/wBKA4rBGczLoCQTEKdfwk6HlrvVGPNy77LfG8WGW7bIVw5WUB0zLJJ1yj4ideoiqbIzsVtBs5MKOQTXroopiTskxUE3FmIAOsA9dhp+dEP4WHXUyxEk8yR9hFMWX+Q8nh4+oyZ5w7h62U8+Z69arcR4sBoNapcR4yzSFG4019hS/cxN62QW1liCOQPL2osWPm6Z7KnhhaiE8HiRfusHHhXl1PnXuJvraxWmilAOgER+v1oNwbE/+oI/mn58qk4kwuXnnZXgfID8qtl46uUfVEXztxUvdjKcesTP1qvdxsnQ1VwnCgRPLpVt8LaXeuTKMYujqKTkrZul9h+Ix5RRfB4c3BIuz5Heg2EIeQCJ6ExVpOGtM5svpS5pdBphW9gIB5nqf70pZ4lhTZZBMgydORMfePpR61hiIzMW9dqi4rhhdtNEFhr7jpQ45cZUZPZtgH722yH8SkfMRSRfBAg8tOfL3/uKbeztw5vWlviCTedBvnYfWupg1aIPIXQODda8ozc4CP5uX1rKfyRNxZeS6QIMD11PyFFeBXQGckEiADJ1KknlyNBUQa8hyNXuFXs9wIumhJPoJ96lh2Pn0PVlswCOfEPgf+YcvcVdS4T4WBDj/wDQ6+dL3Dr7KMragbeVE7eK0g+IDY8xVBOEr1oHUSp+/wBaq4i0Il8o9KixfEp21PU0LvXZ3M15GgXtw6thXCL8JUz6MKVOyWLNtypmH28mG3zp24hhxcQoZCkQzAAxz2JE7Vaw37PMO6+FrjKQCGDLDT0gSKyU1XFhQi1JTRU4VfIBGYTqY6H560xcEw128r/CsbMDv5DppWq9j7KRbCOG3DuWJgc/iong8OtoABmjeQ2hPvrFTOvQ5ts8w2Fe2kMCCOuv23pL7T40riCQYMDnTtexmcQ11Rl1AVg0+oIoZiezeGxhZma4CADmtliSR0UiCd9AKXOCnodhn8b5MDdjrX7y94O+Vhb8LTs06T1HUUr8Qu3lZrDs6sCRc1zBtZBt6aKae7XZ1MEl29Za65W0Xi6uVTGoBeBlbyIO3KkzFdry5LlFzEABRspURIO5GtMw4+H/AJv9APK/5W5rSNsL2igpbZGBImWEEjQAzz60y4PjcznhVGxJnQ6fP9aR8ZxoYi0tvukt3EOjCFPnrvHrpUeHu31uAwGynYgZSetVQwTyJ2qa9NkjmoRT7T9j/hsfbe6yoWGRoLCIkRtPvUC4c2r5C5mVyQyMQZbqP8uXWPQ0v4XimKRWlrclYnLJAE/PejnB7beG9dVGdz/zM3iQRGiSY0ET561yPJ8WeG5S0n+SnDk56RewqywXRQjEBSs6RqAefKqOOs3UW8cmZQdBA1A1U6k6SelFbuLJZlIIRtUYbzzidtq0fhzAsO8JVlOgGoPnyiufDI4u2WL8dCzhcU8xMk7nkD0Fbnhis7XGY5R8Q3aY/CeQ9j60b/4UQlpJUjmQIyx0PUV7wqxbVGjMIMFmJBaOazp/WqJeQ2rRsZ10Ki8CJLG2ZtzGZzGUae5ig/EviyHdSSdZkjT8q6HjMCE0LEydFIBmaU+19pBdZguUqni6SdvLnXR/p+b5M6tCvLzS+FxfsSLV8pdDcw0/Wr1hZcz+Iz7k0KJ1orhEDDNmIYaef98q7ORum17OLj7oK4XHlSQrSOY/SrIxIbfX1oJZMEmferyP5VzMuPZ1cE7jQQQD09KvWMUVGkn1oXZNXrYPKo5lZb1bVjPlyq5hn1oepgakD+/pQ/HdqUtgi34m202HmTz9BQxxym6igZ5IxVyLmDv91cZFEsGMzsBuIqpjcAExDlp+LMp2kOAfehHC8YZZmJkmSedM+OfvbIvD/wBsi2fOZKnryNdBRcHTIZNZI8kVhf8AWvaC4zGMrRptWU34mI+Q3CknxGiHBny3ljcyPmDQ9BNWMHfC3FJMCaWOY34e/rrvV1LtAXxtlG8N23vsWUfnR3gmPw9zNmdWAA1U5gN9CBvMUx6ViVt0MHDeEYdlDvegc1JCa9DVrErg0IVRbJYxvJmY051Hh8fh7WoRA0ESbZL6b7gEVmJxS38rxrMAt4fnzHvSW7DdXSPMY1i2qQgMtBXnHOBO+1a4ftEbYCpZZZAIUFQSD15TMaTzqha7IF8U997xCmCEVSSIyzrPl0o9j8LbCwhIfcFj849ulYe9AvHWLuNTYo4bfMykAGCJBEjX0qk/ZFrNsuyqxXkGLP5mCI9gRVvCYzEXSMuTKNC0STqwOsxIGXSNavrg7pbMbrlQSoVUGumuaI+VDxsZ9ugZgsC7qMkJIB1LCBqBMAxtVzg3Dbhds922xIkKrSVgag6Ud4XbAW5bYZtj6g7ef6GriBB8ILEeW3kYA+s15Roxtt66AHG7Xe4a7ZLFM65c0BoHPSddPvSHa/ZhYUy2LZDvHdKD11GcxMjSujC0Fcp0Y79GOYeo1ip8VdSSSGkzIAJkDrRxk49GNNqkcb7U9jHw/d90wu96GYZVyuCu066zPLpW2Hwd4WQcSGUEeEKjZ4842rqxwivb/lcgEHmANQJ3GnvXmBwGRiczERsWJyny8qyUnPs1fQqSOaYbCWcRhmt2/EdszSHTbUnmBzGtb8Ru4myqWEIKWlVu8WMsBSGzdBzjp1o12lw9mxjcNkQJcv584XwhgRuwGxzbHnBrnWM4pcsPdtz4SzKZ5gGANeQGmnWlvx5ylS2u9j/lgkm9Dda7Vq9q4CrAIQS6mJJMaTsJ1iqmA7TFVcOxYbwNGI8zGmkV7+zPEYc3HW8SO8OVVC5kPXxRI36e9dGxfYzCOoW2lu2YAECVMbBl0185mkPxYK00HLPWlsUrnFbtq5ZulQcM4AymGYOwOnWtsJxW1fUoiMzo2YLMbH5CrV3s5iLTqSM9tDmA+JQdcp/mBGu4pY452sW2z27CW1JMyAM06ToN5J69aRLxnJ1GO/8AR5ZE1fQwcR4kUUXe7dpYKyDVhE0ldqsWtwXbqzlYqoBEHYTp10ip8P23xAt5W8LSfEdT4RJMetB+K3ycOvV2Z2jYk+X5V0v6Z4koTcpLok8ya4JfqLLb0T4ReWSrDQj5GhpFS4Z4II3FdZ7TRz1p2XMa0W9PIfn+VbYXi4gBwfWoMW3g8pH51RqZQUlTH/K4O4jGnHbQ5E+g/U1He7Un8CR5sZ+g0+dARXtCvHx9vZsvKyS/BZxPEXufExI6bD5bVCtaCtxT0kukTuTfbGPsfgu9vWlIlc0n0Gv9K6Da4OG/f0UDULkHKQMw9NdPc0A/Znw9IF38XiXc7em1dCwAjN1P5bfapZfcymL+k4vkR/Fny+Rr2rvaDh/cYm4kQMxZfNW1H6e1ZVKWhDB64ifKtkWTUvC8At0LDamAR0Jp4wPYu2oUkt5nSon3otsR7fZy5fYmQloAF7j6IhBgerGfhGproPZ/s/hsOLIsOLudpd5BzQNPD+EAzU3ansn3y27du53SL+DLKk7yQCCD5yapdney37rfBN3OWiFCgKAPcmicm1TMUY9+xsuOMxbIQx3O0xO+sH+tV8TcIGwGug08/LyrOJsCMpcr/wBMEwfXb1qvi8YpClSD4h+YqbmrpGv9j1rLss98+sZQWMBcuWI9yZ9Khs2VRwxYltozZvv6cqsOAVBjkYqhYunKZXJroNJIHPc0dhWn2HezmIDWojKyz/qBJ19aKYDGQ+U7P9DyrnXB8Ywf4uvXz0HnTdh8eHUMDrAMRtSo5FdMZPHSsbkTxgwBGkDmp/LnWX2PeKQVCz4p3O40+dDrXE1Ko7E5lOXeJnry+dCcfjnFxirB0YaSNV6gnYV6c2tR2xLcVuQZ4isXlI2YfVdftVLi7szIqFdTB1IMSCYjfSaHWcZcJKkyqSwOkAAEnXpr9KBW+NXc5uEqWQDeAJYnQa6+AfMihc5UrQMZKrfQ6cQuRlGQtJjQEgcteg9awKEXkJPLypasdpDKZp10baOXw+9WePcVyJP8qz71uOfLtB2pdOwJi+ILiMU5KKWsnLabzgz9ZpZ4txpFusjYeyCGID3AXJETMN4ROlEezuDLMWIOjFiT1GY/c0I7WG1cxTxAZVALEaGANI/mEga9KzFlfyNFOSMIRTkgeO02JLZc5VTPgtgIB6ZRrUuB7W4nDErh7rAE6hyWVp12bYjrpQ8W7gEgyw2jQc5mQNxqK8u4O8pzATImJGg21PXyqtVYFw+PTDfFf2gY3EoAbgtqdGW14AdDu05vOAQKAK+bc5jprGs8vUfrW1oBgV3nqYgDQfUzPlXl6x/EYCfHsZgbR6ivKVaRkeLao1xZIBkgZifTU6T7VHxcbAH8OvqdastwlpSSAJEyRJjy5e1Q8WEuxkanbpXQ8OUOMt7IfLtySAlxOn9mpVtQB51ZtWJmtzh/DPp5f70p5H0AoFXEqQnlIqlRTG2D3ZPSP7ihdbDoGfZ6tZNYtannRgG01upqOthXjx0j9mF093d6KRHvqafbF2FJHn+X60h/s3GXC3D/ADXPsB/WnSy/g+Z+oqWX3Mpj9ptYt2iP4ltWbmWGY/Pp5Vlcz7W8QuDFOFZwNNiI2FZTNjFj/JX7IYQG6GZSQPhOmUMCdSJnTl0rq1p5tD0rKyk5Oz0ei64zR6A/Oh99CLgPkR+dZWUtmgf/AIe2pFxjPL8qrYbhTq2ZjAnRd9zz+X1rKylOKW0DwRd4xxB7YAVZWBJmCKXLvGnzDJs3I68wOdZWULxxbsB5ZfZ6NcNi2TXcFyD5RrIo/b4sVytpOmvXlrWVlKypJ2jp4VcdjTgytxCNCD1Hy+VZgeHstwsYZbbEN5kCdtvKsrKKH1K2S5oJSBz9tGuBlRVAYaSsEiNZg9BVbCIpUwDlkltRJOw1iRAA2rKykSm+Q/hFxJrVq2bghWOUjc7fPfWvcbw439LpInUqpGo0Op5e1ZWUHN0HDFFeih2g4kMNYbuh4vhBjQE7mDudK5nh8ZDy3iBOszJ11M9aysq3x4riyXyW7LrYkE/wySAdA0CPKYJiq4sudM4HXc/LSPrWVlMf06RMuizhcMs5TMqNDyk68ulW2wrCdoGum8b7msrKnm3YR7asZ2BSTuIkAetBeI24Y+f3rysrteC/+vIRlX1RZVVtYFWFWdTvy/vrWVlTjl0aY1fAwnlQOvaymYuhWXs9WtetZWU0UYK2rKyvHjp/YdYwKnqzH6n9Ka7H/L/0msrKhm3yZdFLgiG9wCxdOd1M7aEisrKyqE2Tts//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43" name="Picture 3"/>
          <p:cNvPicPr>
            <a:picLocks noChangeAspect="1" noChangeArrowheads="1"/>
          </p:cNvPicPr>
          <p:nvPr/>
        </p:nvPicPr>
        <p:blipFill>
          <a:blip r:embed="rId2" cstate="print"/>
          <a:srcRect/>
          <a:stretch>
            <a:fillRect/>
          </a:stretch>
        </p:blipFill>
        <p:spPr bwMode="auto">
          <a:xfrm>
            <a:off x="1547664" y="188640"/>
            <a:ext cx="2123281" cy="14078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26</a:t>
            </a:r>
            <a:endParaRPr lang="tr-TR" dirty="0"/>
          </a:p>
        </p:txBody>
      </p:sp>
      <p:sp>
        <p:nvSpPr>
          <p:cNvPr id="3" name="2 İçerik Yer Tutucusu"/>
          <p:cNvSpPr>
            <a:spLocks noGrp="1"/>
          </p:cNvSpPr>
          <p:nvPr>
            <p:ph idx="1"/>
          </p:nvPr>
        </p:nvSpPr>
        <p:spPr>
          <a:xfrm>
            <a:off x="467544" y="1916832"/>
            <a:ext cx="8229600" cy="2188840"/>
          </a:xfrm>
        </p:spPr>
        <p:style>
          <a:lnRef idx="1">
            <a:schemeClr val="dk1"/>
          </a:lnRef>
          <a:fillRef idx="2">
            <a:schemeClr val="dk1"/>
          </a:fillRef>
          <a:effectRef idx="1">
            <a:schemeClr val="dk1"/>
          </a:effectRef>
          <a:fontRef idx="minor">
            <a:schemeClr val="dk1"/>
          </a:fontRef>
        </p:style>
        <p:txBody>
          <a:bodyPr>
            <a:normAutofit lnSpcReduction="10000"/>
          </a:bodyPr>
          <a:lstStyle/>
          <a:p>
            <a:r>
              <a:rPr lang="tr-TR" b="1" dirty="0" smtClean="0"/>
              <a:t>Aşağıdaki kelimelere getirilen eklerden hangi-si diğerlerine göre farklıdır?</a:t>
            </a:r>
            <a:endParaRPr lang="tr-TR" dirty="0" smtClean="0"/>
          </a:p>
          <a:p>
            <a:endParaRPr lang="tr-TR" dirty="0" smtClean="0"/>
          </a:p>
          <a:p>
            <a:r>
              <a:rPr lang="tr-TR" dirty="0" smtClean="0"/>
              <a:t>A) sobalar          B) sobacı		C) sobada	</a:t>
            </a:r>
            <a:endParaRPr lang="tr-TR" dirty="0"/>
          </a:p>
        </p:txBody>
      </p:sp>
      <p:pic>
        <p:nvPicPr>
          <p:cNvPr id="9218" name="Picture 2" descr="http://t3.gstatic.com/images?q=tbn:ANd9GcTz06OeshQgXQRPT-DmAlM0OJPUmO8RnznvaaSF42-5-qHnIa6X"/>
          <p:cNvPicPr>
            <a:picLocks noChangeAspect="1" noChangeArrowheads="1"/>
          </p:cNvPicPr>
          <p:nvPr/>
        </p:nvPicPr>
        <p:blipFill>
          <a:blip r:embed="rId2" cstate="print"/>
          <a:srcRect/>
          <a:stretch>
            <a:fillRect/>
          </a:stretch>
        </p:blipFill>
        <p:spPr bwMode="auto">
          <a:xfrm>
            <a:off x="2051720" y="332656"/>
            <a:ext cx="1300397" cy="1512962"/>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27</a:t>
            </a:r>
            <a:endParaRPr lang="tr-TR" dirty="0"/>
          </a:p>
        </p:txBody>
      </p:sp>
      <p:sp>
        <p:nvSpPr>
          <p:cNvPr id="3" name="2 İçerik Yer Tutucusu"/>
          <p:cNvSpPr>
            <a:spLocks noGrp="1"/>
          </p:cNvSpPr>
          <p:nvPr>
            <p:ph idx="1"/>
          </p:nvPr>
        </p:nvSpPr>
        <p:spPr>
          <a:xfrm>
            <a:off x="457200" y="1600201"/>
            <a:ext cx="8229600" cy="2188840"/>
          </a:xfrm>
        </p:spPr>
        <p:style>
          <a:lnRef idx="1">
            <a:schemeClr val="accent6"/>
          </a:lnRef>
          <a:fillRef idx="2">
            <a:schemeClr val="accent6"/>
          </a:fillRef>
          <a:effectRef idx="1">
            <a:schemeClr val="accent6"/>
          </a:effectRef>
          <a:fontRef idx="minor">
            <a:schemeClr val="dk1"/>
          </a:fontRef>
        </p:style>
        <p:txBody>
          <a:bodyPr>
            <a:normAutofit lnSpcReduction="10000"/>
          </a:bodyPr>
          <a:lstStyle/>
          <a:p>
            <a:r>
              <a:rPr lang="tr-TR" b="1" dirty="0" smtClean="0"/>
              <a:t>Aşağıdaki kelimelerden hangisi sözlükte en önce gelir?</a:t>
            </a:r>
            <a:endParaRPr lang="tr-TR" dirty="0" smtClean="0"/>
          </a:p>
          <a:p>
            <a:endParaRPr lang="tr-TR" dirty="0" smtClean="0"/>
          </a:p>
          <a:p>
            <a:r>
              <a:rPr lang="tr-TR" dirty="0" smtClean="0"/>
              <a:t>A) adak	        	   B) adam		C) adalet	 </a:t>
            </a:r>
          </a:p>
          <a:p>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a:t>
            </a:r>
            <a:endParaRPr lang="tr-TR" dirty="0"/>
          </a:p>
        </p:txBody>
      </p:sp>
      <p:sp>
        <p:nvSpPr>
          <p:cNvPr id="3" name="2 İçerik Yer Tutucusu"/>
          <p:cNvSpPr>
            <a:spLocks noGrp="1"/>
          </p:cNvSpPr>
          <p:nvPr>
            <p:ph idx="1"/>
          </p:nvPr>
        </p:nvSpPr>
        <p:spPr>
          <a:xfrm>
            <a:off x="323528" y="1600201"/>
            <a:ext cx="8568952" cy="2836911"/>
          </a:xfrm>
        </p:spPr>
        <p:style>
          <a:lnRef idx="1">
            <a:schemeClr val="accent6"/>
          </a:lnRef>
          <a:fillRef idx="2">
            <a:schemeClr val="accent6"/>
          </a:fillRef>
          <a:effectRef idx="1">
            <a:schemeClr val="accent6"/>
          </a:effectRef>
          <a:fontRef idx="minor">
            <a:schemeClr val="dk1"/>
          </a:fontRef>
        </p:style>
        <p:txBody>
          <a:bodyPr>
            <a:normAutofit lnSpcReduction="10000"/>
          </a:bodyPr>
          <a:lstStyle/>
          <a:p>
            <a:r>
              <a:rPr lang="tr-TR" b="1" dirty="0" smtClean="0"/>
              <a:t>Metindeki anlatılan aile nasıl bir yerde yaşıyor?</a:t>
            </a:r>
            <a:endParaRPr lang="tr-TR" dirty="0" smtClean="0"/>
          </a:p>
          <a:p>
            <a:endParaRPr lang="tr-TR" dirty="0" smtClean="0"/>
          </a:p>
          <a:p>
            <a:r>
              <a:rPr lang="tr-TR" dirty="0" smtClean="0"/>
              <a:t>A) Küçük bir kasabada			</a:t>
            </a:r>
          </a:p>
          <a:p>
            <a:r>
              <a:rPr lang="tr-TR" dirty="0" smtClean="0"/>
              <a:t>B) Kırsal kesimde</a:t>
            </a:r>
          </a:p>
          <a:p>
            <a:r>
              <a:rPr lang="tr-TR" dirty="0" smtClean="0"/>
              <a:t>C) Orman köyünde				</a:t>
            </a:r>
          </a:p>
          <a:p>
            <a:pPr>
              <a:buNone/>
            </a:pPr>
            <a:endParaRPr lang="tr-TR" dirty="0" smtClean="0"/>
          </a:p>
          <a:p>
            <a:endParaRPr lang="tr-TR" dirty="0"/>
          </a:p>
        </p:txBody>
      </p:sp>
      <p:sp>
        <p:nvSpPr>
          <p:cNvPr id="4" name="Altbilgi Yer Tutucusu 3"/>
          <p:cNvSpPr>
            <a:spLocks noGrp="1"/>
          </p:cNvSpPr>
          <p:nvPr>
            <p:ph type="ftr" sz="quarter" idx="11"/>
          </p:nvPr>
        </p:nvSpPr>
        <p:spPr/>
        <p:txBody>
          <a:bodyPr/>
          <a:lstStyle/>
          <a:p>
            <a:r>
              <a:rPr lang="tr-TR" dirty="0" smtClean="0">
                <a:hlinkClick r:id="rId2"/>
              </a:rPr>
              <a:t>www.</a:t>
            </a:r>
            <a:r>
              <a:rPr lang="tr-TR" dirty="0" err="1" smtClean="0">
                <a:hlinkClick r:id="rId2"/>
              </a:rPr>
              <a:t>sorubak</a:t>
            </a:r>
            <a:r>
              <a:rPr lang="tr-TR" dirty="0" smtClean="0">
                <a:hlinkClick r:id="rId2"/>
              </a:rPr>
              <a:t>.com</a:t>
            </a:r>
            <a:endParaRPr lang="tr-T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28</a:t>
            </a:r>
            <a:endParaRPr lang="tr-TR" dirty="0"/>
          </a:p>
        </p:txBody>
      </p:sp>
      <p:sp>
        <p:nvSpPr>
          <p:cNvPr id="3" name="2 İçerik Yer Tutucusu"/>
          <p:cNvSpPr>
            <a:spLocks noGrp="1"/>
          </p:cNvSpPr>
          <p:nvPr>
            <p:ph idx="1"/>
          </p:nvPr>
        </p:nvSpPr>
        <p:spPr>
          <a:xfrm>
            <a:off x="457200" y="1600201"/>
            <a:ext cx="8435280" cy="2188840"/>
          </a:xfrm>
        </p:spPr>
        <p:style>
          <a:lnRef idx="1">
            <a:schemeClr val="accent3"/>
          </a:lnRef>
          <a:fillRef idx="2">
            <a:schemeClr val="accent3"/>
          </a:fillRef>
          <a:effectRef idx="1">
            <a:schemeClr val="accent3"/>
          </a:effectRef>
          <a:fontRef idx="minor">
            <a:schemeClr val="dk1"/>
          </a:fontRef>
        </p:style>
        <p:txBody>
          <a:bodyPr/>
          <a:lstStyle/>
          <a:p>
            <a:r>
              <a:rPr lang="tr-TR" b="1" dirty="0" smtClean="0"/>
              <a:t>“Yeşil armut” sözünde “yeşil” kelimesi “armut” kelimesini </a:t>
            </a:r>
            <a:r>
              <a:rPr lang="tr-TR" b="1" u="sng" dirty="0" smtClean="0"/>
              <a:t>hangi yönden belirtmektedir</a:t>
            </a:r>
            <a:r>
              <a:rPr lang="tr-TR" b="1" dirty="0" smtClean="0"/>
              <a:t>? </a:t>
            </a:r>
            <a:endParaRPr lang="tr-TR" sz="2800" dirty="0" smtClean="0"/>
          </a:p>
          <a:p>
            <a:endParaRPr lang="tr-TR" sz="2800" dirty="0" smtClean="0"/>
          </a:p>
          <a:p>
            <a:r>
              <a:rPr lang="tr-TR" sz="2800" dirty="0" smtClean="0"/>
              <a:t>A. </a:t>
            </a:r>
            <a:r>
              <a:rPr lang="tr-TR" dirty="0" smtClean="0"/>
              <a:t>sayı                  B) durum                C) renk                          </a:t>
            </a:r>
            <a:endParaRPr lang="tr-TR"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29</a:t>
            </a:r>
            <a:endParaRPr lang="tr-TR" dirty="0"/>
          </a:p>
        </p:txBody>
      </p:sp>
      <p:sp>
        <p:nvSpPr>
          <p:cNvPr id="3" name="2 İçerik Yer Tutucusu"/>
          <p:cNvSpPr>
            <a:spLocks noGrp="1"/>
          </p:cNvSpPr>
          <p:nvPr>
            <p:ph idx="1"/>
          </p:nvPr>
        </p:nvSpPr>
        <p:spPr>
          <a:xfrm>
            <a:off x="457200" y="1600201"/>
            <a:ext cx="8229600" cy="3124944"/>
          </a:xfrm>
        </p:spPr>
        <p:style>
          <a:lnRef idx="1">
            <a:schemeClr val="accent4"/>
          </a:lnRef>
          <a:fillRef idx="2">
            <a:schemeClr val="accent4"/>
          </a:fillRef>
          <a:effectRef idx="1">
            <a:schemeClr val="accent4"/>
          </a:effectRef>
          <a:fontRef idx="minor">
            <a:schemeClr val="dk1"/>
          </a:fontRef>
        </p:style>
        <p:txBody>
          <a:bodyPr>
            <a:normAutofit lnSpcReduction="10000"/>
          </a:bodyPr>
          <a:lstStyle/>
          <a:p>
            <a:pPr algn="just"/>
            <a:r>
              <a:rPr lang="tr-TR" b="1" dirty="0" smtClean="0"/>
              <a:t>Bu gece size gelemeyeceğim   …………..  bize amcamlar gelecek. Cümlesi anlamca doğru olacak şekilde aşağıdakilerden hangisi ile tamamlanmalıdır?</a:t>
            </a:r>
            <a:endParaRPr lang="tr-TR" dirty="0" smtClean="0"/>
          </a:p>
          <a:p>
            <a:endParaRPr lang="tr-TR" dirty="0" smtClean="0"/>
          </a:p>
          <a:p>
            <a:r>
              <a:rPr lang="tr-TR" dirty="0" smtClean="0"/>
              <a:t>A) için                  B) çünkü                 C) ama               </a:t>
            </a:r>
          </a:p>
          <a:p>
            <a:endParaRPr lang="tr-T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30</a:t>
            </a:r>
            <a:endParaRPr lang="tr-TR" dirty="0"/>
          </a:p>
        </p:txBody>
      </p:sp>
      <p:sp>
        <p:nvSpPr>
          <p:cNvPr id="3" name="2 İçerik Yer Tutucusu"/>
          <p:cNvSpPr>
            <a:spLocks noGrp="1"/>
          </p:cNvSpPr>
          <p:nvPr>
            <p:ph idx="1"/>
          </p:nvPr>
        </p:nvSpPr>
        <p:spPr>
          <a:xfrm>
            <a:off x="457200" y="1600201"/>
            <a:ext cx="8229600" cy="2620888"/>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smtClean="0"/>
              <a:t>Çok çalıştım ……………sınavda başarılı olama-</a:t>
            </a:r>
            <a:r>
              <a:rPr lang="tr-TR" b="1" dirty="0" err="1" smtClean="0"/>
              <a:t>dım</a:t>
            </a:r>
            <a:r>
              <a:rPr lang="tr-TR" b="1" dirty="0" smtClean="0"/>
              <a:t>. Cümlesini anlamca doğru tamamlayan sözcük hangisidir?</a:t>
            </a:r>
            <a:endParaRPr lang="tr-TR" dirty="0" smtClean="0"/>
          </a:p>
          <a:p>
            <a:endParaRPr lang="tr-TR" dirty="0" smtClean="0"/>
          </a:p>
          <a:p>
            <a:r>
              <a:rPr lang="tr-TR" dirty="0" smtClean="0"/>
              <a:t>A) için                 B) çünkü                   C) ama                   </a:t>
            </a:r>
          </a:p>
          <a:p>
            <a:endParaRPr lang="tr-T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31</a:t>
            </a:r>
            <a:endParaRPr lang="tr-TR" dirty="0"/>
          </a:p>
        </p:txBody>
      </p:sp>
      <p:sp>
        <p:nvSpPr>
          <p:cNvPr id="3" name="2 İçerik Yer Tutucusu"/>
          <p:cNvSpPr>
            <a:spLocks noGrp="1"/>
          </p:cNvSpPr>
          <p:nvPr>
            <p:ph idx="1"/>
          </p:nvPr>
        </p:nvSpPr>
        <p:spPr>
          <a:xfrm>
            <a:off x="457200" y="1600201"/>
            <a:ext cx="8229600" cy="3124944"/>
          </a:xfrm>
        </p:spPr>
        <p:style>
          <a:lnRef idx="1">
            <a:schemeClr val="accent2"/>
          </a:lnRef>
          <a:fillRef idx="2">
            <a:schemeClr val="accent2"/>
          </a:fillRef>
          <a:effectRef idx="1">
            <a:schemeClr val="accent2"/>
          </a:effectRef>
          <a:fontRef idx="minor">
            <a:schemeClr val="dk1"/>
          </a:fontRef>
        </p:style>
        <p:txBody>
          <a:bodyPr>
            <a:normAutofit lnSpcReduction="10000"/>
          </a:bodyPr>
          <a:lstStyle/>
          <a:p>
            <a:pPr algn="just"/>
            <a:r>
              <a:rPr lang="tr-TR" b="1" dirty="0" smtClean="0"/>
              <a:t>Hava durumu raporlarına göre bugün kar yağması bekleniyordu ……… yağmadı. Cümlesi anlamca doğru olacak şekilde aşağıdakilerden hangisi ile tamamlanmalıdır?</a:t>
            </a:r>
            <a:endParaRPr lang="tr-TR" dirty="0" smtClean="0"/>
          </a:p>
          <a:p>
            <a:endParaRPr lang="tr-TR" dirty="0" smtClean="0"/>
          </a:p>
          <a:p>
            <a:r>
              <a:rPr lang="tr-TR" dirty="0" smtClean="0"/>
              <a:t>A) için                 B) ancak                   C) ya da                 </a:t>
            </a:r>
            <a:endParaRPr lang="tr-TR" dirty="0"/>
          </a:p>
        </p:txBody>
      </p:sp>
      <p:pic>
        <p:nvPicPr>
          <p:cNvPr id="4098" name="Picture 2" descr="http://t1.gstatic.com/images?q=tbn:ANd9GcTwHwGZuDG4hZcby5oVz2jBqrvXcb292rTF07ZEnydmnWYfAlFl9Q"/>
          <p:cNvPicPr>
            <a:picLocks noChangeAspect="1" noChangeArrowheads="1"/>
          </p:cNvPicPr>
          <p:nvPr/>
        </p:nvPicPr>
        <p:blipFill>
          <a:blip r:embed="rId2" cstate="print"/>
          <a:srcRect/>
          <a:stretch>
            <a:fillRect/>
          </a:stretch>
        </p:blipFill>
        <p:spPr bwMode="auto">
          <a:xfrm>
            <a:off x="1619672" y="260648"/>
            <a:ext cx="1800200" cy="1348413"/>
          </a:xfrm>
          <a:prstGeom prst="rect">
            <a:avLst/>
          </a:prstGeom>
          <a:noFill/>
        </p:spPr>
      </p:pic>
      <p:sp>
        <p:nvSpPr>
          <p:cNvPr id="4" name="Altbilgi Yer Tutucusu 3"/>
          <p:cNvSpPr>
            <a:spLocks noGrp="1"/>
          </p:cNvSpPr>
          <p:nvPr>
            <p:ph type="ftr" sz="quarter" idx="11"/>
          </p:nvPr>
        </p:nvSpPr>
        <p:spPr/>
        <p:txBody>
          <a:bodyPr/>
          <a:lstStyle/>
          <a:p>
            <a:r>
              <a:rPr lang="tr-TR" dirty="0" smtClean="0">
                <a:hlinkClick r:id="rId3"/>
              </a:rPr>
              <a:t>www.</a:t>
            </a:r>
            <a:r>
              <a:rPr lang="tr-TR" dirty="0" err="1" smtClean="0">
                <a:hlinkClick r:id="rId3"/>
              </a:rPr>
              <a:t>sorubak</a:t>
            </a:r>
            <a:r>
              <a:rPr lang="tr-TR" dirty="0" smtClean="0">
                <a:hlinkClick r:id="rId3"/>
              </a:rPr>
              <a:t>.com</a:t>
            </a:r>
            <a:endParaRPr lang="tr-T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32</a:t>
            </a:r>
            <a:endParaRPr lang="tr-TR" dirty="0"/>
          </a:p>
        </p:txBody>
      </p:sp>
      <p:sp>
        <p:nvSpPr>
          <p:cNvPr id="3" name="2 İçerik Yer Tutucusu"/>
          <p:cNvSpPr>
            <a:spLocks noGrp="1"/>
          </p:cNvSpPr>
          <p:nvPr>
            <p:ph idx="1"/>
          </p:nvPr>
        </p:nvSpPr>
        <p:spPr>
          <a:xfrm>
            <a:off x="457200" y="1600201"/>
            <a:ext cx="8229600" cy="2260848"/>
          </a:xfrm>
        </p:spPr>
        <p:style>
          <a:lnRef idx="1">
            <a:schemeClr val="accent1"/>
          </a:lnRef>
          <a:fillRef idx="2">
            <a:schemeClr val="accent1"/>
          </a:fillRef>
          <a:effectRef idx="1">
            <a:schemeClr val="accent1"/>
          </a:effectRef>
          <a:fontRef idx="minor">
            <a:schemeClr val="dk1"/>
          </a:fontRef>
        </p:style>
        <p:txBody>
          <a:bodyPr/>
          <a:lstStyle/>
          <a:p>
            <a:r>
              <a:rPr lang="tr-TR" b="1" dirty="0" smtClean="0"/>
              <a:t>“Bu dağlar yüksek dağlardır.”  Kelimesinde varlığın özelliğini bildiren kelime hangisidir?</a:t>
            </a:r>
            <a:endParaRPr lang="tr-TR" dirty="0" smtClean="0"/>
          </a:p>
          <a:p>
            <a:endParaRPr lang="tr-TR" dirty="0" smtClean="0"/>
          </a:p>
          <a:p>
            <a:r>
              <a:rPr lang="tr-TR" dirty="0" smtClean="0"/>
              <a:t>A) bu                 B) dağlar                  C) yüksek</a:t>
            </a:r>
          </a:p>
          <a:p>
            <a:endParaRPr lang="tr-TR" dirty="0"/>
          </a:p>
        </p:txBody>
      </p:sp>
      <p:pic>
        <p:nvPicPr>
          <p:cNvPr id="3074" name="Picture 2" descr="http://t1.gstatic.com/images?q=tbn:ANd9GcQLEz2SBP70H9Gy5BFwstNFUIO5qBEItE7z80Ha0s2fYPI74g5sCA"/>
          <p:cNvPicPr>
            <a:picLocks noChangeAspect="1" noChangeArrowheads="1"/>
          </p:cNvPicPr>
          <p:nvPr/>
        </p:nvPicPr>
        <p:blipFill>
          <a:blip r:embed="rId2" cstate="print"/>
          <a:srcRect/>
          <a:stretch>
            <a:fillRect/>
          </a:stretch>
        </p:blipFill>
        <p:spPr bwMode="auto">
          <a:xfrm>
            <a:off x="1547664" y="260648"/>
            <a:ext cx="2304256" cy="1290383"/>
          </a:xfrm>
          <a:prstGeom prst="rect">
            <a:avLst/>
          </a:prstGeom>
          <a:noFill/>
        </p:spPr>
      </p:pic>
      <p:sp>
        <p:nvSpPr>
          <p:cNvPr id="4" name="Altbilgi Yer Tutucusu 3"/>
          <p:cNvSpPr>
            <a:spLocks noGrp="1"/>
          </p:cNvSpPr>
          <p:nvPr>
            <p:ph type="ftr" sz="quarter" idx="11"/>
          </p:nvPr>
        </p:nvSpPr>
        <p:spPr/>
        <p:txBody>
          <a:bodyPr/>
          <a:lstStyle/>
          <a:p>
            <a:r>
              <a:rPr lang="tr-TR" dirty="0" smtClean="0">
                <a:hlinkClick r:id="rId3"/>
              </a:rPr>
              <a:t>www.</a:t>
            </a:r>
            <a:r>
              <a:rPr lang="tr-TR" dirty="0" err="1" smtClean="0">
                <a:hlinkClick r:id="rId3"/>
              </a:rPr>
              <a:t>sorubak</a:t>
            </a:r>
            <a:r>
              <a:rPr lang="tr-TR" dirty="0" smtClean="0">
                <a:hlinkClick r:id="rId3"/>
              </a:rPr>
              <a:t>.com</a:t>
            </a:r>
            <a:endParaRPr lang="tr-T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33</a:t>
            </a:r>
            <a:endParaRPr lang="tr-TR" dirty="0"/>
          </a:p>
        </p:txBody>
      </p:sp>
      <p:sp>
        <p:nvSpPr>
          <p:cNvPr id="3" name="2 İçerik Yer Tutucusu"/>
          <p:cNvSpPr>
            <a:spLocks noGrp="1"/>
          </p:cNvSpPr>
          <p:nvPr>
            <p:ph idx="1"/>
          </p:nvPr>
        </p:nvSpPr>
        <p:spPr>
          <a:xfrm>
            <a:off x="457200" y="1600201"/>
            <a:ext cx="8229600" cy="3340968"/>
          </a:xfrm>
        </p:spPr>
        <p:style>
          <a:lnRef idx="1">
            <a:schemeClr val="accent3"/>
          </a:lnRef>
          <a:fillRef idx="2">
            <a:schemeClr val="accent3"/>
          </a:fillRef>
          <a:effectRef idx="1">
            <a:schemeClr val="accent3"/>
          </a:effectRef>
          <a:fontRef idx="minor">
            <a:schemeClr val="dk1"/>
          </a:fontRef>
        </p:style>
        <p:txBody>
          <a:bodyPr>
            <a:normAutofit lnSpcReduction="10000"/>
          </a:bodyPr>
          <a:lstStyle/>
          <a:p>
            <a:r>
              <a:rPr lang="tr-TR" b="1" dirty="0" smtClean="0"/>
              <a:t>Aşağıdaki cümlelerin hangisinde nesnel yargı vardır?</a:t>
            </a:r>
            <a:endParaRPr lang="tr-TR" dirty="0" smtClean="0"/>
          </a:p>
          <a:p>
            <a:endParaRPr lang="tr-TR" dirty="0" smtClean="0"/>
          </a:p>
          <a:p>
            <a:r>
              <a:rPr lang="tr-TR" dirty="0" smtClean="0"/>
              <a:t>A) Eylül ayında okullar açıldı.                  </a:t>
            </a:r>
          </a:p>
          <a:p>
            <a:r>
              <a:rPr lang="tr-TR" dirty="0" smtClean="0"/>
              <a:t>B) Merve dondurmayı çok sever.</a:t>
            </a:r>
          </a:p>
          <a:p>
            <a:r>
              <a:rPr lang="tr-TR" dirty="0" smtClean="0"/>
              <a:t>C) Şiirleri çok severim.                              </a:t>
            </a:r>
          </a:p>
          <a:p>
            <a:pPr>
              <a:buNone/>
            </a:pPr>
            <a:endParaRPr lang="tr-TR" dirty="0"/>
          </a:p>
        </p:txBody>
      </p:sp>
      <p:sp>
        <p:nvSpPr>
          <p:cNvPr id="4" name="Altbilgi Yer Tutucusu 3"/>
          <p:cNvSpPr>
            <a:spLocks noGrp="1"/>
          </p:cNvSpPr>
          <p:nvPr>
            <p:ph type="ftr" sz="quarter" idx="11"/>
          </p:nvPr>
        </p:nvSpPr>
        <p:spPr/>
        <p:txBody>
          <a:bodyPr/>
          <a:lstStyle/>
          <a:p>
            <a:r>
              <a:rPr lang="tr-TR" dirty="0" smtClean="0">
                <a:hlinkClick r:id="rId2"/>
              </a:rPr>
              <a:t>www.</a:t>
            </a:r>
            <a:r>
              <a:rPr lang="tr-TR" dirty="0" err="1" smtClean="0">
                <a:hlinkClick r:id="rId2"/>
              </a:rPr>
              <a:t>sorubak</a:t>
            </a:r>
            <a:r>
              <a:rPr lang="tr-TR" dirty="0" smtClean="0">
                <a:hlinkClick r:id="rId2"/>
              </a:rPr>
              <a:t>.com</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a:t>
            </a:r>
            <a:endParaRPr lang="tr-TR" dirty="0"/>
          </a:p>
        </p:txBody>
      </p:sp>
      <p:sp>
        <p:nvSpPr>
          <p:cNvPr id="3" name="2 İçerik Yer Tutucusu"/>
          <p:cNvSpPr>
            <a:spLocks noGrp="1"/>
          </p:cNvSpPr>
          <p:nvPr>
            <p:ph idx="1"/>
          </p:nvPr>
        </p:nvSpPr>
        <p:spPr>
          <a:xfrm>
            <a:off x="755576" y="2132856"/>
            <a:ext cx="7776864" cy="2836912"/>
          </a:xfrm>
        </p:spPr>
        <p:style>
          <a:lnRef idx="1">
            <a:schemeClr val="accent5"/>
          </a:lnRef>
          <a:fillRef idx="2">
            <a:schemeClr val="accent5"/>
          </a:fillRef>
          <a:effectRef idx="1">
            <a:schemeClr val="accent5"/>
          </a:effectRef>
          <a:fontRef idx="minor">
            <a:schemeClr val="dk1"/>
          </a:fontRef>
        </p:style>
        <p:txBody>
          <a:bodyPr>
            <a:normAutofit lnSpcReduction="10000"/>
          </a:bodyPr>
          <a:lstStyle/>
          <a:p>
            <a:r>
              <a:rPr lang="tr-TR" b="1" dirty="0" smtClean="0"/>
              <a:t>Parçadaki aile kaç çocukludur?</a:t>
            </a:r>
            <a:endParaRPr lang="tr-TR" dirty="0" smtClean="0"/>
          </a:p>
          <a:p>
            <a:endParaRPr lang="tr-TR" dirty="0" smtClean="0"/>
          </a:p>
          <a:p>
            <a:r>
              <a:rPr lang="tr-TR" dirty="0" smtClean="0"/>
              <a:t>A) İkiz çocuklu	     </a:t>
            </a:r>
          </a:p>
          <a:p>
            <a:r>
              <a:rPr lang="tr-TR" dirty="0" smtClean="0"/>
              <a:t>B) İki çocuklu		</a:t>
            </a:r>
          </a:p>
          <a:p>
            <a:r>
              <a:rPr lang="tr-TR" dirty="0" smtClean="0"/>
              <a:t>C) Üç çocuklu		 </a:t>
            </a:r>
          </a:p>
          <a:p>
            <a:endParaRPr lang="tr-TR" dirty="0"/>
          </a:p>
        </p:txBody>
      </p:sp>
      <p:pic>
        <p:nvPicPr>
          <p:cNvPr id="32770" name="Picture 2" descr="http://t3.gstatic.com/images?q=tbn:ANd9GcTvPFGHqjgnJxFQncqU9nqb2Im2mtsiJRFeAKLWIbRgdlJzWLFs"/>
          <p:cNvPicPr>
            <a:picLocks noChangeAspect="1" noChangeArrowheads="1"/>
          </p:cNvPicPr>
          <p:nvPr/>
        </p:nvPicPr>
        <p:blipFill>
          <a:blip r:embed="rId2" cstate="print"/>
          <a:srcRect/>
          <a:stretch>
            <a:fillRect/>
          </a:stretch>
        </p:blipFill>
        <p:spPr bwMode="auto">
          <a:xfrm>
            <a:off x="683568" y="260648"/>
            <a:ext cx="2495550" cy="18288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3</a:t>
            </a:r>
            <a:endParaRPr lang="tr-TR" dirty="0"/>
          </a:p>
        </p:txBody>
      </p:sp>
      <p:sp>
        <p:nvSpPr>
          <p:cNvPr id="3" name="2 İçerik Yer Tutucusu"/>
          <p:cNvSpPr>
            <a:spLocks noGrp="1"/>
          </p:cNvSpPr>
          <p:nvPr>
            <p:ph idx="1"/>
          </p:nvPr>
        </p:nvSpPr>
        <p:spPr>
          <a:xfrm>
            <a:off x="395536" y="1988840"/>
            <a:ext cx="8229600" cy="3412976"/>
          </a:xfrm>
        </p:spPr>
        <p:style>
          <a:lnRef idx="1">
            <a:schemeClr val="accent4"/>
          </a:lnRef>
          <a:fillRef idx="2">
            <a:schemeClr val="accent4"/>
          </a:fillRef>
          <a:effectRef idx="1">
            <a:schemeClr val="accent4"/>
          </a:effectRef>
          <a:fontRef idx="minor">
            <a:schemeClr val="dk1"/>
          </a:fontRef>
        </p:style>
        <p:txBody>
          <a:bodyPr/>
          <a:lstStyle/>
          <a:p>
            <a:r>
              <a:rPr lang="tr-TR" b="1" dirty="0" smtClean="0"/>
              <a:t>Yazara göre yerleşim yerinin tek olumsuz yanı nedir?</a:t>
            </a:r>
            <a:endParaRPr lang="tr-TR" dirty="0" smtClean="0"/>
          </a:p>
          <a:p>
            <a:endParaRPr lang="tr-TR" dirty="0" smtClean="0"/>
          </a:p>
          <a:p>
            <a:r>
              <a:rPr lang="tr-TR" dirty="0" smtClean="0"/>
              <a:t>A) Doğa ve güzel manzarasının olması	</a:t>
            </a:r>
          </a:p>
          <a:p>
            <a:r>
              <a:rPr lang="tr-TR" dirty="0" smtClean="0"/>
              <a:t>B) Çöplerin çok sık toplanması		</a:t>
            </a:r>
          </a:p>
          <a:p>
            <a:r>
              <a:rPr lang="tr-TR" dirty="0" smtClean="0"/>
              <a:t>C) Taşıtların pencerelerinden çöp atılması</a:t>
            </a:r>
          </a:p>
          <a:p>
            <a:endParaRPr lang="tr-TR" dirty="0"/>
          </a:p>
        </p:txBody>
      </p:sp>
      <p:pic>
        <p:nvPicPr>
          <p:cNvPr id="31746" name="Picture 2" descr="http://t2.gstatic.com/images?q=tbn:ANd9GcQnom7MQRyJnGvMjaVYiXw_xb0cuSvageYBJar_BWGgUtMOqekl"/>
          <p:cNvPicPr>
            <a:picLocks noChangeAspect="1" noChangeArrowheads="1"/>
          </p:cNvPicPr>
          <p:nvPr/>
        </p:nvPicPr>
        <p:blipFill>
          <a:blip r:embed="rId2" cstate="print"/>
          <a:srcRect/>
          <a:stretch>
            <a:fillRect/>
          </a:stretch>
        </p:blipFill>
        <p:spPr bwMode="auto">
          <a:xfrm>
            <a:off x="1187624" y="188640"/>
            <a:ext cx="2495550" cy="18288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4</a:t>
            </a:r>
            <a:endParaRPr lang="tr-TR" dirty="0"/>
          </a:p>
        </p:txBody>
      </p:sp>
      <p:sp>
        <p:nvSpPr>
          <p:cNvPr id="3" name="2 İçerik Yer Tutucusu"/>
          <p:cNvSpPr>
            <a:spLocks noGrp="1"/>
          </p:cNvSpPr>
          <p:nvPr>
            <p:ph idx="1"/>
          </p:nvPr>
        </p:nvSpPr>
        <p:spPr>
          <a:xfrm>
            <a:off x="467544" y="2060848"/>
            <a:ext cx="8229600" cy="3412975"/>
          </a:xfrm>
        </p:spPr>
        <p:style>
          <a:lnRef idx="1">
            <a:schemeClr val="accent3"/>
          </a:lnRef>
          <a:fillRef idx="2">
            <a:schemeClr val="accent3"/>
          </a:fillRef>
          <a:effectRef idx="1">
            <a:schemeClr val="accent3"/>
          </a:effectRef>
          <a:fontRef idx="minor">
            <a:schemeClr val="dk1"/>
          </a:fontRef>
        </p:style>
        <p:txBody>
          <a:bodyPr>
            <a:normAutofit/>
          </a:bodyPr>
          <a:lstStyle/>
          <a:p>
            <a:r>
              <a:rPr lang="tr-TR" b="1" dirty="0" smtClean="0"/>
              <a:t>Yazarın hiç aksatmadan uyguladığı yardım düzeni aşağıdakilerden hangisidir?</a:t>
            </a:r>
            <a:endParaRPr lang="tr-TR" dirty="0" smtClean="0"/>
          </a:p>
          <a:p>
            <a:endParaRPr lang="tr-TR" dirty="0" smtClean="0"/>
          </a:p>
          <a:p>
            <a:r>
              <a:rPr lang="tr-TR" dirty="0" smtClean="0"/>
              <a:t>A) Çevredeki çöpleri toplamak		</a:t>
            </a:r>
          </a:p>
          <a:p>
            <a:r>
              <a:rPr lang="tr-TR" dirty="0" smtClean="0"/>
              <a:t>B) Fakir ailelere para vermek</a:t>
            </a:r>
          </a:p>
          <a:p>
            <a:r>
              <a:rPr lang="tr-TR" dirty="0" smtClean="0"/>
              <a:t>C) Sokak köpeklerini barındırmak		</a:t>
            </a:r>
          </a:p>
          <a:p>
            <a:endParaRPr lang="tr-TR" dirty="0" smtClean="0"/>
          </a:p>
          <a:p>
            <a:endParaRPr lang="tr-TR" dirty="0"/>
          </a:p>
        </p:txBody>
      </p:sp>
      <p:pic>
        <p:nvPicPr>
          <p:cNvPr id="30722" name="Picture 2" descr="http://t0.gstatic.com/images?q=tbn:ANd9GcSR76W6xygCQlqa6ZFeeViwK2lG08PM6tW9Oz9QeZY3eQSzzK1w"/>
          <p:cNvPicPr>
            <a:picLocks noChangeAspect="1" noChangeArrowheads="1"/>
          </p:cNvPicPr>
          <p:nvPr/>
        </p:nvPicPr>
        <p:blipFill>
          <a:blip r:embed="rId2" cstate="print"/>
          <a:srcRect/>
          <a:stretch>
            <a:fillRect/>
          </a:stretch>
        </p:blipFill>
        <p:spPr bwMode="auto">
          <a:xfrm>
            <a:off x="1115616" y="332656"/>
            <a:ext cx="2304256" cy="151216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5</a:t>
            </a:r>
            <a:endParaRPr lang="tr-TR" dirty="0"/>
          </a:p>
        </p:txBody>
      </p:sp>
      <p:sp>
        <p:nvSpPr>
          <p:cNvPr id="3" name="2 İçerik Yer Tutucusu"/>
          <p:cNvSpPr>
            <a:spLocks noGrp="1"/>
          </p:cNvSpPr>
          <p:nvPr>
            <p:ph idx="1"/>
          </p:nvPr>
        </p:nvSpPr>
        <p:spPr>
          <a:xfrm>
            <a:off x="539552" y="2132856"/>
            <a:ext cx="8229600" cy="3340968"/>
          </a:xfrm>
        </p:spPr>
        <p:style>
          <a:lnRef idx="1">
            <a:schemeClr val="accent2"/>
          </a:lnRef>
          <a:fillRef idx="2">
            <a:schemeClr val="accent2"/>
          </a:fillRef>
          <a:effectRef idx="1">
            <a:schemeClr val="accent2"/>
          </a:effectRef>
          <a:fontRef idx="minor">
            <a:schemeClr val="dk1"/>
          </a:fontRef>
        </p:style>
        <p:txBody>
          <a:bodyPr/>
          <a:lstStyle/>
          <a:p>
            <a:r>
              <a:rPr lang="tr-TR" b="1" dirty="0" smtClean="0"/>
              <a:t>‘’Gözlerinin içi gülmek.” Deyiminin anlamı aşağıdakilerden hangisidir?</a:t>
            </a:r>
            <a:endParaRPr lang="tr-TR" dirty="0" smtClean="0"/>
          </a:p>
          <a:p>
            <a:endParaRPr lang="tr-TR" dirty="0" smtClean="0"/>
          </a:p>
          <a:p>
            <a:r>
              <a:rPr lang="tr-TR" dirty="0" smtClean="0"/>
              <a:t>A) Görgülü, tecrübeli olmak.	                               B) Çok acıkmış olmak.	       </a:t>
            </a:r>
          </a:p>
          <a:p>
            <a:r>
              <a:rPr lang="tr-TR" dirty="0" smtClean="0"/>
              <a:t>C) Çok sevindiği yüzünden belli olmak.	                    </a:t>
            </a:r>
          </a:p>
          <a:p>
            <a:endParaRPr lang="tr-TR" dirty="0"/>
          </a:p>
        </p:txBody>
      </p:sp>
      <p:pic>
        <p:nvPicPr>
          <p:cNvPr id="29698" name="Picture 2" descr="http://t1.gstatic.com/images?q=tbn:ANd9GcRf_uT0XDrH_g4FsiZatL4uksgkoUh3a96YqsyIYsCTSEQV_V-iBX38j1oD"/>
          <p:cNvPicPr>
            <a:picLocks noChangeAspect="1" noChangeArrowheads="1"/>
          </p:cNvPicPr>
          <p:nvPr/>
        </p:nvPicPr>
        <p:blipFill>
          <a:blip r:embed="rId2" cstate="print"/>
          <a:srcRect/>
          <a:stretch>
            <a:fillRect/>
          </a:stretch>
        </p:blipFill>
        <p:spPr bwMode="auto">
          <a:xfrm>
            <a:off x="1115616" y="260648"/>
            <a:ext cx="2790825" cy="16383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6</a:t>
            </a:r>
            <a:endParaRPr lang="tr-TR" dirty="0"/>
          </a:p>
        </p:txBody>
      </p:sp>
      <p:sp>
        <p:nvSpPr>
          <p:cNvPr id="3" name="2 İçerik Yer Tutucusu"/>
          <p:cNvSpPr>
            <a:spLocks noGrp="1"/>
          </p:cNvSpPr>
          <p:nvPr>
            <p:ph idx="1"/>
          </p:nvPr>
        </p:nvSpPr>
        <p:spPr>
          <a:xfrm>
            <a:off x="467544" y="2060848"/>
            <a:ext cx="8229600" cy="2908920"/>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Hangi cümlede “pişmanlık” söz konusudur?</a:t>
            </a:r>
            <a:endParaRPr lang="tr-TR" dirty="0" smtClean="0"/>
          </a:p>
          <a:p>
            <a:endParaRPr lang="tr-TR" dirty="0" smtClean="0"/>
          </a:p>
          <a:p>
            <a:r>
              <a:rPr lang="tr-TR" dirty="0" smtClean="0"/>
              <a:t>A)  Seni kim büyüttü bu yaşa kadar?               </a:t>
            </a:r>
          </a:p>
          <a:p>
            <a:r>
              <a:rPr lang="tr-TR" dirty="0" smtClean="0"/>
              <a:t>B)  Ah sen nerelerdeydin yıllardır?</a:t>
            </a:r>
          </a:p>
          <a:p>
            <a:r>
              <a:rPr lang="tr-TR" dirty="0" smtClean="0"/>
              <a:t>C)  Keşke seninle hiç tanışmamış olsaydım.   </a:t>
            </a:r>
          </a:p>
          <a:p>
            <a:pPr>
              <a:buNone/>
            </a:pPr>
            <a:endParaRPr lang="tr-TR" dirty="0" smtClean="0"/>
          </a:p>
          <a:p>
            <a:endParaRPr lang="tr-TR" dirty="0"/>
          </a:p>
        </p:txBody>
      </p:sp>
      <p:pic>
        <p:nvPicPr>
          <p:cNvPr id="28674" name="Picture 2" descr="http://t3.gstatic.com/images?q=tbn:ANd9GcS7g7-P_ytfgYEB2gP7P02Ahbq4CBvt2VXYnfsoqDlAEzZxu797"/>
          <p:cNvPicPr>
            <a:picLocks noChangeAspect="1" noChangeArrowheads="1"/>
          </p:cNvPicPr>
          <p:nvPr/>
        </p:nvPicPr>
        <p:blipFill>
          <a:blip r:embed="rId2" cstate="print"/>
          <a:srcRect/>
          <a:stretch>
            <a:fillRect/>
          </a:stretch>
        </p:blipFill>
        <p:spPr bwMode="auto">
          <a:xfrm flipH="1">
            <a:off x="899592" y="404664"/>
            <a:ext cx="2410519" cy="155679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7</a:t>
            </a:r>
            <a:endParaRPr lang="tr-TR" dirty="0"/>
          </a:p>
        </p:txBody>
      </p:sp>
      <p:sp>
        <p:nvSpPr>
          <p:cNvPr id="3" name="2 İçerik Yer Tutucusu"/>
          <p:cNvSpPr>
            <a:spLocks noGrp="1"/>
          </p:cNvSpPr>
          <p:nvPr>
            <p:ph idx="1"/>
          </p:nvPr>
        </p:nvSpPr>
        <p:spPr>
          <a:xfrm>
            <a:off x="467544" y="2420888"/>
            <a:ext cx="8229600" cy="2736304"/>
          </a:xfrm>
        </p:spPr>
        <p:style>
          <a:lnRef idx="1">
            <a:schemeClr val="dk1"/>
          </a:lnRef>
          <a:fillRef idx="2">
            <a:schemeClr val="dk1"/>
          </a:fillRef>
          <a:effectRef idx="1">
            <a:schemeClr val="dk1"/>
          </a:effectRef>
          <a:fontRef idx="minor">
            <a:schemeClr val="dk1"/>
          </a:fontRef>
        </p:style>
        <p:txBody>
          <a:bodyPr>
            <a:normAutofit lnSpcReduction="10000"/>
          </a:bodyPr>
          <a:lstStyle/>
          <a:p>
            <a:r>
              <a:rPr lang="tr-TR" i="1" dirty="0" smtClean="0"/>
              <a:t> </a:t>
            </a:r>
            <a:r>
              <a:rPr lang="tr-TR" b="1" dirty="0" smtClean="0"/>
              <a:t>Yukarıdaki sözcüklerden anlamlı bir cümle oluşturmak için sıralama nasıl olmalıdır?</a:t>
            </a:r>
            <a:endParaRPr lang="tr-TR" dirty="0" smtClean="0"/>
          </a:p>
          <a:p>
            <a:endParaRPr lang="tr-TR" dirty="0" smtClean="0"/>
          </a:p>
          <a:p>
            <a:r>
              <a:rPr lang="tr-TR" dirty="0" smtClean="0"/>
              <a:t>A) 2 – 1 – 3 – 4 – 5 	   B) 1 – 3 – 5 – 2 – 4   	</a:t>
            </a:r>
          </a:p>
          <a:p>
            <a:r>
              <a:rPr lang="tr-TR" dirty="0" smtClean="0"/>
              <a:t>C) 3 – 1 – 4 – 2 – 5	    </a:t>
            </a:r>
            <a:endParaRPr lang="tr-TR" dirty="0"/>
          </a:p>
        </p:txBody>
      </p:sp>
      <p:sp>
        <p:nvSpPr>
          <p:cNvPr id="4" name="3 Metin kutusu"/>
          <p:cNvSpPr txBox="1"/>
          <p:nvPr/>
        </p:nvSpPr>
        <p:spPr>
          <a:xfrm>
            <a:off x="1403648" y="1124744"/>
            <a:ext cx="6696744" cy="1384995"/>
          </a:xfrm>
          <a:prstGeom prst="rect">
            <a:avLst/>
          </a:prstGeom>
          <a:noFill/>
        </p:spPr>
        <p:txBody>
          <a:bodyPr wrap="square" rtlCol="0">
            <a:spAutoFit/>
          </a:bodyPr>
          <a:lstStyle/>
          <a:p>
            <a:r>
              <a:rPr lang="tr-TR" sz="2800" i="1" dirty="0" smtClean="0"/>
              <a:t>1 – küçük çubukları     2 – karıncalar         3 – kullanarak     4 – karşıya        5 – geçiyorlardı</a:t>
            </a:r>
          </a:p>
          <a:p>
            <a:r>
              <a:rPr lang="tr-TR" sz="2800" dirty="0" smtClean="0"/>
              <a:t> </a:t>
            </a:r>
            <a:endParaRPr lang="tr-TR" dirty="0"/>
          </a:p>
        </p:txBody>
      </p:sp>
      <p:sp>
        <p:nvSpPr>
          <p:cNvPr id="5" name="4 Yuvarlatılmış Dikdörtgen"/>
          <p:cNvSpPr/>
          <p:nvPr/>
        </p:nvSpPr>
        <p:spPr>
          <a:xfrm>
            <a:off x="1043608" y="980728"/>
            <a:ext cx="7056784" cy="122413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TotalTime>
  <Words>788</Words>
  <Application>Microsoft Office PowerPoint</Application>
  <PresentationFormat>Ekran Gösterisi (4:3)</PresentationFormat>
  <Paragraphs>175</Paragraphs>
  <Slides>35</Slides>
  <Notes>1</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Ofis Teması</vt:lpstr>
      <vt:lpstr>Slayt 1</vt:lpstr>
      <vt:lpstr>Slayt 2</vt:lpstr>
      <vt:lpstr>1</vt:lpstr>
      <vt:lpstr>2</vt:lpstr>
      <vt:lpstr>3</vt:lpstr>
      <vt:lpstr>4</vt:lpstr>
      <vt:lpstr>5</vt:lpstr>
      <vt:lpstr>6</vt:lpstr>
      <vt:lpstr>7</vt:lpstr>
      <vt:lpstr>8</vt:lpstr>
      <vt:lpstr>9</vt:lpstr>
      <vt:lpstr>10</vt:lpstr>
      <vt:lpstr>11</vt:lpstr>
      <vt:lpstr>12</vt:lpstr>
      <vt:lpstr>13</vt:lpstr>
      <vt:lpstr>14</vt:lpstr>
      <vt:lpstr>15</vt:lpstr>
      <vt:lpstr>16</vt:lpstr>
      <vt:lpstr>17</vt:lpstr>
      <vt:lpstr>18</vt:lpstr>
      <vt:lpstr>19</vt:lpstr>
      <vt:lpstr>20</vt:lpstr>
      <vt:lpstr>21</vt:lpstr>
      <vt:lpstr>22</vt:lpstr>
      <vt:lpstr>23</vt:lpstr>
      <vt:lpstr>24</vt:lpstr>
      <vt:lpstr>25</vt:lpstr>
      <vt:lpstr>26</vt:lpstr>
      <vt:lpstr>27</vt:lpstr>
      <vt:lpstr>28</vt:lpstr>
      <vt:lpstr>29</vt:lpstr>
      <vt:lpstr>30</vt:lpstr>
      <vt:lpstr>31</vt:lpstr>
      <vt:lpstr>32</vt:lpstr>
      <vt:lpstr>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fj</dc:creator>
  <cp:lastModifiedBy>Dogan</cp:lastModifiedBy>
  <cp:revision>13</cp:revision>
  <dcterms:created xsi:type="dcterms:W3CDTF">2013-07-30T21:37:24Z</dcterms:created>
  <dcterms:modified xsi:type="dcterms:W3CDTF">2013-08-03T08:30:30Z</dcterms:modified>
</cp:coreProperties>
</file>