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1.xml" ContentType="application/inkml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3" r:id="rId2"/>
    <p:sldId id="27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1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37.64706" units="1/cm"/>
          <inkml:channelProperty channel="Y" name="resolution" value="37.24138" units="1/cm"/>
        </inkml:channelProperties>
      </inkml:inkSource>
      <inkml:timestamp xml:id="ts0" timeString="2013-03-28T21:18:11.762"/>
    </inkml:context>
    <inkml:brush xml:id="br0">
      <inkml:brushProperty name="width" value="0.21167" units="cm"/>
      <inkml:brushProperty name="height" value="0.21167" units="cm"/>
    </inkml:brush>
  </inkml:definitions>
  <inkml:trace contextRef="#ctx0" brushRef="#br0">22648 6227,'18'0,"0"-18,17 0,-17 1,-1-1,18 0,-17 1,0-1,17 0,0 1,-17-1,0 1,-1-1,1 0,-1 18,-17-17,18-1,0 18,-18-35,17 17,1 0,0-17,-1 17,1-17,0 18,-1-19,1 19,0-1,-18-17,17 17,1 0,-18 1,17-1,-17 1,0-1,18 18,-18-18,0 1,0-1,0 0,0 1,0-1,0 0,0-17,0 0,0 17,0-17,0 0,0 17,0-17,0 17,0-17,0 0,0 17,0-17,0 17,-18 0,18 1,0-1,0 0,0 1,0-1,0 1,0-1,0 0,0 1,0-19,0 19,0-1,0 0,0-17,0 18,0-19,0 19,0-1,0-17,0 17,0 0,0 1,-17-1,17-17,0 0,-18 17,18 0,0 1,0-1,-17 0,-1-17,-17 0,17 17,-17-17,17 17,0 1,1-1,-1 0,-17-17,17 17,-17 1,0-1,17 1,-17-19,-1 19,19-1,-18-17,-1 17,19 0,-19 1,19-1,-1-17,-17 17,17 1,-17-19,0 19,17-1,-17 18,-1-35,19 17,-19 0,1 1,0-18,0 17,-18 0,0 1,0-19,0 1,-18 0,19 17,16 1,-17-19,18 1,0 17,-1 1,1-1,0 0,0 18,-1-17,1-1,0 0,-36 1,1-18,-18-1,17 19,-17-36,17 35,1-17,-19 17,19 1,17-19,-18 19,1-1,17-17,0 17,-18 0,19 1,-1-18,0 35,0-18,18 0,-1 1,-17 17,18 0,0-18,0 18,-1-18,1 18,-18 0,18 0,-18 0,18 0,-1 0,-17 0,18 0,0 0,-18 0,18 0,-1 0,1 0,-18 0,18-17,-18 17,18 0,-18 0,17 0,1-18,-18 18,18 0,17 0,-17 0,0 0,0 0,17-18,-17 18,17 0,0 0,1 0,-1 0,0 0,-17 0,0 0,0 0,-1 0,1 18,0-18,-1 0,-16 0,34 0,-17 0,-1 18,-17-18,18 0,0 0,0 0,-1 0,1 17,0-17,17 0,-17 0,17 0,-35 0,36 18,-19-18,1 0,17 0,1 0,-1 18,-17-18,17 17,1-17,-19 18,19-18,-1 0,-17 18,0-18,17 17,-17-17,17 0,-17 18,17-18,0 17,-17-17,18 0,-1 18,0-18,1 18,-1-18,0 17,1-17,-1 0,0 18,1-18,-1 18,0-18,1 17,-1-17,1 18,-1-18,0 18,1-18,17 17,-18-17,0 0,1 0,-1 0,0 0,18 18,-17-18,-1 0,1 0,-1 0,0 0,18-18,0-17,0 17,0 1,0-1,0 0,0 1,18-1,-18 0,18 1,-18-1,17 18,-17-17,18-1,-1 18,-17-18,0 1,18 17,-18-18,0 0,18 18,-36 0,18 36,0-19,-35 19,35-1,0-18,0 1,-18 0,18-1,0 1,0 0,-17-1,17 1,0 0,0-1,-18 1,18-1,0 1,-18-18,18 18,0-1,0 1,18-18,0 0,-1 0,1 0,-1 18,1-18,0 0,-18 17,17-17,1 0,0 0,-1 0,1 18,0-18,-1 0,1 0,-18 18,17-18,1 0,-18 17,35-17,-17 18,0-18,-18 17,17-17,1 0,0 0,-18 18,17-18,54 0,-54 0,1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6F522-9B54-410C-8ACD-2C06BDCB1040}" type="datetimeFigureOut">
              <a:rPr lang="tr-TR" smtClean="0"/>
              <a:pPr/>
              <a:t>31.03.2013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D933D-11BF-46D2-99F2-949167F33F7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9285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D933D-11BF-46D2-99F2-949167F33F70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77139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8258A-763D-4B10-82EB-38CE2D2F9FDE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29112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922ED-6D2D-49B4-8418-FCD64C3D87AC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6103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4C877-D131-4BB8-B9ED-8816781A1B24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6355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32199-9DE6-4DBD-82AD-B324BF6C7C69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05100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FB122-E2FB-4D2B-9867-9FF56784B242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8590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032A2-3137-48F8-ABB4-DA837EE76ED5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35883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47F58-FCFA-44B5-8C2B-77B5CB160280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479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C0CB6-D835-4EF8-80ED-06263CA17CBA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0554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1C7CA-7B22-48FE-B90B-11E669AB4463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60327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6B24A-3950-4EBD-A124-380A04578FF5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0233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63D86-93D7-42EE-A02E-9001FC54EEF4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8577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C9F27-F1DC-4D8C-9950-C2C13C267021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…Egitimhane.com…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88722-94A2-4DDF-960E-347579A1D12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695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hyperlink" Target="http://www.sorubak.com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84" y="29828"/>
            <a:ext cx="9116215" cy="6837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66195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PARALARIMIZ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u="sng" dirty="0" smtClean="0">
                <a:solidFill>
                  <a:srgbClr val="FF0000"/>
                </a:solidFill>
              </a:rPr>
              <a:t>DEĞERLENDİRME</a:t>
            </a:r>
          </a:p>
          <a:p>
            <a:r>
              <a:rPr lang="tr-TR" sz="4800" dirty="0" smtClean="0">
                <a:solidFill>
                  <a:srgbClr val="FF0000"/>
                </a:solidFill>
              </a:rPr>
              <a:t>En büyük kağıt paramız nedir ?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xmlns="" val="1244216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ELBETTE 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5589240"/>
            <a:ext cx="8229600" cy="536923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200 TÜRK LİRASI </a:t>
            </a:r>
            <a:endParaRPr lang="tr-TR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1159" y="1916832"/>
            <a:ext cx="3456384" cy="3078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96307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 smtClean="0">
                <a:solidFill>
                  <a:srgbClr val="FF0000"/>
                </a:solidFill>
              </a:rPr>
              <a:t>DEĞERLENDİRME 2-</a:t>
            </a:r>
            <a:endParaRPr lang="tr-TR" u="sng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En küçük kağıt paramız nedir ? </a:t>
            </a: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20888"/>
            <a:ext cx="3816424" cy="3824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89447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 smtClean="0">
                <a:solidFill>
                  <a:srgbClr val="FF0000"/>
                </a:solidFill>
              </a:rPr>
              <a:t>DEĞERLENDİRME 3-</a:t>
            </a:r>
            <a:endParaRPr lang="tr-TR" u="sng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En büyük madeni paramız nedir ?</a:t>
            </a:r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80928"/>
            <a:ext cx="5069179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470544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 smtClean="0">
                <a:solidFill>
                  <a:srgbClr val="FF0000"/>
                </a:solidFill>
              </a:rPr>
              <a:t>DEĞERLENDİRME 4-</a:t>
            </a:r>
            <a:endParaRPr lang="tr-TR" u="sng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En küçük madeni paramız nedir ?</a:t>
            </a:r>
            <a:endParaRPr lang="tr-TR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86050"/>
            <a:ext cx="6160186" cy="2975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07461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ulut Belirtme Çizgisi 3"/>
          <p:cNvSpPr/>
          <p:nvPr/>
        </p:nvSpPr>
        <p:spPr>
          <a:xfrm>
            <a:off x="4465399" y="1340768"/>
            <a:ext cx="2880320" cy="295232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u="sng" dirty="0" smtClean="0"/>
              <a:t>AFFERİN </a:t>
            </a:r>
            <a:r>
              <a:rPr lang="tr-TR" sz="3600" dirty="0" smtClean="0"/>
              <a:t>SİZE …</a:t>
            </a:r>
            <a:endParaRPr lang="tr-TR" sz="3600" dirty="0"/>
          </a:p>
        </p:txBody>
      </p:sp>
      <p:pic>
        <p:nvPicPr>
          <p:cNvPr id="11266" name="Picture 2" descr="http://i5.photobucket.com/albums/y198/Marianna85/People/mz_4182228_bodyshot_300x400-3.gif?t=1241830375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2695" y="2636323"/>
            <a:ext cx="2857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6925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ulut Belirtme Çizgisi 3"/>
          <p:cNvSpPr/>
          <p:nvPr/>
        </p:nvSpPr>
        <p:spPr>
          <a:xfrm>
            <a:off x="4427984" y="1628800"/>
            <a:ext cx="3456384" cy="2880456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Biliyor musunuz ? Paraların arka yüzlerinde bazı kişilerin resmi var !</a:t>
            </a:r>
            <a:endParaRPr lang="tr-TR" dirty="0"/>
          </a:p>
        </p:txBody>
      </p:sp>
      <p:pic>
        <p:nvPicPr>
          <p:cNvPr id="12292" name="Picture 4" descr="http://i.minus.com/ib027hklxCNq5j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2597562" cy="425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5919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833279"/>
            <a:ext cx="8229600" cy="1143000"/>
          </a:xfrm>
        </p:spPr>
        <p:txBody>
          <a:bodyPr/>
          <a:lstStyle/>
          <a:p>
            <a:r>
              <a:rPr lang="tr-TR" dirty="0" smtClean="0"/>
              <a:t>İŞTE O KİŞİLER …</a:t>
            </a:r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50" y="1995488"/>
            <a:ext cx="8572500" cy="40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60171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ALIŞTIRMA </a:t>
            </a:r>
            <a:endParaRPr lang="tr-TR" dirty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680483" y="1678490"/>
            <a:ext cx="1302313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1TL = </a:t>
            </a:r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1503" y="1512577"/>
            <a:ext cx="1177478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2676" y="1503311"/>
            <a:ext cx="1246224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680483" y="2432293"/>
            <a:ext cx="1302313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1TL = </a:t>
            </a:r>
            <a:endParaRPr lang="tr-TR" dirty="0"/>
          </a:p>
        </p:txBody>
      </p:sp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3518" y="2404389"/>
            <a:ext cx="794665" cy="79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6536" y="3181347"/>
            <a:ext cx="794665" cy="79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9437" y="3185197"/>
            <a:ext cx="702284" cy="79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2676" y="2432293"/>
            <a:ext cx="766761" cy="766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Başlık 1"/>
          <p:cNvSpPr txBox="1">
            <a:spLocks/>
          </p:cNvSpPr>
          <p:nvPr/>
        </p:nvSpPr>
        <p:spPr>
          <a:xfrm>
            <a:off x="680483" y="3199053"/>
            <a:ext cx="1302313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50 KR= </a:t>
            </a:r>
            <a:endParaRPr lang="tr-TR" dirty="0"/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181348"/>
            <a:ext cx="798513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6001" y="3181349"/>
            <a:ext cx="798513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7"/>
              </a:rPr>
              <a:t>www.</a:t>
            </a:r>
            <a:r>
              <a:rPr lang="tr-TR" u="sng" dirty="0" err="1" smtClean="0">
                <a:hlinkClick r:id="rId7"/>
              </a:rPr>
              <a:t>sorubak</a:t>
            </a:r>
            <a:r>
              <a:rPr lang="tr-TR" u="sng" dirty="0" smtClean="0">
                <a:hlinkClick r:id="rId7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12992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96296E-6 C -0.01336 -0.00231 -0.02604 -0.00416 -0.03975 -0.00486 C -0.07257 -0.01088 -0.0467 -0.0074 -0.12083 -0.00625 C -0.16597 -0.00694 -0.20989 -0.01134 -0.25486 -0.01134 L -0.47656 -0.00486 " pathEditMode="relative" ptsTypes="fffAA">
                                      <p:cBhvr>
                                        <p:cTn id="34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6296E-6 C -0.01007 0.00301 -0.01944 0.00023 -0.02934 0.00394 C -0.03524 0.00347 -0.04132 0.00324 -0.04722 0.00255 C -0.05052 0.00208 -0.0533 -0.00093 -0.0566 -0.00116 C -0.06927 -0.00185 -0.08177 -0.00208 -0.09444 -0.00255 C -0.11285 -0.00093 -0.13073 0.00162 -0.14913 0.00255 C -0.18698 0.00648 -0.22535 0.00556 -0.26319 0.00625 C -0.2941 0.00347 -0.32083 0.00093 -0.35295 -2.96296E-6 C -0.3618 -0.00093 -0.37135 -0.0037 -0.38021 -0.0037 L -0.38489 0.00394 " pathEditMode="relative" ptsTypes="ffffffffAA">
                                      <p:cBhvr>
                                        <p:cTn id="3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7.40741E-6 C -0.0125 0.00348 -0.02517 0.00626 -0.03767 0.01019 C -0.04167 0.01135 -0.04618 0.01529 -0.05 0.0176 C -0.05868 0.02269 -0.06927 0.02709 -0.0783 0.03033 C -0.10052 0.0382 -0.12517 0.04098 -0.14809 0.04399 C -0.1559 0.047 -0.16371 0.04746 -0.1717 0.04908 C -0.18351 0.05441 -0.19705 0.05741 -0.20937 0.06042 C -0.21562 0.06204 -0.2283 0.06297 -0.2283 0.06297 C -0.23576 0.06529 -0.2434 0.06505 -0.25087 0.06667 C -0.25555 0.0676 -0.2651 0.06922 -0.2651 0.06922 C -0.27014 0.07177 -0.27569 0.07154 -0.28108 0.07292 C -0.28924 0.07709 -0.29757 0.08033 -0.30555 0.08566 C -0.31406 0.09121 -0.31042 0.08959 -0.31597 0.09191 C -0.3243 0.10001 -0.31493 0.09191 -0.32448 0.097 C -0.32847 0.09908 -0.33333 0.10371 -0.3368 0.10695 C -0.34167 0.11112 -0.34774 0.11343 -0.35278 0.11714 " pathEditMode="relative" ptsTypes="fffffffffffffffA">
                                      <p:cBhvr>
                                        <p:cTn id="42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C -0.02014 0.00671 -0.0401 0.01435 -0.06041 0.02014 C -0.07465 0.0243 -0.09097 0.02315 -0.10555 0.025 C -0.11076 0.02755 -0.11632 0.02731 -0.1217 0.02893 C -0.12656 0.03032 -0.13073 0.03264 -0.13576 0.0338 C -0.14323 0.03727 -0.15069 0.04005 -0.1585 0.04143 C -0.16493 0.04444 -0.17066 0.04815 -0.17725 0.05023 C -0.18559 0.05764 -0.19409 0.06667 -0.20382 0.07037 C -0.21041 0.07546 -0.21718 0.07963 -0.22361 0.08542 C -0.22673 0.08819 -0.22777 0.09074 -0.23107 0.09305 C -0.23281 0.09444 -0.23507 0.09444 -0.2368 0.0956 C -0.24409 0.10069 -0.25139 0.10486 -0.25937 0.1081 C -0.26059 0.10926 -0.2618 0.11065 -0.26319 0.1118 C -0.26406 0.1125 -0.2651 0.1125 -0.26597 0.11319 C -0.26788 0.11481 -0.2717 0.11829 -0.2717 0.11829 " pathEditMode="relative" ptsTypes="ffffffffffffffA">
                                      <p:cBhvr>
                                        <p:cTn id="46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C -0.0198 -0.01019 -0.03941 -0.0213 -0.05955 -0.03032 C -0.07309 -0.03634 -0.08889 -0.03773 -0.10296 -0.04144 C -0.11875 -0.04537 -0.13421 -0.05093 -0.15 -0.05417 C -0.16302 -0.06088 -0.18264 -0.06412 -0.19636 -0.06551 C -0.21042 -0.07199 -0.23021 -0.0713 -0.24445 -0.07292 C -0.26216 -0.07477 -0.27969 -0.0787 -0.29723 -0.08171 C -0.30105 -0.08426 -0.30434 -0.08542 -0.30851 -0.08681 C -0.3165 -0.09213 -0.329 -0.09931 -0.33785 -0.10185 C -0.35018 -0.10995 -0.36441 -0.11389 -0.37743 -0.11944 C -0.38212 -0.12384 -0.38768 -0.12593 -0.39254 -0.12963 C -0.39445 -0.13125 -0.39827 -0.13472 -0.39827 -0.13472 C -0.40052 -0.13958 -0.39896 -0.13843 -0.40296 -0.13843 " pathEditMode="relative" ptsTypes="ffffffffffffA">
                                      <p:cBhvr>
                                        <p:cTn id="50" dur="2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11111E-6 C -0.03645 -0.02153 -0.06701 -0.04329 -0.10382 -0.05671 C -0.10955 -0.06204 -0.1177 -0.06458 -0.12448 -0.06667 C -0.13246 -0.07199 -0.14114 -0.07593 -0.15 -0.07801 C -0.15781 -0.08218 -0.16632 -0.08357 -0.17448 -0.08681 C -0.18177 -0.08958 -0.18958 -0.09282 -0.19705 -0.09444 C -0.20364 -0.09583 -0.20955 -0.09745 -0.21597 -0.09954 C -0.21857 -0.10046 -0.22361 -0.10185 -0.22361 -0.10185 C -0.2368 -0.11111 -0.25902 -0.11366 -0.27361 -0.11574 C -0.2934 -0.12569 -0.31614 -0.12338 -0.3368 -0.12593 C -0.34201 -0.12732 -0.3467 -0.12963 -0.35191 -0.13079 C -0.35694 -0.13333 -0.3618 -0.13634 -0.36701 -0.13843 C -0.37066 -0.14329 -0.37395 -0.14306 -0.3783 -0.14607 C -0.37934 -0.14676 -0.38003 -0.14792 -0.38107 -0.14861 C -0.38663 -0.15185 -0.3835 -0.14792 -0.38576 -0.15093 " pathEditMode="relative" ptsTypes="ffffffffffffffA">
                                      <p:cBhvr>
                                        <p:cTn id="54" dur="2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5.18519E-6 C -0.00556 -0.00462 -0.04202 -0.03934 -0.05938 -0.04652 C -0.0684 -0.05578 -0.07847 -0.06296 -0.08872 -0.06921 C -0.09375 -0.07222 -0.09983 -0.0743 -0.10469 -0.078 C -0.12552 -0.09328 -0.15017 -0.1037 -0.17361 -0.10948 C -0.1849 -0.1155 -0.19827 -0.12036 -0.21042 -0.12198 C -0.23038 -0.128 -0.24931 -0.13171 -0.26979 -0.13333 C -0.27205 -0.13379 -0.27413 -0.13425 -0.27639 -0.13472 C -0.27917 -0.13541 -0.2849 -0.13726 -0.2849 -0.13726 C -0.28906 -0.14073 -0.29358 -0.14212 -0.29809 -0.14467 C -0.3099 -0.15138 -0.29514 -0.14351 -0.30469 -0.14976 C -0.3066 -0.15115 -0.31198 -0.15208 -0.3132 -0.15231 C -0.31979 -0.15416 -0.32639 -0.15671 -0.33299 -0.15856 C -0.3375 -0.15972 -0.34202 -0.15972 -0.34618 -0.16226 " pathEditMode="relative" ptsTypes="fffffffffffffA">
                                      <p:cBhvr>
                                        <p:cTn id="58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C -0.03281 -0.01898 -0.06615 -0.04537 -0.10191 -0.05278 C -0.10729 -0.05532 -0.11233 -0.05694 -0.11806 -0.05787 C -0.12135 -0.06088 -0.12448 -0.0618 -0.1283 -0.06296 C -0.13837 -0.06968 -0.15139 -0.07523 -0.16233 -0.07801 C -0.17205 -0.08333 -0.18212 -0.08889 -0.19254 -0.0919 C -0.2026 -0.09861 -0.21545 -0.10255 -0.22656 -0.1044 C -0.24184 -0.11018 -0.25729 -0.11528 -0.27274 -0.12083 C -0.27917 -0.12315 -0.28611 -0.12361 -0.29254 -0.12593 C -0.29983 -0.12847 -0.30677 -0.13148 -0.31424 -0.13333 C -0.32535 -0.13889 -0.3375 -0.14375 -0.34913 -0.14722 C -0.35191 -0.14977 -0.35851 -0.15231 -0.35851 -0.15231 C -0.3625 -0.15579 -0.36684 -0.15579 -0.37083 -0.15856 C -0.37483 -0.16134 -0.37222 -0.16111 -0.37465 -0.16111 " pathEditMode="relative" ptsTypes="fffffffffffffA">
                                      <p:cBhvr>
                                        <p:cTn id="62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/>
          <a:lstStyle/>
          <a:p>
            <a:r>
              <a:rPr lang="tr-TR" dirty="0" smtClean="0"/>
              <a:t>TEŞEKKÜRLER 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SİZLERİN BENİM SLAYTIMI İZLEDİĞİNİZ İÇİN .</a:t>
            </a:r>
          </a:p>
          <a:p>
            <a:pPr marL="0" indent="0">
              <a:buNone/>
            </a:pPr>
            <a:r>
              <a:rPr lang="tr-TR" dirty="0" smtClean="0"/>
              <a:t>SİZLER BENİM GÜZEL ARKADAŞLARIMSINIZ 3/A !</a:t>
            </a:r>
            <a:endParaRPr lang="tr-TR" dirty="0"/>
          </a:p>
        </p:txBody>
      </p:sp>
      <mc:AlternateContent xmlns:mc="http://schemas.openxmlformats.org/markup-compatibility/2006">
        <mc:Choice xmlns:p14="http://schemas.microsoft.com/office/powerpoint/2010/main" xmlns="" Requires="p14">
          <p:contentPart p14:bwMode="auto" r:id="rId2">
            <p14:nvContentPartPr>
              <p14:cNvPr id="4" name="Mürekkep 3"/>
              <p14:cNvContentPartPr/>
              <p14:nvPr/>
            </p14:nvContentPartPr>
            <p14:xfrm>
              <a:off x="6114960" y="977760"/>
              <a:ext cx="2254680" cy="1264320"/>
            </p14:xfrm>
          </p:contentPart>
        </mc:Choice>
        <mc:Fallback>
          <p:pic>
            <p:nvPicPr>
              <p:cNvPr id="4" name="Mürekkep 3"/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076800" y="939600"/>
                <a:ext cx="2331000" cy="134064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4"/>
              </a:rPr>
              <a:t>www.</a:t>
            </a:r>
            <a:r>
              <a:rPr lang="tr-TR" u="sng" dirty="0" err="1" smtClean="0">
                <a:hlinkClick r:id="rId4"/>
              </a:rPr>
              <a:t>sorubak</a:t>
            </a:r>
            <a:r>
              <a:rPr lang="tr-TR" u="sng" dirty="0" smtClean="0">
                <a:hlinkClick r:id="rId4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1924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2" y="23723"/>
            <a:ext cx="9143098" cy="6857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53279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71600" y="476672"/>
            <a:ext cx="7772400" cy="1470025"/>
          </a:xfrm>
        </p:spPr>
        <p:txBody>
          <a:bodyPr/>
          <a:lstStyle/>
          <a:p>
            <a:r>
              <a:rPr lang="tr-TR" dirty="0" smtClean="0">
                <a:solidFill>
                  <a:schemeClr val="bg2">
                    <a:lumMod val="25000"/>
                  </a:schemeClr>
                </a:solidFill>
              </a:rPr>
              <a:t>CUMHURİYET İLKOKULU</a:t>
            </a:r>
            <a:endParaRPr lang="tr-TR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6400800" cy="3865984"/>
          </a:xfrm>
        </p:spPr>
        <p:txBody>
          <a:bodyPr/>
          <a:lstStyle/>
          <a:p>
            <a:r>
              <a:rPr lang="tr-TR" dirty="0" smtClean="0">
                <a:solidFill>
                  <a:schemeClr val="bg2">
                    <a:lumMod val="25000"/>
                  </a:schemeClr>
                </a:solidFill>
              </a:rPr>
              <a:t>HAZIRLAYAN : DENİZ SILA GÜN</a:t>
            </a:r>
          </a:p>
          <a:p>
            <a:r>
              <a:rPr lang="tr-TR" dirty="0" smtClean="0">
                <a:solidFill>
                  <a:schemeClr val="bg2">
                    <a:lumMod val="25000"/>
                  </a:schemeClr>
                </a:solidFill>
              </a:rPr>
              <a:t>KONU : PARALARIMIZ</a:t>
            </a:r>
          </a:p>
          <a:p>
            <a:r>
              <a:rPr lang="tr-TR" dirty="0" smtClean="0">
                <a:solidFill>
                  <a:schemeClr val="bg2">
                    <a:lumMod val="25000"/>
                  </a:schemeClr>
                </a:solidFill>
              </a:rPr>
              <a:t>DERS : MATEMATİK</a:t>
            </a:r>
            <a:endParaRPr lang="tr-TR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87538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PARALARIMIZ 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Bir şeyi satın almakta , bir şeyin değeri karşılığında verilen maddedir . Para: karşılığında Mal ve Hizmet almaya ve vermeye ; ve bunların ekonomik değerlerini takas etmeye yarayan üzerinde rakamsal değerler taşıyan kâğıt ( kâğıt olarak değer taşımayan kâğıt parçası ). Para genel kabul gören değişim aracına verilen isimdir.</a:t>
            </a:r>
            <a:endParaRPr lang="tr-TR" b="1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09036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PARALARIMIZ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Eski zamanlarda para olmadığı için bir eşyayı takas ederdi . Ama şimdi artık para var ve insanlar ihtiyaçlarını , vergilerini kısacası bir şeyi alırken </a:t>
            </a:r>
            <a:r>
              <a:rPr lang="tr-TR" sz="4800" dirty="0" smtClean="0">
                <a:solidFill>
                  <a:srgbClr val="0070C0"/>
                </a:solidFill>
              </a:rPr>
              <a:t>para</a:t>
            </a:r>
            <a:r>
              <a:rPr lang="tr-TR" sz="4800" dirty="0" smtClean="0"/>
              <a:t>yı kullanır .</a:t>
            </a:r>
            <a:endParaRPr lang="tr-TR" sz="4800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6759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PARALARIMIZ </a:t>
            </a:r>
            <a:endParaRPr lang="tr-TR" dirty="0"/>
          </a:p>
        </p:txBody>
      </p:sp>
      <p:pic>
        <p:nvPicPr>
          <p:cNvPr id="1028" name="Picture 4" descr="http://www.9sn.net/hareketli/Drunk_mouse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337" y="3212976"/>
            <a:ext cx="2662511" cy="295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Belirtme Çizgisi 3"/>
          <p:cNvSpPr/>
          <p:nvPr/>
        </p:nvSpPr>
        <p:spPr>
          <a:xfrm>
            <a:off x="2339752" y="1916832"/>
            <a:ext cx="4032448" cy="2952328"/>
          </a:xfrm>
          <a:prstGeom prst="wedgeEllipse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Ne şükür beni takas etmemişler </a:t>
            </a:r>
            <a:r>
              <a:rPr lang="tr-TR" dirty="0" err="1" smtClean="0"/>
              <a:t>yaa</a:t>
            </a:r>
            <a:r>
              <a:rPr lang="tr-TR" dirty="0" smtClean="0"/>
              <a:t> !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05324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PARALARIMIZ </a:t>
            </a:r>
            <a:endParaRPr lang="tr-TR" dirty="0"/>
          </a:p>
        </p:txBody>
      </p:sp>
      <p:pic>
        <p:nvPicPr>
          <p:cNvPr id="3074" name="Picture 2" descr="http://www.9sn.net/hareketli/Girl_skates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492895"/>
            <a:ext cx="1872208" cy="367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Belirtme Çizgisi 3"/>
          <p:cNvSpPr/>
          <p:nvPr/>
        </p:nvSpPr>
        <p:spPr>
          <a:xfrm>
            <a:off x="3131840" y="1268760"/>
            <a:ext cx="3384376" cy="2232248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Bizim 6 kağıt paramız var . Bunları sırayla sayalım 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372889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PARALARIMIZ </a:t>
            </a:r>
            <a:endParaRPr lang="tr-TR" dirty="0"/>
          </a:p>
        </p:txBody>
      </p:sp>
      <p:pic>
        <p:nvPicPr>
          <p:cNvPr id="4098" name="Picture 2" descr="http://www.9sn.net/hareketli/Practice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8880"/>
            <a:ext cx="1584176" cy="3060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Belirtme Çizgisi 3"/>
          <p:cNvSpPr/>
          <p:nvPr/>
        </p:nvSpPr>
        <p:spPr>
          <a:xfrm>
            <a:off x="3131840" y="1628800"/>
            <a:ext cx="2664296" cy="2448272"/>
          </a:xfrm>
          <a:prstGeom prst="wedgeEllipse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Bizim 6 tane de  madeni paramız var . Onları da sayalım 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7360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u="sng" dirty="0" smtClean="0"/>
              <a:t>PARALARIMIZ </a:t>
            </a:r>
            <a:endParaRPr lang="tr-TR" u="sng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97120"/>
            <a:ext cx="2880320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Bulut Belirtme Çizgisi 3"/>
          <p:cNvSpPr/>
          <p:nvPr/>
        </p:nvSpPr>
        <p:spPr>
          <a:xfrm>
            <a:off x="3347864" y="1863700"/>
            <a:ext cx="3240360" cy="2592288"/>
          </a:xfrm>
          <a:prstGeom prst="cloud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Haydi </a:t>
            </a:r>
            <a:r>
              <a:rPr lang="tr-TR" u="sng" dirty="0" err="1" smtClean="0"/>
              <a:t>Edanur</a:t>
            </a:r>
            <a:r>
              <a:rPr lang="tr-TR" u="sng" dirty="0" smtClean="0"/>
              <a:t> </a:t>
            </a:r>
            <a:r>
              <a:rPr lang="tr-TR" dirty="0" smtClean="0"/>
              <a:t>arkadaşımız ve benim yaptığım etkinliğe bakalım …</a:t>
            </a:r>
            <a:endParaRPr lang="tr-TR" dirty="0"/>
          </a:p>
        </p:txBody>
      </p:sp>
      <p:sp>
        <p:nvSpPr>
          <p:cNvPr id="6" name="Başlık 1"/>
          <p:cNvSpPr txBox="1">
            <a:spLocks/>
          </p:cNvSpPr>
          <p:nvPr/>
        </p:nvSpPr>
        <p:spPr>
          <a:xfrm>
            <a:off x="4067944" y="5157192"/>
            <a:ext cx="4557192" cy="7201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7" name="Başlık 1"/>
          <p:cNvSpPr txBox="1">
            <a:spLocks/>
          </p:cNvSpPr>
          <p:nvPr/>
        </p:nvSpPr>
        <p:spPr>
          <a:xfrm>
            <a:off x="4211960" y="5013176"/>
            <a:ext cx="5133256" cy="7155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İpucu : </a:t>
            </a:r>
            <a:r>
              <a:rPr lang="tr-TR" u="sng" dirty="0" smtClean="0">
                <a:solidFill>
                  <a:srgbClr val="FF0000"/>
                </a:solidFill>
              </a:rPr>
              <a:t>Para </a:t>
            </a:r>
            <a:endParaRPr lang="tr-TR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819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781 -0.18055 C 0.10729 -0.18472 0.10035 -0.32454 0.08698 -0.36805 C 0.08229 -0.40046 0.07396 -0.43356 0.06441 -0.46366 C 0.06007 -0.47731 0.05312 -0.49768 0.04167 -0.50254 C 0.03212 -0.51597 0.02049 -0.52824 0.00937 -0.53912 C -0.00434 -0.55278 -0.01198 -0.56458 -0.02899 -0.57315 C -0.04618 -0.58217 -0.06754 -0.58379 -0.08559 -0.58426 C -0.10712 -0.58495 -0.12847 -0.58518 -0.14983 -0.58565 C -0.17639 -0.58866 -0.20243 -0.58727 -0.22813 -0.5794 C -0.24288 -0.56967 -0.25729 -0.56088 -0.27153 -0.55046 C -0.27622 -0.54722 -0.28125 -0.54514 -0.28576 -0.54166 C -0.3059 -0.525 -0.32552 -0.50741 -0.34618 -0.49143 C -0.35903 -0.48102 -0.38646 -0.45926 -0.39601 -0.44375 C -0.40608 -0.42708 -0.41389 -0.40856 -0.42361 -0.3919 C -0.42726 -0.38495 -0.43316 -0.37778 -0.43663 -0.3706 C -0.44549 -0.35208 -0.43889 -0.36342 -0.44531 -0.35301 C -0.44879 -0.34028 -0.45486 -0.3294 -0.45833 -0.31643 C -0.46198 -0.3037 -0.46441 -0.29074 -0.46771 -0.27754 C -0.47708 -0.19884 -0.46094 -0.13171 -0.42813 -0.06898 C -0.41597 -0.04491 -0.4033 -0.02222 -0.38385 -0.00717 C -0.33247 0.03287 -0.27274 0.05741 -0.21302 0.06343 C -0.19965 0.0625 -0.18594 0.0625 -0.17257 0.06065 C -0.15122 0.05834 -0.13194 0.03334 -0.11493 0.01945 C -0.08698 -0.00416 -0.06076 -0.02963 -0.03663 -0.05972 C -0.0276 -0.07106 -0.01684 -0.08819 -0.01302 -0.10393 C -0.00972 -0.11805 -0.0066 -0.13125 -0.00365 -0.1456 C 0.00243 -0.22129 0.00226 -0.30231 -0.02535 -0.3706 C -0.03646 -0.39838 -0.04809 -0.42454 -0.06875 -0.4412 C -0.10208 -0.46782 -0.1441 -0.47592 -0.18212 -0.48009 C -0.18837 -0.48055 -0.19444 -0.48079 -0.20069 -0.48125 C -0.21337 -0.48241 -0.23872 -0.48379 -0.23872 -0.48379 C -0.2651 -0.4831 -0.29288 -0.48449 -0.31875 -0.475 C -0.40486 -0.44352 -0.45139 -0.33541 -0.47257 -0.22708 C -0.47604 -0.18264 -0.4783 -0.1368 -0.46701 -0.09375 C -0.43924 0.01019 -0.3526 0.06019 -0.27535 0.06459 C -0.24774 0.06273 -0.22622 0.06181 -0.20069 0.04815 C -0.17483 0.03449 -0.15156 0.01343 -0.13194 -0.01319 C -0.08594 -0.07569 -0.0401 -0.14884 -0.02708 -0.23727 C -0.02587 -0.26458 -0.02344 -0.29074 -0.02899 -0.31759 C -0.04653 -0.40278 -0.09861 -0.49375 -0.16892 -0.5 C -0.17622 -0.49954 -0.19965 -0.49815 -0.2092 -0.49398 C -0.27379 -0.46412 -0.33993 -0.40116 -0.36215 -0.31296 C -0.36441 -0.28403 -0.36597 -0.28241 -0.36042 -0.24606 C -0.3559 -0.2169 -0.33611 -0.18842 -0.32344 -0.16666 C -0.30382 -0.13264 -0.26042 -0.09097 -0.22813 -0.08125 C -0.22031 -0.07916 -0.20538 -0.07847 -0.19705 -0.07754 C -0.17361 -0.0794 -0.1658 -0.07708 -0.14601 -0.08518 C -0.09826 -0.10393 -0.06528 -0.14676 -0.05069 -0.20949 C -0.04896 -0.25301 -0.05017 -0.2743 -0.06319 -0.31296 C -0.0691 -0.33102 -0.06528 -0.32685 -0.07431 -0.34166 C -0.08108 -0.35301 -0.08924 -0.36713 -0.09983 -0.37315 C -0.11024 -0.37893 -0.12083 -0.38055 -0.13194 -0.38194 C -0.18854 -0.38009 -0.24184 -0.37778 -0.28385 -0.32153 C -0.30069 -0.24514 -0.26476 -0.16227 -0.20747 -0.14282 C -0.1974 -0.14375 -0.18733 -0.14375 -0.17726 -0.1456 C -0.16649 -0.14699 -0.16372 -0.15116 -0.15365 -0.15694 C -0.1151 -0.1794 -0.07535 -0.20139 -0.06215 -0.25995 C -0.06007 -0.29051 -0.06233 -0.31875 -0.07639 -0.34421 C -0.07969 -0.35069 -0.08385 -0.35671 -0.0875 -0.36319 C -0.08906 -0.36574 -0.0901 -0.36921 -0.09219 -0.3706 C -0.09705 -0.37384 -0.10729 -0.3794 -0.10729 -0.3794 C -0.11424 -0.37893 -0.12135 -0.37916 -0.1283 -0.37801 C -0.13576 -0.37662 -0.14306 -0.37176 -0.14983 -0.36666 C -0.16997 -0.35185 -0.18906 -0.33727 -0.19705 -0.30648 C -0.19601 -0.28032 -0.19688 -0.27245 -0.18212 -0.25741 C -0.17379 -0.25856 -0.17049 -0.25741 -0.16389 -0.2662 C -0.16059 -0.27083 -0.1599 -0.26921 -0.16319 -0.27106 L -0.14514 -0.40717 L -0.29132 -0.42847 L -0.7217 -0.86366 L -0.42917 -0.37546 L 0.10486 0.02037 C 0.08351 -0.01088 0.05486 -0.0294 0.02656 -0.04722 C -0.0033 -0.0662 -0.03299 -0.08634 -0.06215 -0.10671 C -0.10608 -0.13657 -0.14965 -0.1662 -0.19427 -0.19444 C -0.20747 -0.20278 -0.22344 -0.20764 -0.23559 -0.21852 C -0.24358 -0.22523 -0.2526 -0.23241 -0.26111 -0.23727 C -0.26372 -0.23889 -0.26684 -0.23866 -0.26962 -0.24004 C -0.29826 -0.25231 -0.32622 -0.26551 -0.35556 -0.275 C -0.37361 -0.28079 -0.39375 -0.28518 -0.41111 -0.29375 C -0.43021 -0.30301 -0.45226 -0.31296 -0.47257 -0.31759 C -0.48108 -0.32315 -0.47969 -0.32407 -0.48212 -0.30879 C -0.4816 -0.29282 -0.48264 -0.27685 -0.48004 -0.26111 C -0.47656 -0.23958 -0.46944 -0.21852 -0.46302 -0.19815 C -0.4408 -0.12731 -0.41042 -0.06412 -0.35087 -0.04491 C -0.33941 -0.0412 -0.32934 -0.03611 -0.31771 -0.03495 C -0.3059 -0.03148 -0.30556 -0.03032 -0.29063 -0.03356 C -0.25851 -0.04004 -0.24479 -0.07847 -0.23472 -0.11389 C -0.22882 -0.16528 -0.23733 -0.21157 -0.25938 -0.25486 C -0.27431 -0.28495 -0.29115 -0.31551 -0.31771 -0.32662 C -0.32552 -0.32569 -0.32882 -0.32708 -0.33472 -0.32268 C -0.33681 -0.32129 -0.33872 -0.31944 -0.34045 -0.31759 C -0.34201 -0.31597 -0.34514 -0.31296 -0.34514 -0.31296 L -0.27049 -0.28125 L -0.5434 -0.52639 L -0.87813 0.14653 L -0.20174 -0.24467 L 0.02951 -0.05231 L 0.17187 0.38287 " pathEditMode="relative" ptsTypes="ffffffffffffffffffffffffffffffffffffffffffffffffffffffffffffffffffAAAAAfffffffffffffffffffffAAAAA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/>
      <p:bldP spid="7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225</Words>
  <Application>Microsoft Office PowerPoint</Application>
  <PresentationFormat>Ekran Gösterisi (4:3)</PresentationFormat>
  <Paragraphs>48</Paragraphs>
  <Slides>19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CUMHURİYET İLKOKULU</vt:lpstr>
      <vt:lpstr>PARALARIMIZ </vt:lpstr>
      <vt:lpstr>PARALARIMIZ</vt:lpstr>
      <vt:lpstr>PARALARIMIZ </vt:lpstr>
      <vt:lpstr>PARALARIMIZ </vt:lpstr>
      <vt:lpstr>PARALARIMIZ </vt:lpstr>
      <vt:lpstr>PARALARIMIZ </vt:lpstr>
      <vt:lpstr>PARALARIMIZ</vt:lpstr>
      <vt:lpstr>ELBETTE …</vt:lpstr>
      <vt:lpstr>DEĞERLENDİRME 2-</vt:lpstr>
      <vt:lpstr>DEĞERLENDİRME 3-</vt:lpstr>
      <vt:lpstr>DEĞERLENDİRME 4-</vt:lpstr>
      <vt:lpstr>Slayt 15</vt:lpstr>
      <vt:lpstr>Slayt 16</vt:lpstr>
      <vt:lpstr>İŞTE O KİŞİLER …</vt:lpstr>
      <vt:lpstr>ALIŞTIRMA </vt:lpstr>
      <vt:lpstr>TEŞEKKÜRLER 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BASSGUN3</dc:creator>
  <cp:keywords>www.sorubak.com</cp:keywords>
  <dc:description>www.sorubak.com</dc:description>
  <cp:lastModifiedBy>Dogan</cp:lastModifiedBy>
  <cp:revision>www.sorubak.com</cp:revision>
  <dcterms:created xsi:type="dcterms:W3CDTF">2013-03-28T19:34:19Z</dcterms:created>
  <dcterms:modified xsi:type="dcterms:W3CDTF">2013-03-31T20:56:37Z</dcterms:modified>
  <cp:category>www.sorubak.com</cp:category>
  <cp:contentType>www.sorubak.com</cp:contentType>
  <cp:contentStatus>www.sorubak.com</cp:contentStatus>
  <cp:version>www.sorubak.com</cp:version>
</cp:coreProperties>
</file>