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CA54CD-9214-4FD4-B2B6-A5A350D0CF77}" type="datetimeFigureOut">
              <a:rPr lang="tr-TR" smtClean="0"/>
              <a:pPr/>
              <a:t>02.10.2013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D3AA3-FA17-48DC-B118-71D22AB7DC6B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14 Yuvarlatılmış Dikdörtgen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9 Yuvarlatılmış Dikdörtgen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4 Başlık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0" name="19 Alt Başlık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19" name="18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00CA65-598A-43B2-8C17-14F89DC2CB64}" type="datetime1">
              <a:rPr lang="tr-TR" smtClean="0"/>
              <a:pPr/>
              <a:t>02.10.2013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tr-TR" smtClean="0"/>
              <a:t>ZİYA FIRINCIOĞULLARI - 27.09.2013</a:t>
            </a:r>
            <a:endParaRPr lang="tr-TR"/>
          </a:p>
        </p:txBody>
      </p:sp>
      <p:sp>
        <p:nvSpPr>
          <p:cNvPr id="11" name="10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D07C1F5-F9E4-4FBF-BE6C-051546575E4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B9184DB-F392-4970-8D93-95BC33D0C450}" type="datetime1">
              <a:rPr lang="tr-TR" smtClean="0"/>
              <a:pPr/>
              <a:t>02.10.2013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tr-TR" smtClean="0"/>
              <a:t>ZİYA FIRINCIOĞULLARI - 27.09.2013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D07C1F5-F9E4-4FBF-BE6C-051546575E4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B21C5C2-F463-409A-A8D1-0C0A7F4B5B4D}" type="datetime1">
              <a:rPr lang="tr-TR" smtClean="0"/>
              <a:pPr/>
              <a:t>02.10.2013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tr-TR" smtClean="0"/>
              <a:t>ZİYA FIRINCIOĞULLARI - 27.09.2013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D07C1F5-F9E4-4FBF-BE6C-051546575E4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CC6AEBB-04F9-41A4-B95E-CF0844CD96AD}" type="datetime1">
              <a:rPr lang="tr-TR" smtClean="0"/>
              <a:pPr/>
              <a:t>02.10.2013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tr-TR" smtClean="0"/>
              <a:t>ZİYA FIRINCIOĞULLARI - 27.09.2013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D07C1F5-F9E4-4FBF-BE6C-051546575E4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Yuvarlatılmış Dikdörtgen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10 Yuvarlatılmış Dikdörtgen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C31F0C4-0D71-4CDE-8532-9AEB71C9A7AD}" type="datetime1">
              <a:rPr lang="tr-TR" smtClean="0"/>
              <a:pPr/>
              <a:t>02.10.2013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tr-TR" smtClean="0"/>
              <a:t>ZİYA FIRINCIOĞULLARI - 27.09.2013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D07C1F5-F9E4-4FBF-BE6C-051546575E4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B4E75EE-93D4-4E87-9D41-4E42B3531C32}" type="datetime1">
              <a:rPr lang="tr-TR" smtClean="0"/>
              <a:pPr/>
              <a:t>02.10.2013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tr-TR" smtClean="0"/>
              <a:t>ZİYA FIRINCIOĞULLARI - 27.09.2013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D07C1F5-F9E4-4FBF-BE6C-051546575E4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170EB45-1630-4030-9A89-E3F1B10A0286}" type="datetime1">
              <a:rPr lang="tr-TR" smtClean="0"/>
              <a:pPr/>
              <a:t>02.10.2013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tr-TR" smtClean="0"/>
              <a:t>ZİYA FIRINCIOĞULLARI - 27.09.2013</a:t>
            </a:r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D07C1F5-F9E4-4FBF-BE6C-051546575E4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5FA7846-386E-46CA-8DB2-85C15201DE72}" type="datetime1">
              <a:rPr lang="tr-TR" smtClean="0"/>
              <a:pPr/>
              <a:t>02.10.2013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tr-TR" smtClean="0"/>
              <a:t>ZİYA FIRINCIOĞULLARI - 27.09.2013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D07C1F5-F9E4-4FBF-BE6C-051546575E4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Yuvarlatılmış Dikdörtgen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9A439CF-56B6-4F27-9477-E11977BFA4DC}" type="datetime1">
              <a:rPr lang="tr-TR" smtClean="0"/>
              <a:pPr/>
              <a:t>02.10.2013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tr-TR" smtClean="0"/>
              <a:t>ZİYA FIRINCIOĞULLARI - 27.09.2013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D07C1F5-F9E4-4FBF-BE6C-051546575E4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FA2459B-09C8-486A-9A5E-230F76E275E7}" type="datetime1">
              <a:rPr lang="tr-TR" smtClean="0"/>
              <a:pPr/>
              <a:t>02.10.2013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tr-TR" smtClean="0"/>
              <a:t>ZİYA FIRINCIOĞULLARI - 27.09.2013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D07C1F5-F9E4-4FBF-BE6C-051546575E4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14 Yuvarlatılmış Dikdörtgen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10 Tek Köşesi Yuvarlatılmış Dikdörtgen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E270F99-F3AB-4245-90C9-B3B0DEED5030}" type="datetime1">
              <a:rPr lang="tr-TR" smtClean="0"/>
              <a:pPr/>
              <a:t>02.10.2013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tr-TR" smtClean="0"/>
              <a:t>ZİYA FIRINCIOĞULLARI - 27.09.2013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D07C1F5-F9E4-4FBF-BE6C-051546575E4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tr-TR" smtClean="0"/>
              <a:t>Resim eklemek için simgeyi tıklatın</a:t>
            </a:r>
            <a:endParaRPr kumimoji="0" lang="en-US"/>
          </a:p>
        </p:txBody>
      </p:sp>
    </p:spTree>
  </p:cSld>
  <p:clrMapOvr>
    <a:masterClrMapping/>
  </p:clrMapOvr>
  <p:transition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Yuvarlatılmış Dikdörtgen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Yuvarlatılmış Dikdörtgen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12 Başlık Yer Tutucusu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25" name="24 Veri Yer Tutucusu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932B5B5B-9512-40B5-B1C5-1294A9251F5A}" type="datetime1">
              <a:rPr lang="tr-TR" smtClean="0"/>
              <a:pPr/>
              <a:t>02.10.2013</a:t>
            </a:fld>
            <a:endParaRPr lang="tr-TR"/>
          </a:p>
        </p:txBody>
      </p:sp>
      <p:sp>
        <p:nvSpPr>
          <p:cNvPr id="18" name="17 Altbilgi Yer Tutucusu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r>
              <a:rPr lang="tr-TR" smtClean="0"/>
              <a:t>ZİYA FIRINCIOĞULLARI - 27.09.2013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9D07C1F5-F9E4-4FBF-BE6C-051546575E4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>
    <p:wipe/>
  </p:transition>
  <p:hf sldNum="0" hdr="0" dt="0"/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ÖFKENİ KONTROL  ET 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0070C0"/>
                </a:solidFill>
              </a:rPr>
              <a:t>1. Üzgün olduğunuzda  neler  yaparsınız  ? Söyleyiniz.</a:t>
            </a:r>
            <a:endParaRPr lang="tr-TR" dirty="0">
              <a:solidFill>
                <a:srgbClr val="0070C0"/>
              </a:solidFill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ZİYA FIRINCIOĞULLARI - 27.09.2013</a:t>
            </a:r>
            <a:endParaRPr lang="tr-TR"/>
          </a:p>
        </p:txBody>
      </p:sp>
      <p:sp>
        <p:nvSpPr>
          <p:cNvPr id="5" name="Yuvarlatılmış Dikdörtgen 7"/>
          <p:cNvSpPr/>
          <p:nvPr/>
        </p:nvSpPr>
        <p:spPr>
          <a:xfrm>
            <a:off x="6660232" y="1196752"/>
            <a:ext cx="1781175" cy="333375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1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www.</a:t>
            </a:r>
            <a:r>
              <a:rPr kumimoji="0" lang="tr-TR" sz="11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sorubak</a:t>
            </a:r>
            <a:r>
              <a:rPr kumimoji="0" lang="tr-TR" sz="11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.com</a:t>
            </a:r>
            <a:endParaRPr kumimoji="0" lang="tr-TR" sz="11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6. Sesimizi yükseltmemeliyiz.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0070C0"/>
                </a:solidFill>
              </a:rPr>
              <a:t>7. Sorunu çözmek için  uygun çözüm yollarını düşünmeliyiz. </a:t>
            </a:r>
            <a:r>
              <a:rPr lang="tr-TR" dirty="0" smtClean="0">
                <a:solidFill>
                  <a:srgbClr val="FF0000"/>
                </a:solidFill>
              </a:rPr>
              <a:t>(“ trafik ışıklar” yöntemi . )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ZİYA FIRINCIOĞULLARI - 27.09.2013</a:t>
            </a:r>
            <a:endParaRPr lang="tr-TR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Atasözü : “ </a:t>
            </a:r>
            <a:r>
              <a:rPr lang="tr-TR" dirty="0" smtClean="0"/>
              <a:t>Öfkeyle  kalkan zararla oturur.”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2257444"/>
          </a:xfrm>
        </p:spPr>
        <p:txBody>
          <a:bodyPr>
            <a:normAutofit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DEĞERLENDİRME  :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1. “</a:t>
            </a:r>
            <a:r>
              <a:rPr lang="tr-TR" dirty="0" smtClean="0">
                <a:solidFill>
                  <a:srgbClr val="00B050"/>
                </a:solidFill>
              </a:rPr>
              <a:t> </a:t>
            </a:r>
            <a:r>
              <a:rPr lang="tr-TR" dirty="0" smtClean="0">
                <a:solidFill>
                  <a:srgbClr val="0070C0"/>
                </a:solidFill>
              </a:rPr>
              <a:t>EMPATİ , SAYGI , BENCİL , ÖFKE ,HOŞGÖRÜ, ARKADAŞ , VE SAKİN”  </a:t>
            </a:r>
            <a:r>
              <a:rPr lang="tr-TR" dirty="0" smtClean="0">
                <a:solidFill>
                  <a:schemeClr val="tx1"/>
                </a:solidFill>
              </a:rPr>
              <a:t>Kelimelerin anlamlarını  sözlükten bulunuz. </a:t>
            </a:r>
            <a:r>
              <a:rPr lang="tr-TR" dirty="0" smtClean="0">
                <a:solidFill>
                  <a:srgbClr val="00B050"/>
                </a:solidFill>
              </a:rPr>
              <a:t>Örnek bir cümlede kullanınız.</a:t>
            </a:r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ZİYA FIRINCIOĞULLARI - 27.09.2013</a:t>
            </a:r>
            <a:endParaRPr lang="tr-TR"/>
          </a:p>
        </p:txBody>
      </p:sp>
      <p:sp>
        <p:nvSpPr>
          <p:cNvPr id="5" name="Yuvarlatılmış Dikdörtgen 7"/>
          <p:cNvSpPr/>
          <p:nvPr/>
        </p:nvSpPr>
        <p:spPr>
          <a:xfrm>
            <a:off x="6660232" y="1196752"/>
            <a:ext cx="1781175" cy="333375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1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www.</a:t>
            </a:r>
            <a:r>
              <a:rPr kumimoji="0" lang="tr-TR" sz="11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sorubak</a:t>
            </a:r>
            <a:r>
              <a:rPr kumimoji="0" lang="tr-TR" sz="11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rPr>
              <a:t>.com</a:t>
            </a:r>
            <a:endParaRPr kumimoji="0" lang="tr-TR" sz="11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Calibri"/>
              <a:cs typeface="Times New Roman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Öfke  : </a:t>
            </a:r>
            <a:r>
              <a:rPr lang="tr-TR" dirty="0" smtClean="0"/>
              <a:t>Hoşa gitmeyen ve sinirleri geren  bir davranıştır.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0070C0"/>
                </a:solidFill>
              </a:rPr>
              <a:t>Veya  çeşitli sebeplerden kaynaklanan </a:t>
            </a:r>
            <a:r>
              <a:rPr lang="tr-TR" dirty="0" smtClean="0">
                <a:solidFill>
                  <a:srgbClr val="FF0000"/>
                </a:solidFill>
              </a:rPr>
              <a:t>kızgınlık  </a:t>
            </a:r>
            <a:r>
              <a:rPr lang="tr-TR" dirty="0" smtClean="0">
                <a:solidFill>
                  <a:srgbClr val="0070C0"/>
                </a:solidFill>
              </a:rPr>
              <a:t>hiddet duygusudur.</a:t>
            </a:r>
            <a:endParaRPr lang="tr-TR" dirty="0">
              <a:solidFill>
                <a:srgbClr val="0070C0"/>
              </a:solidFill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ZİYA FIRINCIOĞULLARI - 27.09.2013</a:t>
            </a:r>
            <a:endParaRPr lang="tr-TR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Bizler gün boyunca  çeşitli olaylar 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>
                <a:solidFill>
                  <a:schemeClr val="tx1"/>
                </a:solidFill>
              </a:rPr>
              <a:t>Durumlar , ya da  kişilerle ilgili , </a:t>
            </a:r>
            <a:r>
              <a:rPr lang="tr-TR" dirty="0" smtClean="0">
                <a:solidFill>
                  <a:srgbClr val="FF0000"/>
                </a:solidFill>
              </a:rPr>
              <a:t>mutluluk ,korku , kızgınlık , öfkeli  </a:t>
            </a:r>
            <a:r>
              <a:rPr lang="tr-TR" dirty="0" smtClean="0">
                <a:solidFill>
                  <a:schemeClr val="tx1"/>
                </a:solidFill>
              </a:rPr>
              <a:t>ve </a:t>
            </a:r>
            <a:r>
              <a:rPr lang="tr-TR" dirty="0" smtClean="0">
                <a:solidFill>
                  <a:srgbClr val="FF0000"/>
                </a:solidFill>
              </a:rPr>
              <a:t>üzüntü </a:t>
            </a:r>
            <a:r>
              <a:rPr lang="tr-TR" dirty="0" smtClean="0">
                <a:solidFill>
                  <a:srgbClr val="00B0F0"/>
                </a:solidFill>
              </a:rPr>
              <a:t>gibi  duygular hissedebiliriz.</a:t>
            </a:r>
            <a:endParaRPr lang="tr-TR" dirty="0">
              <a:solidFill>
                <a:srgbClr val="00B0F0"/>
              </a:solidFill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ZİYA FIRINCIOĞULLARI - 27.09.2013</a:t>
            </a:r>
            <a:endParaRPr lang="tr-TR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Örneğin  ; </a:t>
            </a:r>
            <a:r>
              <a:rPr lang="tr-TR" dirty="0" smtClean="0">
                <a:solidFill>
                  <a:srgbClr val="00B050"/>
                </a:solidFill>
              </a:rPr>
              <a:t>Hediye aldığımızda  </a:t>
            </a:r>
            <a:r>
              <a:rPr lang="tr-TR" dirty="0" smtClean="0">
                <a:solidFill>
                  <a:srgbClr val="0070C0"/>
                </a:solidFill>
              </a:rPr>
              <a:t>mutlu oluruz.</a:t>
            </a:r>
            <a:endParaRPr lang="tr-TR" dirty="0">
              <a:solidFill>
                <a:srgbClr val="0070C0"/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tr-TR" dirty="0" smtClean="0">
                <a:solidFill>
                  <a:schemeClr val="tx1"/>
                </a:solidFill>
              </a:rPr>
              <a:t>Bir sorun yaşadığımızda  </a:t>
            </a:r>
            <a:r>
              <a:rPr lang="tr-TR" dirty="0" smtClean="0">
                <a:solidFill>
                  <a:srgbClr val="FF0000"/>
                </a:solidFill>
              </a:rPr>
              <a:t>üzülürüz.</a:t>
            </a:r>
          </a:p>
          <a:p>
            <a:r>
              <a:rPr lang="tr-TR" dirty="0" smtClean="0">
                <a:solidFill>
                  <a:srgbClr val="00B050"/>
                </a:solidFill>
              </a:rPr>
              <a:t>Beklenmedik  ani bir olaydan </a:t>
            </a:r>
            <a:r>
              <a:rPr lang="tr-TR" dirty="0" smtClean="0">
                <a:solidFill>
                  <a:srgbClr val="FF0000"/>
                </a:solidFill>
              </a:rPr>
              <a:t>korkabiliriz. </a:t>
            </a:r>
            <a:r>
              <a:rPr lang="tr-TR" dirty="0" smtClean="0">
                <a:solidFill>
                  <a:srgbClr val="00B0F0"/>
                </a:solidFill>
              </a:rPr>
              <a:t>Gibi çeşitli duygular yaşayabiliriz.</a:t>
            </a:r>
            <a:endParaRPr lang="tr-TR" dirty="0">
              <a:solidFill>
                <a:srgbClr val="00B0F0"/>
              </a:solidFill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ZİYA FIRINCIOĞULLARI - 27.09.2013</a:t>
            </a:r>
            <a:endParaRPr lang="tr-TR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Her duygunun  yaşanmasının  </a:t>
            </a:r>
            <a:r>
              <a:rPr lang="tr-TR" dirty="0" smtClean="0">
                <a:solidFill>
                  <a:srgbClr val="FF0000"/>
                </a:solidFill>
              </a:rPr>
              <a:t>doğal olduğunu bilmeliyiz.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0070C0"/>
                </a:solidFill>
              </a:rPr>
              <a:t>Duygularımızı  her zaman  </a:t>
            </a:r>
            <a:r>
              <a:rPr lang="tr-TR" dirty="0" smtClean="0">
                <a:solidFill>
                  <a:srgbClr val="FF0000"/>
                </a:solidFill>
              </a:rPr>
              <a:t>uygun biçimde </a:t>
            </a:r>
            <a:r>
              <a:rPr lang="tr-TR" dirty="0" smtClean="0">
                <a:solidFill>
                  <a:srgbClr val="0070C0"/>
                </a:solidFill>
              </a:rPr>
              <a:t> ifade etmeliyiz.</a:t>
            </a:r>
            <a:endParaRPr lang="tr-TR" dirty="0">
              <a:solidFill>
                <a:srgbClr val="0070C0"/>
              </a:solidFill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ZİYA FIRINCIOĞULLARI - 27.09.2013</a:t>
            </a:r>
            <a:endParaRPr lang="tr-TR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Öğretmenlerimizle  ve arkadaşlarımızla  olan  ilişkilerimizde 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Her zaman sevgi  ve saygı duygusuyla </a:t>
            </a:r>
            <a:r>
              <a:rPr lang="tr-TR" dirty="0" smtClean="0">
                <a:solidFill>
                  <a:srgbClr val="0070C0"/>
                </a:solidFill>
              </a:rPr>
              <a:t>hareket edersek  iyi ilişkiler geliştiririz.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ZİYA FIRINCIOĞULLARI - 27.09.2013</a:t>
            </a:r>
            <a:endParaRPr lang="tr-TR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Kızgınlık </a:t>
            </a:r>
            <a:r>
              <a:rPr lang="tr-TR" dirty="0" smtClean="0"/>
              <a:t> </a:t>
            </a:r>
            <a:r>
              <a:rPr lang="tr-TR" dirty="0" smtClean="0">
                <a:solidFill>
                  <a:srgbClr val="FF0000"/>
                </a:solidFill>
              </a:rPr>
              <a:t>duygusu</a:t>
            </a:r>
            <a:r>
              <a:rPr lang="tr-TR" dirty="0" smtClean="0"/>
              <a:t>  ise </a:t>
            </a:r>
            <a:r>
              <a:rPr lang="tr-TR" dirty="0" smtClean="0">
                <a:solidFill>
                  <a:srgbClr val="0070C0"/>
                </a:solidFill>
              </a:rPr>
              <a:t>olumsuz davranışlara</a:t>
            </a:r>
            <a:r>
              <a:rPr lang="tr-TR" dirty="0" smtClean="0"/>
              <a:t> sebep  olur.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KIZGIN  OLDUĞUMUZDA ŞUNLARI YAPMALIYIZ.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ZİYA FIRINCIOĞULLARI - 27.09.2013</a:t>
            </a:r>
            <a:endParaRPr lang="tr-TR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1071547"/>
            <a:ext cx="7772400" cy="2528904"/>
          </a:xfrm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1. </a:t>
            </a:r>
            <a:r>
              <a:rPr lang="tr-TR" dirty="0" smtClean="0"/>
              <a:t>Sakin olmaya çalışmalıyız. ( içimizden </a:t>
            </a:r>
            <a:r>
              <a:rPr lang="tr-TR" dirty="0" smtClean="0">
                <a:solidFill>
                  <a:srgbClr val="FF0000"/>
                </a:solidFill>
              </a:rPr>
              <a:t>10 kadar say.)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0070C0"/>
                </a:solidFill>
              </a:rPr>
              <a:t>2. Sorunun nedenini anlamaya  çalışmalıyız.</a:t>
            </a:r>
            <a:endParaRPr lang="tr-TR" dirty="0">
              <a:solidFill>
                <a:srgbClr val="0070C0"/>
              </a:solidFill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ZİYA FIRINCIOĞULLARI - 27.09.2013</a:t>
            </a:r>
            <a:endParaRPr lang="tr-TR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00B050"/>
                </a:solidFill>
              </a:rPr>
              <a:t>3. Tepkimizi nazik bir dille ifade etmeliyiz.</a:t>
            </a:r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tr-TR" dirty="0" smtClean="0">
                <a:solidFill>
                  <a:srgbClr val="0070C0"/>
                </a:solidFill>
              </a:rPr>
              <a:t>4. Kavganın çözüm olmadığını bilmeliyiz.</a:t>
            </a:r>
          </a:p>
          <a:p>
            <a:r>
              <a:rPr lang="tr-TR" dirty="0" smtClean="0">
                <a:solidFill>
                  <a:srgbClr val="FFC000"/>
                </a:solidFill>
              </a:rPr>
              <a:t>5. Haksız olduğumuzda  özür dilemeliyiz.</a:t>
            </a:r>
            <a:endParaRPr lang="tr-TR" dirty="0">
              <a:solidFill>
                <a:srgbClr val="FFC000"/>
              </a:solidFill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ZİYA FIRINCIOĞULLARI - 27.09.2013</a:t>
            </a:r>
            <a:endParaRPr lang="tr-TR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örünüş">
  <a:themeElements>
    <a:clrScheme name="Görünüş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Görünüş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Görünüş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89</TotalTime>
  <Words>271</Words>
  <Application>Microsoft Office PowerPoint</Application>
  <PresentationFormat>Ekran Gösterisi (4:3)</PresentationFormat>
  <Paragraphs>38</Paragraphs>
  <Slides>11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11</vt:i4>
      </vt:variant>
    </vt:vector>
  </HeadingPairs>
  <TitlesOfParts>
    <vt:vector size="12" baseType="lpstr">
      <vt:lpstr>Görünüş</vt:lpstr>
      <vt:lpstr>ÖFKENİ KONTROL  ET </vt:lpstr>
      <vt:lpstr>Öfke  : Hoşa gitmeyen ve sinirleri geren  bir davranıştır.</vt:lpstr>
      <vt:lpstr>Bizler gün boyunca  çeşitli olaylar </vt:lpstr>
      <vt:lpstr>Örneğin  ; Hediye aldığımızda  mutlu oluruz.</vt:lpstr>
      <vt:lpstr>Her duygunun  yaşanmasının  doğal olduğunu bilmeliyiz.</vt:lpstr>
      <vt:lpstr>Öğretmenlerimizle  ve arkadaşlarımızla  olan  ilişkilerimizde </vt:lpstr>
      <vt:lpstr>Kızgınlık  duygusu  ise olumsuz davranışlara sebep  olur.</vt:lpstr>
      <vt:lpstr>1. Sakin olmaya çalışmalıyız. ( içimizden 10 kadar say.)</vt:lpstr>
      <vt:lpstr>3. Tepkimizi nazik bir dille ifade etmeliyiz.</vt:lpstr>
      <vt:lpstr>6. Sesimizi yükseltmemeliyiz.</vt:lpstr>
      <vt:lpstr>Atasözü : “ Öfkeyle  kalkan zararla oturur.”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ZIYA68</dc:creator>
  <cp:keywords>www.sorubak.com</cp:keywords>
  <dc:description>www.sorubak.com</dc:description>
  <cp:lastModifiedBy>Dogan</cp:lastModifiedBy>
  <cp:revision>www.sorubak.com</cp:revision>
  <dcterms:created xsi:type="dcterms:W3CDTF">2013-09-27T10:03:36Z</dcterms:created>
  <dcterms:modified xsi:type="dcterms:W3CDTF">2013-10-02T06:13:19Z</dcterms:modified>
  <cp:category>www.sorubak.com</cp:category>
</cp:coreProperties>
</file>