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9" r:id="rId5"/>
    <p:sldId id="305" r:id="rId6"/>
    <p:sldId id="268" r:id="rId7"/>
    <p:sldId id="304" r:id="rId8"/>
    <p:sldId id="267" r:id="rId9"/>
    <p:sldId id="303" r:id="rId10"/>
    <p:sldId id="266" r:id="rId11"/>
    <p:sldId id="301" r:id="rId12"/>
    <p:sldId id="265" r:id="rId13"/>
    <p:sldId id="302" r:id="rId14"/>
    <p:sldId id="264" r:id="rId15"/>
    <p:sldId id="300" r:id="rId16"/>
    <p:sldId id="276" r:id="rId17"/>
    <p:sldId id="299" r:id="rId18"/>
    <p:sldId id="275" r:id="rId19"/>
    <p:sldId id="295" r:id="rId20"/>
    <p:sldId id="274" r:id="rId21"/>
    <p:sldId id="290" r:id="rId22"/>
    <p:sldId id="273" r:id="rId23"/>
    <p:sldId id="294" r:id="rId24"/>
    <p:sldId id="272" r:id="rId25"/>
    <p:sldId id="297" r:id="rId26"/>
    <p:sldId id="271" r:id="rId27"/>
    <p:sldId id="286" r:id="rId28"/>
    <p:sldId id="270" r:id="rId29"/>
    <p:sldId id="298" r:id="rId30"/>
    <p:sldId id="285" r:id="rId31"/>
    <p:sldId id="306" r:id="rId32"/>
    <p:sldId id="284" r:id="rId33"/>
    <p:sldId id="291" r:id="rId34"/>
    <p:sldId id="283" r:id="rId35"/>
    <p:sldId id="307" r:id="rId36"/>
    <p:sldId id="282" r:id="rId37"/>
    <p:sldId id="281" r:id="rId38"/>
    <p:sldId id="289" r:id="rId39"/>
    <p:sldId id="280" r:id="rId40"/>
    <p:sldId id="288" r:id="rId41"/>
    <p:sldId id="279" r:id="rId42"/>
    <p:sldId id="287" r:id="rId43"/>
    <p:sldId id="260" r:id="rId4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760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05.03.2013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05.03.2013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05.03.2013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05.03.2013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05.03.2013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05.03.2013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05.03.2013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05.03.2013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05.03.2013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05.03.2013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05.03.2013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05.03.2013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4750">
        <p14:vortex dir="u"/>
        <p:sndAc>
          <p:stSnd>
            <p:snd r:embed="rId14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audio" Target="../media/audio11.wav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AÇILAR TESTİ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15008" y="4149080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MALATYA-MERKEZ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90735" y="2564904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 3-A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SINIFI ÖĞRETMENİ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14792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1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h/1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w/1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" dur="500" tmFilter="0,0; .5, 0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6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from="(ppt_w)" to="(-ppt_w*2)" calcmode="lin" valueType="num">
                                      <p:cBhvr rctx="PPT">
                                        <p:cTn id="37" dur="5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ppt_w*0.50)" calcmode="lin" valueType="num">
                                      <p:cBhvr>
                                        <p:cTn id="38" dur="500" decel="500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1+ppt_h/2)" calcmode="lin" valueType="num">
                                      <p:cBhvr>
                                        <p:cTn id="3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83231" y="188640"/>
            <a:ext cx="8928992" cy="618630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5)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Biri diğerinin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katından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30°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fazla olan iki açının toplamı bir dik açıya eşittir. Büyük olan açının ölçüsü kaç derecedir?</a:t>
            </a: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   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15°			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  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40°			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60°			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75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°	</a:t>
            </a: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°</a:t>
            </a:r>
            <a:endParaRPr lang="tr-TR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6012160" y="5677881"/>
            <a:ext cx="73610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491880" y="5677881"/>
            <a:ext cx="268032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CEVAP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371370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ÇÖZÜM:5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208245" y="3140968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899592" y="1717549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480050" y="1707162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685661" y="1717549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261725" y="1707162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541845" y="1750838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5117909" y="1708174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611560" y="3140968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693973" y="1855811"/>
            <a:ext cx="288032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2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Eşittir 14"/>
          <p:cNvSpPr/>
          <p:nvPr/>
        </p:nvSpPr>
        <p:spPr>
          <a:xfrm>
            <a:off x="3837789" y="2016804"/>
            <a:ext cx="734211" cy="576064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6" name="Eksi 15"/>
          <p:cNvSpPr/>
          <p:nvPr/>
        </p:nvSpPr>
        <p:spPr>
          <a:xfrm>
            <a:off x="2012538" y="1947511"/>
            <a:ext cx="792088" cy="648072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Dikdörtgen 16"/>
          <p:cNvSpPr/>
          <p:nvPr/>
        </p:nvSpPr>
        <p:spPr>
          <a:xfrm>
            <a:off x="1043608" y="642842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2056114" y="642842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131840" y="642842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3707904" y="781341"/>
            <a:ext cx="252028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birim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Artı 5"/>
          <p:cNvSpPr/>
          <p:nvPr/>
        </p:nvSpPr>
        <p:spPr>
          <a:xfrm>
            <a:off x="1584190" y="1052736"/>
            <a:ext cx="457099" cy="454114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Eşittir 20"/>
          <p:cNvSpPr/>
          <p:nvPr/>
        </p:nvSpPr>
        <p:spPr>
          <a:xfrm>
            <a:off x="2527514" y="991761"/>
            <a:ext cx="734211" cy="576064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366932" y="3140968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3731635" y="3140968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4240426" y="3140968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505963" y="4581128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1043608" y="4576869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2044804" y="4509120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Bölme 27"/>
          <p:cNvSpPr/>
          <p:nvPr/>
        </p:nvSpPr>
        <p:spPr>
          <a:xfrm>
            <a:off x="1706587" y="3478942"/>
            <a:ext cx="660345" cy="432048"/>
          </a:xfrm>
          <a:prstGeom prst="mathDivid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Eşittir 28"/>
          <p:cNvSpPr/>
          <p:nvPr/>
        </p:nvSpPr>
        <p:spPr>
          <a:xfrm>
            <a:off x="2997424" y="3454235"/>
            <a:ext cx="734211" cy="576064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0" name="Çarpma 29"/>
          <p:cNvSpPr/>
          <p:nvPr/>
        </p:nvSpPr>
        <p:spPr>
          <a:xfrm>
            <a:off x="1584190" y="4883098"/>
            <a:ext cx="496990" cy="504056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Eşittir 30"/>
          <p:cNvSpPr/>
          <p:nvPr/>
        </p:nvSpPr>
        <p:spPr>
          <a:xfrm>
            <a:off x="2685661" y="4725144"/>
            <a:ext cx="734211" cy="576064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2" name="Eşittir 31"/>
          <p:cNvSpPr/>
          <p:nvPr/>
        </p:nvSpPr>
        <p:spPr>
          <a:xfrm>
            <a:off x="6314695" y="4767736"/>
            <a:ext cx="734211" cy="576064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3343772" y="4501770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3934102" y="4509120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5261925" y="4454175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5789341" y="4454175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6948264" y="4454175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7526830" y="4459178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Artı 38"/>
          <p:cNvSpPr/>
          <p:nvPr/>
        </p:nvSpPr>
        <p:spPr>
          <a:xfrm>
            <a:off x="4632139" y="4828711"/>
            <a:ext cx="457099" cy="454114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0" name="Dikdörtgen 39"/>
          <p:cNvSpPr/>
          <p:nvPr/>
        </p:nvSpPr>
        <p:spPr>
          <a:xfrm>
            <a:off x="8102894" y="4494311"/>
            <a:ext cx="288032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2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629111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>
                      <p:stCondLst>
                        <p:cond delay="indefinite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9" fill="hold">
                      <p:stCondLst>
                        <p:cond delay="indefinite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6" fill="hold">
                      <p:stCondLst>
                        <p:cond delay="indefinite"/>
                      </p:stCondLst>
                      <p:childTnLst>
                        <p:par>
                          <p:cTn id="257" fill="hold">
                            <p:stCondLst>
                              <p:cond delay="0"/>
                            </p:stCondLst>
                            <p:childTnLst>
                              <p:par>
                                <p:cTn id="25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5" fill="hold">
                      <p:stCondLst>
                        <p:cond delay="indefinite"/>
                      </p:stCondLst>
                      <p:childTnLst>
                        <p:par>
                          <p:cTn id="266" fill="hold">
                            <p:stCondLst>
                              <p:cond delay="0"/>
                            </p:stCondLst>
                            <p:childTnLst>
                              <p:par>
                                <p:cTn id="26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>
                      <p:stCondLst>
                        <p:cond delay="indefinite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2" fill="hold">
                      <p:stCondLst>
                        <p:cond delay="indefinite"/>
                      </p:stCondLst>
                      <p:childTnLst>
                        <p:par>
                          <p:cTn id="283" fill="hold">
                            <p:stCondLst>
                              <p:cond delay="0"/>
                            </p:stCondLst>
                            <p:childTnLst>
                              <p:par>
                                <p:cTn id="28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1" fill="hold">
                      <p:stCondLst>
                        <p:cond delay="indefinite"/>
                      </p:stCondLst>
                      <p:childTnLst>
                        <p:par>
                          <p:cTn id="292" fill="hold">
                            <p:stCondLst>
                              <p:cond delay="0"/>
                            </p:stCondLst>
                            <p:childTnLst>
                              <p:par>
                                <p:cTn id="29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9" fill="hold">
                      <p:stCondLst>
                        <p:cond delay="indefinite"/>
                      </p:stCondLst>
                      <p:childTnLst>
                        <p:par>
                          <p:cTn id="300" fill="hold">
                            <p:stCondLst>
                              <p:cond delay="0"/>
                            </p:stCondLst>
                            <p:childTnLst>
                              <p:par>
                                <p:cTn id="30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0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8" fill="hold">
                      <p:stCondLst>
                        <p:cond delay="indefinite"/>
                      </p:stCondLst>
                      <p:childTnLst>
                        <p:par>
                          <p:cTn id="309" fill="hold">
                            <p:stCondLst>
                              <p:cond delay="0"/>
                            </p:stCondLst>
                            <p:childTnLst>
                              <p:par>
                                <p:cTn id="31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7" fill="hold">
                      <p:stCondLst>
                        <p:cond delay="indefinite"/>
                      </p:stCondLst>
                      <p:childTnLst>
                        <p:par>
                          <p:cTn id="318" fill="hold">
                            <p:stCondLst>
                              <p:cond delay="0"/>
                            </p:stCondLst>
                            <p:childTnLst>
                              <p:par>
                                <p:cTn id="31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6" grpId="0" animBg="1"/>
      <p:bldP spid="21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83231" y="188640"/>
            <a:ext cx="8928992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6) </a:t>
            </a:r>
            <a:r>
              <a:rPr lang="pt-B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Yandaki şekilde s(</a:t>
            </a:r>
            <a:r>
              <a:rPr lang="pt-B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CÂD</a:t>
            </a:r>
            <a:r>
              <a:rPr lang="pt-B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 kaç derecedir?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</a:t>
            </a:r>
            <a:r>
              <a:rPr lang="pt-B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</a:t>
            </a:r>
            <a:r>
              <a:rPr lang="pt-B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108°		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</a:t>
            </a:r>
            <a:r>
              <a:rPr lang="pt-B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</a:t>
            </a:r>
            <a:r>
              <a:rPr lang="pt-B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115°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</a:t>
            </a:r>
            <a:r>
              <a:rPr lang="pt-B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</a:t>
            </a:r>
            <a:r>
              <a:rPr lang="pt-B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120°		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</a:t>
            </a:r>
            <a:r>
              <a:rPr lang="pt-B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</a:t>
            </a:r>
            <a:r>
              <a:rPr lang="pt-B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130</a:t>
            </a:r>
            <a:r>
              <a:rPr lang="pt-B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°</a:t>
            </a:r>
          </a:p>
        </p:txBody>
      </p:sp>
      <p:sp>
        <p:nvSpPr>
          <p:cNvPr id="9" name="Dikdörtgen 8"/>
          <p:cNvSpPr/>
          <p:nvPr/>
        </p:nvSpPr>
        <p:spPr>
          <a:xfrm>
            <a:off x="7740352" y="5135353"/>
            <a:ext cx="73610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5220072" y="5135353"/>
            <a:ext cx="268032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CEVAP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lum bright="-22000" contrast="58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232" y="3235628"/>
            <a:ext cx="5064832" cy="3505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2389314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ÇÖZÜM:6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23528" y="1124744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899592" y="1126366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475656" y="1126366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685661" y="1124744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261725" y="1118996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5147997" y="1144012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5754216" y="1144012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6329401" y="1153164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948264" y="1138874"/>
            <a:ext cx="288032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2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Eşittir 14"/>
          <p:cNvSpPr/>
          <p:nvPr/>
        </p:nvSpPr>
        <p:spPr>
          <a:xfrm>
            <a:off x="4439101" y="1419130"/>
            <a:ext cx="734211" cy="576064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6" name="Eksi 15"/>
          <p:cNvSpPr/>
          <p:nvPr/>
        </p:nvSpPr>
        <p:spPr>
          <a:xfrm>
            <a:off x="2012538" y="1419130"/>
            <a:ext cx="792088" cy="648072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Dikdörtgen 16"/>
          <p:cNvSpPr/>
          <p:nvPr/>
        </p:nvSpPr>
        <p:spPr>
          <a:xfrm>
            <a:off x="3837789" y="1118996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351451" y="2636912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931707" y="2639279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1518115" y="2663417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2782313" y="2619874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3358377" y="2619874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4725277" y="2654898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5301341" y="2661050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467544" y="4350481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1043608" y="4355215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2140393" y="4357582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2716457" y="4359949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3957867" y="4337228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4555161" y="4360898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5158341" y="4357582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5733389" y="4360898"/>
            <a:ext cx="288032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2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5877405" y="2663417"/>
            <a:ext cx="288032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2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Eksi 33"/>
          <p:cNvSpPr/>
          <p:nvPr/>
        </p:nvSpPr>
        <p:spPr>
          <a:xfrm>
            <a:off x="2076331" y="2894249"/>
            <a:ext cx="792088" cy="648072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5" name="Eşittir 34"/>
          <p:cNvSpPr/>
          <p:nvPr/>
        </p:nvSpPr>
        <p:spPr>
          <a:xfrm>
            <a:off x="3985319" y="2951786"/>
            <a:ext cx="734211" cy="576064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6" name="Eşittir 35"/>
          <p:cNvSpPr/>
          <p:nvPr/>
        </p:nvSpPr>
        <p:spPr>
          <a:xfrm>
            <a:off x="3317299" y="4626864"/>
            <a:ext cx="734211" cy="576064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6" name="Artı 5"/>
          <p:cNvSpPr/>
          <p:nvPr/>
        </p:nvSpPr>
        <p:spPr>
          <a:xfrm>
            <a:off x="1619672" y="4745728"/>
            <a:ext cx="546855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Dikdörtgen 36"/>
          <p:cNvSpPr/>
          <p:nvPr/>
        </p:nvSpPr>
        <p:spPr>
          <a:xfrm>
            <a:off x="69436" y="5487555"/>
            <a:ext cx="319228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</a:t>
            </a:r>
            <a:r>
              <a:rPr lang="pt-B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pt-B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CÂD</a:t>
            </a:r>
            <a:r>
              <a:rPr lang="pt-B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Eşittir 37"/>
          <p:cNvSpPr/>
          <p:nvPr/>
        </p:nvSpPr>
        <p:spPr>
          <a:xfrm>
            <a:off x="2703239" y="5680932"/>
            <a:ext cx="734211" cy="576064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3410944" y="5318277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3892688" y="5323043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4421350" y="5317710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2" name="Dikdörtgen 41"/>
          <p:cNvSpPr/>
          <p:nvPr/>
        </p:nvSpPr>
        <p:spPr>
          <a:xfrm>
            <a:off x="5003981" y="5458477"/>
            <a:ext cx="288032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2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718861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>
                      <p:stCondLst>
                        <p:cond delay="indefinite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0" fill="hold">
                      <p:stCondLst>
                        <p:cond delay="indefinite"/>
                      </p:stCondLst>
                      <p:childTnLst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8" fill="hold">
                      <p:stCondLst>
                        <p:cond delay="indefinite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7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6" fill="hold">
                      <p:stCondLst>
                        <p:cond delay="indefinite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5" fill="hold">
                      <p:stCondLst>
                        <p:cond delay="indefinite"/>
                      </p:stCondLst>
                      <p:childTnLst>
                        <p:par>
                          <p:cTn id="286" fill="hold">
                            <p:stCondLst>
                              <p:cond delay="0"/>
                            </p:stCondLst>
                            <p:childTnLst>
                              <p:par>
                                <p:cTn id="28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4" fill="hold">
                      <p:stCondLst>
                        <p:cond delay="indefinite"/>
                      </p:stCondLst>
                      <p:childTnLst>
                        <p:par>
                          <p:cTn id="295" fill="hold">
                            <p:stCondLst>
                              <p:cond delay="0"/>
                            </p:stCondLst>
                            <p:childTnLst>
                              <p:par>
                                <p:cTn id="29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3" fill="hold">
                      <p:stCondLst>
                        <p:cond delay="indefinite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1" fill="hold">
                      <p:stCondLst>
                        <p:cond delay="indefinite"/>
                      </p:stCondLst>
                      <p:childTnLst>
                        <p:par>
                          <p:cTn id="312" fill="hold">
                            <p:stCondLst>
                              <p:cond delay="0"/>
                            </p:stCondLst>
                            <p:childTnLst>
                              <p:par>
                                <p:cTn id="3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0" fill="hold">
                      <p:stCondLst>
                        <p:cond delay="indefinite"/>
                      </p:stCondLst>
                      <p:childTnLst>
                        <p:par>
                          <p:cTn id="321" fill="hold">
                            <p:stCondLst>
                              <p:cond delay="0"/>
                            </p:stCondLst>
                            <p:childTnLst>
                              <p:par>
                                <p:cTn id="3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9" fill="hold">
                      <p:stCondLst>
                        <p:cond delay="indefinite"/>
                      </p:stCondLst>
                      <p:childTnLst>
                        <p:par>
                          <p:cTn id="330" fill="hold">
                            <p:stCondLst>
                              <p:cond delay="0"/>
                            </p:stCondLst>
                            <p:childTnLst>
                              <p:par>
                                <p:cTn id="3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8" fill="hold">
                      <p:stCondLst>
                        <p:cond delay="indefinite"/>
                      </p:stCondLst>
                      <p:childTnLst>
                        <p:par>
                          <p:cTn id="339" fill="hold">
                            <p:stCondLst>
                              <p:cond delay="0"/>
                            </p:stCondLst>
                            <p:childTnLst>
                              <p:par>
                                <p:cTn id="3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34" grpId="0" animBg="1"/>
      <p:bldP spid="35" grpId="0" animBg="1"/>
      <p:bldP spid="36" grpId="0" animBg="1"/>
      <p:bldP spid="6" grpId="0" animBg="1"/>
      <p:bldP spid="3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83231" y="188640"/>
            <a:ext cx="8928992" cy="66787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7)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Ölçümleri doğru açı oluşturan iki açıdan biri diğerinin  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  ü</a:t>
            </a:r>
          </a:p>
          <a:p>
            <a:pPr algn="ctr"/>
            <a:endParaRPr lang="tr-TR" sz="4800" b="1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kadardır. Büyük açı kaç derecedir?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        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25°			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42°			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54°		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108°</a:t>
            </a:r>
            <a:endParaRPr lang="tr-TR" sz="4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5605434" y="6042046"/>
            <a:ext cx="73610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207567" y="6021288"/>
            <a:ext cx="268032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CEVAP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6341538" y="1628800"/>
            <a:ext cx="57606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6460232" y="2420888"/>
            <a:ext cx="57606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" name="Eksi 3"/>
          <p:cNvSpPr/>
          <p:nvPr/>
        </p:nvSpPr>
        <p:spPr>
          <a:xfrm>
            <a:off x="6100192" y="2159714"/>
            <a:ext cx="1296144" cy="353943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9493028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ÇÖZÜM:7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57130" y="1607299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899592" y="1607299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436474" y="1607299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942794" y="1607299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930491" y="3473132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335996" y="1603512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4932040" y="1581263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258279" y="3473132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508104" y="1581263"/>
            <a:ext cx="288032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2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Eşittir 14"/>
          <p:cNvSpPr/>
          <p:nvPr/>
        </p:nvSpPr>
        <p:spPr>
          <a:xfrm>
            <a:off x="3588398" y="1911338"/>
            <a:ext cx="734211" cy="576064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527041" y="525490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619672" y="525490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2654762" y="525490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Artı 5"/>
          <p:cNvSpPr/>
          <p:nvPr/>
        </p:nvSpPr>
        <p:spPr>
          <a:xfrm>
            <a:off x="1059564" y="890178"/>
            <a:ext cx="508586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Eşittir 19"/>
          <p:cNvSpPr/>
          <p:nvPr/>
        </p:nvSpPr>
        <p:spPr>
          <a:xfrm>
            <a:off x="2146920" y="899468"/>
            <a:ext cx="508586" cy="36004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3230826" y="725545"/>
            <a:ext cx="218356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birim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97964" y="3473132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Bölme 22"/>
          <p:cNvSpPr/>
          <p:nvPr/>
        </p:nvSpPr>
        <p:spPr>
          <a:xfrm>
            <a:off x="2168928" y="1853995"/>
            <a:ext cx="747058" cy="720080"/>
          </a:xfrm>
          <a:prstGeom prst="mathDivid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Dikdörtgen 23"/>
          <p:cNvSpPr/>
          <p:nvPr/>
        </p:nvSpPr>
        <p:spPr>
          <a:xfrm>
            <a:off x="3518858" y="3479691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4069194" y="3486250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4620070" y="3486250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Çarpma 26"/>
          <p:cNvSpPr/>
          <p:nvPr/>
        </p:nvSpPr>
        <p:spPr>
          <a:xfrm>
            <a:off x="1508313" y="3811648"/>
            <a:ext cx="638607" cy="457200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Eşittir 27"/>
          <p:cNvSpPr/>
          <p:nvPr/>
        </p:nvSpPr>
        <p:spPr>
          <a:xfrm>
            <a:off x="2784647" y="3757675"/>
            <a:ext cx="734211" cy="576064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5165576" y="3473132"/>
            <a:ext cx="288032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2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950306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6" grpId="0" animBg="1"/>
      <p:bldP spid="20" grpId="0" animBg="1"/>
      <p:bldP spid="23" grpId="0" animBg="1"/>
      <p:bldP spid="27" grpId="0" animBg="1"/>
      <p:bldP spid="2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83231" y="188640"/>
            <a:ext cx="8928992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8)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Toplamları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144°,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farkları ise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38°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olan iki açıdan küçük olan açının ölçüsü kaç derecedir?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      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36°		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53°		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60°		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72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°	</a:t>
            </a:r>
          </a:p>
        </p:txBody>
      </p:sp>
      <p:sp>
        <p:nvSpPr>
          <p:cNvPr id="9" name="Dikdörtgen 8"/>
          <p:cNvSpPr/>
          <p:nvPr/>
        </p:nvSpPr>
        <p:spPr>
          <a:xfrm>
            <a:off x="6516216" y="5517232"/>
            <a:ext cx="73610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4042657" y="5589240"/>
            <a:ext cx="268032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CEVAP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561215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ÇÖZÜM:8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23528" y="1124744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899592" y="1126366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475656" y="1126366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685661" y="1124744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261725" y="1118996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572000" y="1144012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5148064" y="1144012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5724128" y="1138874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300192" y="1145634"/>
            <a:ext cx="288032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2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Eşittir 14"/>
          <p:cNvSpPr/>
          <p:nvPr/>
        </p:nvSpPr>
        <p:spPr>
          <a:xfrm>
            <a:off x="4009051" y="5229200"/>
            <a:ext cx="734211" cy="576064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6" name="Eksi 15"/>
          <p:cNvSpPr/>
          <p:nvPr/>
        </p:nvSpPr>
        <p:spPr>
          <a:xfrm>
            <a:off x="2012538" y="1419130"/>
            <a:ext cx="792088" cy="648072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Dikdörtgen 16"/>
          <p:cNvSpPr/>
          <p:nvPr/>
        </p:nvSpPr>
        <p:spPr>
          <a:xfrm>
            <a:off x="323528" y="2420888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827584" y="2420888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1403648" y="2419063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2685661" y="2429949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4139952" y="2429949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4737246" y="2429949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344758" y="3537945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920822" y="3527059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2051720" y="3537945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2616357" y="3537945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4139952" y="3503462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4726360" y="3501637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5148064" y="3727114"/>
            <a:ext cx="366929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Büyük açı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322986" y="4963234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899592" y="4963234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1439414" y="4963234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2882076" y="4963234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3458140" y="4963234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4737246" y="4961409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5367197" y="4963234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5882917" y="5159300"/>
            <a:ext cx="327585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Küçük açı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Bölme 5"/>
          <p:cNvSpPr/>
          <p:nvPr/>
        </p:nvSpPr>
        <p:spPr>
          <a:xfrm>
            <a:off x="1968285" y="2755347"/>
            <a:ext cx="648072" cy="457200"/>
          </a:xfrm>
          <a:prstGeom prst="mathDivid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8" name="Artı 37"/>
          <p:cNvSpPr/>
          <p:nvPr/>
        </p:nvSpPr>
        <p:spPr>
          <a:xfrm>
            <a:off x="1439414" y="3803911"/>
            <a:ext cx="673224" cy="576064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9" name="Eşittir 38"/>
          <p:cNvSpPr/>
          <p:nvPr/>
        </p:nvSpPr>
        <p:spPr>
          <a:xfrm>
            <a:off x="3379066" y="2755347"/>
            <a:ext cx="734211" cy="576064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40" name="Eşittir 39"/>
          <p:cNvSpPr/>
          <p:nvPr/>
        </p:nvSpPr>
        <p:spPr>
          <a:xfrm>
            <a:off x="3299993" y="3793025"/>
            <a:ext cx="734211" cy="576064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41" name="Eşittir 40"/>
          <p:cNvSpPr/>
          <p:nvPr/>
        </p:nvSpPr>
        <p:spPr>
          <a:xfrm>
            <a:off x="4025854" y="1571530"/>
            <a:ext cx="734211" cy="576064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42" name="Eksi 41"/>
          <p:cNvSpPr/>
          <p:nvPr/>
        </p:nvSpPr>
        <p:spPr>
          <a:xfrm>
            <a:off x="2012538" y="5219766"/>
            <a:ext cx="792088" cy="648072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3" name="Dikdörtgen 42"/>
          <p:cNvSpPr/>
          <p:nvPr/>
        </p:nvSpPr>
        <p:spPr>
          <a:xfrm>
            <a:off x="5169294" y="3496281"/>
            <a:ext cx="288032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2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4" name="Dikdörtgen 43"/>
          <p:cNvSpPr/>
          <p:nvPr/>
        </p:nvSpPr>
        <p:spPr>
          <a:xfrm>
            <a:off x="5868144" y="4869160"/>
            <a:ext cx="288032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2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145088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0" fill="hold">
                      <p:stCondLst>
                        <p:cond delay="indefinite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>
                      <p:stCondLst>
                        <p:cond delay="indefinite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8" fill="hold">
                      <p:stCondLst>
                        <p:cond delay="indefinite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7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6" fill="hold">
                      <p:stCondLst>
                        <p:cond delay="indefinite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5" fill="hold">
                      <p:stCondLst>
                        <p:cond delay="indefinite"/>
                      </p:stCondLst>
                      <p:childTnLst>
                        <p:par>
                          <p:cTn id="286" fill="hold">
                            <p:stCondLst>
                              <p:cond delay="0"/>
                            </p:stCondLst>
                            <p:childTnLst>
                              <p:par>
                                <p:cTn id="28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4" fill="hold">
                      <p:stCondLst>
                        <p:cond delay="indefinite"/>
                      </p:stCondLst>
                      <p:childTnLst>
                        <p:par>
                          <p:cTn id="295" fill="hold">
                            <p:stCondLst>
                              <p:cond delay="0"/>
                            </p:stCondLst>
                            <p:childTnLst>
                              <p:par>
                                <p:cTn id="29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2" fill="hold">
                      <p:stCondLst>
                        <p:cond delay="indefinite"/>
                      </p:stCondLst>
                      <p:childTnLst>
                        <p:par>
                          <p:cTn id="303" fill="hold">
                            <p:stCondLst>
                              <p:cond delay="0"/>
                            </p:stCondLst>
                            <p:childTnLst>
                              <p:par>
                                <p:cTn id="30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0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1" fill="hold">
                      <p:stCondLst>
                        <p:cond delay="indefinite"/>
                      </p:stCondLst>
                      <p:childTnLst>
                        <p:par>
                          <p:cTn id="312" fill="hold">
                            <p:stCondLst>
                              <p:cond delay="0"/>
                            </p:stCondLst>
                            <p:childTnLst>
                              <p:par>
                                <p:cTn id="3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0" fill="hold">
                      <p:stCondLst>
                        <p:cond delay="indefinite"/>
                      </p:stCondLst>
                      <p:childTnLst>
                        <p:par>
                          <p:cTn id="321" fill="hold">
                            <p:stCondLst>
                              <p:cond delay="0"/>
                            </p:stCondLst>
                            <p:childTnLst>
                              <p:par>
                                <p:cTn id="32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8" fill="hold">
                      <p:stCondLst>
                        <p:cond delay="indefinite"/>
                      </p:stCondLst>
                      <p:childTnLst>
                        <p:par>
                          <p:cTn id="329" fill="hold">
                            <p:stCondLst>
                              <p:cond delay="0"/>
                            </p:stCondLst>
                            <p:childTnLst>
                              <p:par>
                                <p:cTn id="33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7" fill="hold">
                      <p:stCondLst>
                        <p:cond delay="indefinite"/>
                      </p:stCondLst>
                      <p:childTnLst>
                        <p:par>
                          <p:cTn id="338" fill="hold">
                            <p:stCondLst>
                              <p:cond delay="0"/>
                            </p:stCondLst>
                            <p:childTnLst>
                              <p:par>
                                <p:cTn id="3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6" fill="hold">
                      <p:stCondLst>
                        <p:cond delay="indefinite"/>
                      </p:stCondLst>
                      <p:childTnLst>
                        <p:par>
                          <p:cTn id="347" fill="hold">
                            <p:stCondLst>
                              <p:cond delay="0"/>
                            </p:stCondLst>
                            <p:childTnLst>
                              <p:par>
                                <p:cTn id="3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5" fill="hold">
                      <p:stCondLst>
                        <p:cond delay="indefinite"/>
                      </p:stCondLst>
                      <p:childTnLst>
                        <p:par>
                          <p:cTn id="356" fill="hold">
                            <p:stCondLst>
                              <p:cond delay="0"/>
                            </p:stCondLst>
                            <p:childTnLst>
                              <p:par>
                                <p:cTn id="3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6" grpId="0" animBg="1"/>
      <p:bldP spid="38" grpId="0" animBg="1"/>
      <p:bldP spid="39" grpId="0" animBg="1"/>
      <p:bldP spid="40" grpId="0" animBg="1"/>
      <p:bldP spid="41" grpId="0" animBg="1"/>
      <p:bldP spid="4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83231" y="188640"/>
            <a:ext cx="8928992" cy="37240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9) </a:t>
            </a:r>
            <a:r>
              <a:rPr lang="pt-B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Yandaki şekilde </a:t>
            </a:r>
            <a:r>
              <a:rPr lang="pt-B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</a:t>
            </a:r>
            <a:r>
              <a:rPr lang="pt-B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pt-B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MÔL</a:t>
            </a:r>
            <a:r>
              <a:rPr lang="pt-B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 kaç derecedir?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A</a:t>
            </a:r>
            <a:r>
              <a:rPr lang="pt-B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r>
              <a:rPr lang="pt-B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r>
              <a:rPr lang="pt-B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°		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</a:t>
            </a:r>
            <a:r>
              <a:rPr lang="pt-B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</a:t>
            </a:r>
            <a:r>
              <a:rPr lang="pt-B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110°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</a:t>
            </a:r>
            <a:r>
              <a:rPr lang="pt-B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</a:t>
            </a:r>
            <a:r>
              <a:rPr lang="pt-B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120°		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</a:t>
            </a:r>
            <a:r>
              <a:rPr lang="pt-B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</a:t>
            </a:r>
            <a:r>
              <a:rPr lang="pt-B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130°</a:t>
            </a: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7380312" y="5589240"/>
            <a:ext cx="73610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4932040" y="5661248"/>
            <a:ext cx="268032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CEVAP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231" y="3666515"/>
            <a:ext cx="4464495" cy="30748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3471911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ÇÖZÜM:9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23528" y="1124744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899592" y="1126366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96955" y="2564904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349419" y="1153164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4106515" y="5583242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661384" y="1156679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4283968" y="1144012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569632" y="5583242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889985" y="1326421"/>
            <a:ext cx="237626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birim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Eşittir 14"/>
          <p:cNvSpPr/>
          <p:nvPr/>
        </p:nvSpPr>
        <p:spPr>
          <a:xfrm>
            <a:off x="2927173" y="1455134"/>
            <a:ext cx="734211" cy="576064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" y="5752519"/>
            <a:ext cx="296036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</a:t>
            </a:r>
            <a:r>
              <a:rPr lang="pt-B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pt-B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MÔL</a:t>
            </a:r>
            <a:r>
              <a:rPr lang="pt-B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755576" y="2559766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1331640" y="2558752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2351109" y="2558752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2843808" y="2568624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4144176" y="2558752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4720240" y="2557738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467544" y="3905180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972207" y="3905180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1998743" y="3905180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3356042" y="3915052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3902865" y="3915052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Eşittir 28"/>
          <p:cNvSpPr/>
          <p:nvPr/>
        </p:nvSpPr>
        <p:spPr>
          <a:xfrm>
            <a:off x="3448436" y="2834590"/>
            <a:ext cx="734211" cy="576064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0" name="Eşittir 29"/>
          <p:cNvSpPr/>
          <p:nvPr/>
        </p:nvSpPr>
        <p:spPr>
          <a:xfrm>
            <a:off x="2593263" y="4171146"/>
            <a:ext cx="734211" cy="576064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1" name="Eşittir 30"/>
          <p:cNvSpPr/>
          <p:nvPr/>
        </p:nvSpPr>
        <p:spPr>
          <a:xfrm>
            <a:off x="2764734" y="5882033"/>
            <a:ext cx="734211" cy="576064"/>
          </a:xfrm>
          <a:prstGeom prst="mathEqual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6" name="Bölme 5"/>
          <p:cNvSpPr/>
          <p:nvPr/>
        </p:nvSpPr>
        <p:spPr>
          <a:xfrm>
            <a:off x="1871430" y="2834590"/>
            <a:ext cx="606017" cy="616476"/>
          </a:xfrm>
          <a:prstGeom prst="mathDivid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2" name="Çarpma 31"/>
          <p:cNvSpPr/>
          <p:nvPr/>
        </p:nvSpPr>
        <p:spPr>
          <a:xfrm>
            <a:off x="1511287" y="4290010"/>
            <a:ext cx="576064" cy="457200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Dikdörtgen 32"/>
          <p:cNvSpPr/>
          <p:nvPr/>
        </p:nvSpPr>
        <p:spPr>
          <a:xfrm>
            <a:off x="5220072" y="2603757"/>
            <a:ext cx="57606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2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4478929" y="4007385"/>
            <a:ext cx="57606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2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4668178" y="5590931"/>
            <a:ext cx="57606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2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Artı 35"/>
          <p:cNvSpPr/>
          <p:nvPr/>
        </p:nvSpPr>
        <p:spPr>
          <a:xfrm>
            <a:off x="1619672" y="1469410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6019717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0" fill="hold">
                      <p:stCondLst>
                        <p:cond delay="indefinite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>
                      <p:stCondLst>
                        <p:cond delay="indefinite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7" fill="hold">
                      <p:stCondLst>
                        <p:cond delay="indefinite"/>
                      </p:stCondLst>
                      <p:childTnLst>
                        <p:par>
                          <p:cTn id="258" fill="hold">
                            <p:stCondLst>
                              <p:cond delay="0"/>
                            </p:stCondLst>
                            <p:childTnLst>
                              <p:par>
                                <p:cTn id="2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6" fill="hold">
                      <p:stCondLst>
                        <p:cond delay="indefinite"/>
                      </p:stCondLst>
                      <p:childTnLst>
                        <p:par>
                          <p:cTn id="267" fill="hold">
                            <p:stCondLst>
                              <p:cond delay="0"/>
                            </p:stCondLst>
                            <p:childTnLst>
                              <p:par>
                                <p:cTn id="26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5" fill="hold">
                      <p:stCondLst>
                        <p:cond delay="indefinite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9" grpId="0" animBg="1"/>
      <p:bldP spid="30" grpId="0" animBg="1"/>
      <p:bldP spid="31" grpId="0" animBg="1"/>
      <p:bldP spid="6" grpId="0" animBg="1"/>
      <p:bldP spid="32" grpId="0" animBg="1"/>
      <p:bldP spid="3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83231" y="188640"/>
            <a:ext cx="8928992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Yandaki saat modelinde akrep ile yelkovan arasında oluşan açı kaç derecedir?</a:t>
            </a: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100°		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120°</a:t>
            </a: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150°		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170°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lum bright="-22000" contrast="58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4210061"/>
            <a:ext cx="3600400" cy="2459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6516216" y="4365104"/>
            <a:ext cx="73610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4051920" y="4365104"/>
            <a:ext cx="268032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CEVAP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794271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83231" y="188640"/>
            <a:ext cx="8928992" cy="49244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10)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Aşağıdakilerden hangisi dar açının ölçüsü olamaz?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   A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36°			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71°		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89°			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91°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	</a:t>
            </a: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6444208" y="5211915"/>
            <a:ext cx="73610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4010000" y="5211915"/>
            <a:ext cx="268032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CEVAP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885175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ÇÖZÜM:10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23528" y="1124744"/>
            <a:ext cx="8640960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Dar açının ölçüsü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dereceden küçüktür. Bu nedenle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seçeneğindeki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91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derece bu tanıma uymadığı için dar açının ölçüsü olamaz.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48126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83231" y="188640"/>
            <a:ext cx="8928992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11)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Yandaki açının okunuşu hangi seçenekte yanlış verilmiştir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?</a:t>
            </a:r>
          </a:p>
          <a:p>
            <a:pPr algn="ctr"/>
            <a:endParaRPr lang="tr-TR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6732240" y="5733256"/>
            <a:ext cx="73610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4355976" y="5733256"/>
            <a:ext cx="268032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CEVAP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821" y="2305331"/>
            <a:ext cx="1800200" cy="136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338138"/>
            <a:ext cx="1810883" cy="13681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99654" y="2334703"/>
            <a:ext cx="2060240" cy="13681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36296" y="2317097"/>
            <a:ext cx="1944215" cy="13681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232" y="3861048"/>
            <a:ext cx="3984712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8050733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u"/>
        <p:sndAc>
          <p:stSnd>
            <p:snd r:embed="rId8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ÇÖZÜM:11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23528" y="1124744"/>
            <a:ext cx="8640960" cy="440120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Açıları okurken köşenin her zaman ortada olmasına dikkat edeceğiz. Yani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kenar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köşe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kenar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şeklinde okuyacağız. Bu açıklamaya göre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seçeneği bu tanıma uymuyor.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7884368" y="270519"/>
            <a:ext cx="288032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2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325891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83231" y="188640"/>
            <a:ext cx="8928992" cy="52014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12)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geniş açı ile tam açının ölçümü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475° </a:t>
            </a:r>
            <a:r>
              <a:rPr lang="tr-TR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dir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Geniş açının ölçüsü kaç derecedir?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      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95°		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105°		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115°		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145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°</a:t>
            </a: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5364088" y="5866319"/>
            <a:ext cx="73610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915816" y="5877272"/>
            <a:ext cx="268032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CEVAP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809513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ÇÖZÜM:12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79512" y="2780928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721498" y="2780928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297562" y="2780928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646579" y="2780928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131840" y="2780928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5076056" y="2772676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5652120" y="2752334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6228184" y="2752334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804248" y="2733197"/>
            <a:ext cx="288032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2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Eşittir 14"/>
          <p:cNvSpPr/>
          <p:nvPr/>
        </p:nvSpPr>
        <p:spPr>
          <a:xfrm>
            <a:off x="4372641" y="3086795"/>
            <a:ext cx="734211" cy="576064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6" name="Eksi 15"/>
          <p:cNvSpPr/>
          <p:nvPr/>
        </p:nvSpPr>
        <p:spPr>
          <a:xfrm>
            <a:off x="1873626" y="3010890"/>
            <a:ext cx="792088" cy="648072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Dikdörtgen 16"/>
          <p:cNvSpPr/>
          <p:nvPr/>
        </p:nvSpPr>
        <p:spPr>
          <a:xfrm>
            <a:off x="179512" y="764704"/>
            <a:ext cx="8856984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Verilen toplam ölçüden tam açıyı çıkarırsak geriye geniş açının ölçüsü kalır.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3707904" y="2792696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23528" y="4293096"/>
            <a:ext cx="478332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Geniş açı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: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115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4932040" y="4216151"/>
            <a:ext cx="288032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2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312944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83231" y="188640"/>
            <a:ext cx="8928992" cy="47089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13)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tam açı içerisinde kaç tane dik açı vardır?</a:t>
            </a:r>
          </a:p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   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			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			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           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			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</a:p>
        </p:txBody>
      </p:sp>
      <p:sp>
        <p:nvSpPr>
          <p:cNvPr id="9" name="Dikdörtgen 8"/>
          <p:cNvSpPr/>
          <p:nvPr/>
        </p:nvSpPr>
        <p:spPr>
          <a:xfrm>
            <a:off x="6300192" y="5650295"/>
            <a:ext cx="73610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830825" y="5661248"/>
            <a:ext cx="268032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CEVAP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011380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ÇÖZÜM:13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 rot="19240868">
            <a:off x="4802356" y="1158465"/>
            <a:ext cx="345638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Dik açı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210362" y="5683317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Eşittir 14"/>
          <p:cNvSpPr/>
          <p:nvPr/>
        </p:nvSpPr>
        <p:spPr>
          <a:xfrm>
            <a:off x="2476151" y="6071230"/>
            <a:ext cx="734211" cy="576064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6" name="Sol Sağ Ok 5"/>
          <p:cNvSpPr/>
          <p:nvPr/>
        </p:nvSpPr>
        <p:spPr>
          <a:xfrm>
            <a:off x="1547664" y="3336395"/>
            <a:ext cx="6192688" cy="242316"/>
          </a:xfrm>
          <a:prstGeom prst="left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Sol Sağ Ok 16"/>
          <p:cNvSpPr/>
          <p:nvPr/>
        </p:nvSpPr>
        <p:spPr>
          <a:xfrm rot="5400000">
            <a:off x="1883233" y="3404532"/>
            <a:ext cx="5351241" cy="314324"/>
          </a:xfrm>
          <a:prstGeom prst="left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Çerçeve 17"/>
          <p:cNvSpPr/>
          <p:nvPr/>
        </p:nvSpPr>
        <p:spPr>
          <a:xfrm>
            <a:off x="4644008" y="3058906"/>
            <a:ext cx="360040" cy="360040"/>
          </a:xfrm>
          <a:prstGeom prst="fram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9" name="Çerçeve 18"/>
          <p:cNvSpPr/>
          <p:nvPr/>
        </p:nvSpPr>
        <p:spPr>
          <a:xfrm>
            <a:off x="4198813" y="3058906"/>
            <a:ext cx="360040" cy="360040"/>
          </a:xfrm>
          <a:prstGeom prst="fram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0" name="Çerçeve 19"/>
          <p:cNvSpPr/>
          <p:nvPr/>
        </p:nvSpPr>
        <p:spPr>
          <a:xfrm>
            <a:off x="4160607" y="3540667"/>
            <a:ext cx="360040" cy="360040"/>
          </a:xfrm>
          <a:prstGeom prst="fram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1" name="Çerçeve 20"/>
          <p:cNvSpPr/>
          <p:nvPr/>
        </p:nvSpPr>
        <p:spPr>
          <a:xfrm>
            <a:off x="4624467" y="3523087"/>
            <a:ext cx="360040" cy="360040"/>
          </a:xfrm>
          <a:prstGeom prst="fram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2" name="Dikdörtgen 21"/>
          <p:cNvSpPr/>
          <p:nvPr/>
        </p:nvSpPr>
        <p:spPr>
          <a:xfrm rot="1447248">
            <a:off x="6035329" y="4569830"/>
            <a:ext cx="2703173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Dik açı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 rot="2121206">
            <a:off x="1211775" y="1393329"/>
            <a:ext cx="251181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Dik açı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 rot="19811235">
            <a:off x="849728" y="4414139"/>
            <a:ext cx="23245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Dik açı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107504" y="5939408"/>
            <a:ext cx="259228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Dik açı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Sol Sağ Ok 26"/>
          <p:cNvSpPr/>
          <p:nvPr/>
        </p:nvSpPr>
        <p:spPr>
          <a:xfrm rot="2393327">
            <a:off x="3244005" y="2610181"/>
            <a:ext cx="975857" cy="304911"/>
          </a:xfrm>
          <a:prstGeom prst="left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Sol Sağ Ok 27"/>
          <p:cNvSpPr/>
          <p:nvPr/>
        </p:nvSpPr>
        <p:spPr>
          <a:xfrm rot="1727801">
            <a:off x="5073634" y="3958577"/>
            <a:ext cx="1052991" cy="304911"/>
          </a:xfrm>
          <a:prstGeom prst="left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Sol Sağ Ok 28"/>
          <p:cNvSpPr/>
          <p:nvPr/>
        </p:nvSpPr>
        <p:spPr>
          <a:xfrm rot="7773845">
            <a:off x="4823253" y="2433196"/>
            <a:ext cx="975857" cy="304911"/>
          </a:xfrm>
          <a:prstGeom prst="left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Sol Sağ Ok 29"/>
          <p:cNvSpPr/>
          <p:nvPr/>
        </p:nvSpPr>
        <p:spPr>
          <a:xfrm rot="20021672">
            <a:off x="3165313" y="3882654"/>
            <a:ext cx="975857" cy="304911"/>
          </a:xfrm>
          <a:prstGeom prst="left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1874389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83231" y="188640"/>
            <a:ext cx="8928992" cy="618630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14)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Toplamları bir doğru açı oluşturan üç açıdan her biri diğerlerinden 20° büyüktür. En büyük açının ölçüsü kaç derecedir?</a:t>
            </a: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     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140°		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80°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		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                     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100°		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120°</a:t>
            </a:r>
            <a:endParaRPr lang="tr-TR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5148064" y="5949280"/>
            <a:ext cx="73610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711760" y="5949280"/>
            <a:ext cx="268032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CEVAP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615948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ÇÖZÜM:14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289724" y="5318653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899592" y="5373216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323528" y="5373216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809701" y="5301208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5140961" y="5145888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23528" y="3019560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648219" y="1748413"/>
            <a:ext cx="154330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20485" y="620688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717025" y="5238221"/>
            <a:ext cx="288032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2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Eşittir 14"/>
          <p:cNvSpPr/>
          <p:nvPr/>
        </p:nvSpPr>
        <p:spPr>
          <a:xfrm>
            <a:off x="4180823" y="3190767"/>
            <a:ext cx="734211" cy="576064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6" name="Eksi 15"/>
          <p:cNvSpPr/>
          <p:nvPr/>
        </p:nvSpPr>
        <p:spPr>
          <a:xfrm>
            <a:off x="2109596" y="3249522"/>
            <a:ext cx="792088" cy="648072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Dikdörtgen 16"/>
          <p:cNvSpPr/>
          <p:nvPr/>
        </p:nvSpPr>
        <p:spPr>
          <a:xfrm>
            <a:off x="1533532" y="620688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3028695" y="620688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Yukarı Bükülü Ok 5"/>
          <p:cNvSpPr/>
          <p:nvPr/>
        </p:nvSpPr>
        <p:spPr>
          <a:xfrm>
            <a:off x="451131" y="1556792"/>
            <a:ext cx="1472986" cy="365760"/>
          </a:xfrm>
          <a:prstGeom prst="curved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23528" y="1911564"/>
            <a:ext cx="149803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Yukarı Bükülü Ok 19"/>
          <p:cNvSpPr/>
          <p:nvPr/>
        </p:nvSpPr>
        <p:spPr>
          <a:xfrm>
            <a:off x="494316" y="1545804"/>
            <a:ext cx="2925556" cy="365760"/>
          </a:xfrm>
          <a:prstGeom prst="curved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2" name="Artı 21"/>
          <p:cNvSpPr/>
          <p:nvPr/>
        </p:nvSpPr>
        <p:spPr>
          <a:xfrm>
            <a:off x="1996342" y="2073811"/>
            <a:ext cx="586765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Eşittir 23"/>
          <p:cNvSpPr/>
          <p:nvPr/>
        </p:nvSpPr>
        <p:spPr>
          <a:xfrm>
            <a:off x="3924905" y="2014379"/>
            <a:ext cx="734211" cy="576064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4641268" y="1728684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5193632" y="1728684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894859" y="3019560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1436474" y="3028104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3028695" y="2856409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3604759" y="2864953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4905600" y="2854067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5481664" y="2836680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6057728" y="2836680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320485" y="4071262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830355" y="4070925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1406419" y="4079469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4641268" y="5179258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3028695" y="3944676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4505636" y="3944676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4984875" y="3930410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4" name="Eşittir 43"/>
          <p:cNvSpPr/>
          <p:nvPr/>
        </p:nvSpPr>
        <p:spPr>
          <a:xfrm>
            <a:off x="3624738" y="4251361"/>
            <a:ext cx="734211" cy="576064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45" name="Eşittir 44"/>
          <p:cNvSpPr/>
          <p:nvPr/>
        </p:nvSpPr>
        <p:spPr>
          <a:xfrm>
            <a:off x="3624738" y="5567174"/>
            <a:ext cx="734211" cy="576064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46" name="Dikdörtgen 45"/>
          <p:cNvSpPr/>
          <p:nvPr/>
        </p:nvSpPr>
        <p:spPr>
          <a:xfrm>
            <a:off x="5481664" y="3904964"/>
            <a:ext cx="288032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2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7" name="Dikdörtgen 46"/>
          <p:cNvSpPr/>
          <p:nvPr/>
        </p:nvSpPr>
        <p:spPr>
          <a:xfrm>
            <a:off x="5709317" y="1713570"/>
            <a:ext cx="288032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2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8" name="Dikdörtgen 47"/>
          <p:cNvSpPr/>
          <p:nvPr/>
        </p:nvSpPr>
        <p:spPr>
          <a:xfrm>
            <a:off x="6633792" y="2882496"/>
            <a:ext cx="288032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2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9" name="Bölme 48"/>
          <p:cNvSpPr/>
          <p:nvPr/>
        </p:nvSpPr>
        <p:spPr>
          <a:xfrm>
            <a:off x="2170013" y="4281172"/>
            <a:ext cx="639688" cy="582271"/>
          </a:xfrm>
          <a:prstGeom prst="mathDivid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0" name="Artı 49"/>
          <p:cNvSpPr/>
          <p:nvPr/>
        </p:nvSpPr>
        <p:spPr>
          <a:xfrm>
            <a:off x="1622865" y="5730771"/>
            <a:ext cx="602504" cy="427749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1" name="Dikdörtgen 50"/>
          <p:cNvSpPr/>
          <p:nvPr/>
        </p:nvSpPr>
        <p:spPr>
          <a:xfrm>
            <a:off x="5666379" y="5518708"/>
            <a:ext cx="341081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Büyük açı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993353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0" fill="hold">
                      <p:stCondLst>
                        <p:cond delay="indefinite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7" fill="hold">
                      <p:stCondLst>
                        <p:cond delay="indefinite"/>
                      </p:stCondLst>
                      <p:childTnLst>
                        <p:par>
                          <p:cTn id="258" fill="hold">
                            <p:stCondLst>
                              <p:cond delay="0"/>
                            </p:stCondLst>
                            <p:childTnLst>
                              <p:par>
                                <p:cTn id="25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5" fill="hold">
                      <p:stCondLst>
                        <p:cond delay="indefinite"/>
                      </p:stCondLst>
                      <p:childTnLst>
                        <p:par>
                          <p:cTn id="266" fill="hold">
                            <p:stCondLst>
                              <p:cond delay="0"/>
                            </p:stCondLst>
                            <p:childTnLst>
                              <p:par>
                                <p:cTn id="26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7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4" fill="hold">
                      <p:stCondLst>
                        <p:cond delay="indefinite"/>
                      </p:stCondLst>
                      <p:childTnLst>
                        <p:par>
                          <p:cTn id="275" fill="hold">
                            <p:stCondLst>
                              <p:cond delay="0"/>
                            </p:stCondLst>
                            <p:childTnLst>
                              <p:par>
                                <p:cTn id="27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2" fill="hold">
                      <p:stCondLst>
                        <p:cond delay="indefinite"/>
                      </p:stCondLst>
                      <p:childTnLst>
                        <p:par>
                          <p:cTn id="293" fill="hold">
                            <p:stCondLst>
                              <p:cond delay="0"/>
                            </p:stCondLst>
                            <p:childTnLst>
                              <p:par>
                                <p:cTn id="29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1" fill="hold">
                      <p:stCondLst>
                        <p:cond delay="indefinite"/>
                      </p:stCondLst>
                      <p:childTnLst>
                        <p:par>
                          <p:cTn id="302" fill="hold">
                            <p:stCondLst>
                              <p:cond delay="0"/>
                            </p:stCondLst>
                            <p:childTnLst>
                              <p:par>
                                <p:cTn id="30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0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0" fill="hold">
                      <p:stCondLst>
                        <p:cond delay="indefinite"/>
                      </p:stCondLst>
                      <p:childTnLst>
                        <p:par>
                          <p:cTn id="311" fill="hold">
                            <p:stCondLst>
                              <p:cond delay="0"/>
                            </p:stCondLst>
                            <p:childTnLst>
                              <p:par>
                                <p:cTn id="31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8" fill="hold">
                      <p:stCondLst>
                        <p:cond delay="indefinite"/>
                      </p:stCondLst>
                      <p:childTnLst>
                        <p:par>
                          <p:cTn id="319" fill="hold">
                            <p:stCondLst>
                              <p:cond delay="0"/>
                            </p:stCondLst>
                            <p:childTnLst>
                              <p:par>
                                <p:cTn id="32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7" fill="hold">
                      <p:stCondLst>
                        <p:cond delay="indefinite"/>
                      </p:stCondLst>
                      <p:childTnLst>
                        <p:par>
                          <p:cTn id="328" fill="hold">
                            <p:stCondLst>
                              <p:cond delay="0"/>
                            </p:stCondLst>
                            <p:childTnLst>
                              <p:par>
                                <p:cTn id="3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6" fill="hold">
                      <p:stCondLst>
                        <p:cond delay="indefinite"/>
                      </p:stCondLst>
                      <p:childTnLst>
                        <p:par>
                          <p:cTn id="337" fill="hold">
                            <p:stCondLst>
                              <p:cond delay="0"/>
                            </p:stCondLst>
                            <p:childTnLst>
                              <p:par>
                                <p:cTn id="33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4" fill="hold">
                      <p:stCondLst>
                        <p:cond delay="indefinite"/>
                      </p:stCondLst>
                      <p:childTnLst>
                        <p:par>
                          <p:cTn id="345" fill="hold">
                            <p:stCondLst>
                              <p:cond delay="0"/>
                            </p:stCondLst>
                            <p:childTnLst>
                              <p:par>
                                <p:cTn id="34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3" fill="hold">
                      <p:stCondLst>
                        <p:cond delay="indefinite"/>
                      </p:stCondLst>
                      <p:childTnLst>
                        <p:par>
                          <p:cTn id="354" fill="hold">
                            <p:stCondLst>
                              <p:cond delay="0"/>
                            </p:stCondLst>
                            <p:childTnLst>
                              <p:par>
                                <p:cTn id="35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2" fill="hold">
                      <p:stCondLst>
                        <p:cond delay="indefinite"/>
                      </p:stCondLst>
                      <p:childTnLst>
                        <p:par>
                          <p:cTn id="363" fill="hold">
                            <p:stCondLst>
                              <p:cond delay="0"/>
                            </p:stCondLst>
                            <p:childTnLst>
                              <p:par>
                                <p:cTn id="36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6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1" fill="hold">
                      <p:stCondLst>
                        <p:cond delay="indefinite"/>
                      </p:stCondLst>
                      <p:childTnLst>
                        <p:par>
                          <p:cTn id="372" fill="hold">
                            <p:stCondLst>
                              <p:cond delay="0"/>
                            </p:stCondLst>
                            <p:childTnLst>
                              <p:par>
                                <p:cTn id="37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6" grpId="0" animBg="1"/>
      <p:bldP spid="20" grpId="0" animBg="1"/>
      <p:bldP spid="22" grpId="0" animBg="1"/>
      <p:bldP spid="24" grpId="0" animBg="1"/>
      <p:bldP spid="44" grpId="0" animBg="1"/>
      <p:bldP spid="45" grpId="0" animBg="1"/>
      <p:bldP spid="49" grpId="0" animBg="1"/>
      <p:bldP spid="5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23528" y="1124744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899592" y="1126366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475656" y="1126366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685661" y="1124744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261725" y="1118996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572000" y="1144012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5148064" y="1144012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5724128" y="1138874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300192" y="1145634"/>
            <a:ext cx="288032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2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Eşittir 14"/>
          <p:cNvSpPr/>
          <p:nvPr/>
        </p:nvSpPr>
        <p:spPr>
          <a:xfrm>
            <a:off x="3873454" y="1419130"/>
            <a:ext cx="734211" cy="576064"/>
          </a:xfrm>
          <a:prstGeom prst="mathEqual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6" name="Eksi 15"/>
          <p:cNvSpPr/>
          <p:nvPr/>
        </p:nvSpPr>
        <p:spPr>
          <a:xfrm>
            <a:off x="2012538" y="1419130"/>
            <a:ext cx="792088" cy="648072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3422383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83231" y="188640"/>
            <a:ext cx="8928992" cy="44627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15)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Aşağıdaki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şekle göre s(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CBD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açısının ölçüsü kaç derecedir?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    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75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	°		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115°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		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                   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135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°		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 110°</a:t>
            </a:r>
            <a:endParaRPr lang="tr-TR" sz="4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6884268" y="5949280"/>
            <a:ext cx="73610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4427984" y="5949280"/>
            <a:ext cx="268032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CEVAP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231" y="4077072"/>
            <a:ext cx="4344753" cy="26642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5593953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ÇÖZÜM:15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4475414" y="3903025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899592" y="1126366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96955" y="2564904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349419" y="1153164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4106515" y="5583242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661384" y="1156679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4283968" y="1144012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569632" y="5583242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889985" y="1326421"/>
            <a:ext cx="237626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birim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Eşittir 14"/>
          <p:cNvSpPr/>
          <p:nvPr/>
        </p:nvSpPr>
        <p:spPr>
          <a:xfrm>
            <a:off x="2927173" y="1455134"/>
            <a:ext cx="734211" cy="576064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6" name="Eksi 15"/>
          <p:cNvSpPr/>
          <p:nvPr/>
        </p:nvSpPr>
        <p:spPr>
          <a:xfrm>
            <a:off x="1543809" y="1419130"/>
            <a:ext cx="792088" cy="648072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Dikdörtgen 16"/>
          <p:cNvSpPr/>
          <p:nvPr/>
        </p:nvSpPr>
        <p:spPr>
          <a:xfrm>
            <a:off x="1" y="5752519"/>
            <a:ext cx="296036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s(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CBD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755576" y="2559766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1331640" y="2558752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2351109" y="2558752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2843808" y="2568624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4144176" y="2558752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4720240" y="2557738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467544" y="3905180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972207" y="3905180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1998743" y="3905180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3356042" y="3915052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3902865" y="3915052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Eşittir 28"/>
          <p:cNvSpPr/>
          <p:nvPr/>
        </p:nvSpPr>
        <p:spPr>
          <a:xfrm>
            <a:off x="3448436" y="2834590"/>
            <a:ext cx="734211" cy="576064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0" name="Eşittir 29"/>
          <p:cNvSpPr/>
          <p:nvPr/>
        </p:nvSpPr>
        <p:spPr>
          <a:xfrm>
            <a:off x="2593263" y="4171146"/>
            <a:ext cx="734211" cy="576064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1" name="Eşittir 30"/>
          <p:cNvSpPr/>
          <p:nvPr/>
        </p:nvSpPr>
        <p:spPr>
          <a:xfrm>
            <a:off x="2764734" y="5882033"/>
            <a:ext cx="734211" cy="576064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6" name="Bölme 5"/>
          <p:cNvSpPr/>
          <p:nvPr/>
        </p:nvSpPr>
        <p:spPr>
          <a:xfrm>
            <a:off x="1871430" y="2834590"/>
            <a:ext cx="606017" cy="616476"/>
          </a:xfrm>
          <a:prstGeom prst="mathDivid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2" name="Çarpma 31"/>
          <p:cNvSpPr/>
          <p:nvPr/>
        </p:nvSpPr>
        <p:spPr>
          <a:xfrm>
            <a:off x="1511287" y="4290010"/>
            <a:ext cx="576064" cy="457200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Dikdörtgen 32"/>
          <p:cNvSpPr/>
          <p:nvPr/>
        </p:nvSpPr>
        <p:spPr>
          <a:xfrm>
            <a:off x="5220072" y="2603757"/>
            <a:ext cx="57606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2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4965338" y="3828345"/>
            <a:ext cx="57606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2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5214021" y="5521686"/>
            <a:ext cx="57606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2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4644008" y="5583241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224323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0" fill="hold">
                      <p:stCondLst>
                        <p:cond delay="indefinite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>
                      <p:stCondLst>
                        <p:cond delay="indefinite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7" fill="hold">
                      <p:stCondLst>
                        <p:cond delay="indefinite"/>
                      </p:stCondLst>
                      <p:childTnLst>
                        <p:par>
                          <p:cTn id="258" fill="hold">
                            <p:stCondLst>
                              <p:cond delay="0"/>
                            </p:stCondLst>
                            <p:childTnLst>
                              <p:par>
                                <p:cTn id="2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6" fill="hold">
                      <p:stCondLst>
                        <p:cond delay="indefinite"/>
                      </p:stCondLst>
                      <p:childTnLst>
                        <p:par>
                          <p:cTn id="267" fill="hold">
                            <p:stCondLst>
                              <p:cond delay="0"/>
                            </p:stCondLst>
                            <p:childTnLst>
                              <p:par>
                                <p:cTn id="26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5" fill="hold">
                      <p:stCondLst>
                        <p:cond delay="indefinite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4" fill="hold">
                      <p:stCondLst>
                        <p:cond delay="indefinite"/>
                      </p:stCondLst>
                      <p:childTnLst>
                        <p:par>
                          <p:cTn id="285" fill="hold">
                            <p:stCondLst>
                              <p:cond delay="0"/>
                            </p:stCondLst>
                            <p:childTnLst>
                              <p:par>
                                <p:cTn id="28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29" grpId="0" animBg="1"/>
      <p:bldP spid="30" grpId="0" animBg="1"/>
      <p:bldP spid="31" grpId="0" animBg="1"/>
      <p:bldP spid="6" grpId="0" animBg="1"/>
      <p:bldP spid="3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83231" y="188640"/>
            <a:ext cx="8928992" cy="618630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16)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dar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açının</a:t>
            </a:r>
          </a:p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                  i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16°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ise bu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açı</a:t>
            </a:r>
          </a:p>
          <a:p>
            <a:pPr algn="ctr"/>
            <a:endParaRPr lang="tr-TR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dik açıdan kaç derece küçüktür?</a:t>
            </a:r>
          </a:p>
          <a:p>
            <a:pPr algn="ctr"/>
            <a:endParaRPr lang="tr-TR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          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30°			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40°		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50°			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°</a:t>
            </a: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°</a:t>
            </a:r>
            <a:endParaRPr lang="tr-TR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5948164" y="5691499"/>
            <a:ext cx="73610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635896" y="5697840"/>
            <a:ext cx="268032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CEVAP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771800" y="903040"/>
            <a:ext cx="57606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772746" y="1621337"/>
            <a:ext cx="57606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" name="Eksi 3"/>
          <p:cNvSpPr/>
          <p:nvPr/>
        </p:nvSpPr>
        <p:spPr>
          <a:xfrm>
            <a:off x="2340293" y="1433954"/>
            <a:ext cx="1297090" cy="353943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2133205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ÇÖZÜM:16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95536" y="3717032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971600" y="3717032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181605" y="3717032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757669" y="3711149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763688" y="2346513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95536" y="2348880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469637" y="906948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95536" y="886073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671966" y="2334071"/>
            <a:ext cx="288032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2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Eşittir 14"/>
          <p:cNvSpPr/>
          <p:nvPr/>
        </p:nvSpPr>
        <p:spPr>
          <a:xfrm>
            <a:off x="3261725" y="3982998"/>
            <a:ext cx="734211" cy="576064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6" name="Eksi 15"/>
          <p:cNvSpPr/>
          <p:nvPr/>
        </p:nvSpPr>
        <p:spPr>
          <a:xfrm>
            <a:off x="1518590" y="3982998"/>
            <a:ext cx="663015" cy="648072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Dikdörtgen 16"/>
          <p:cNvSpPr/>
          <p:nvPr/>
        </p:nvSpPr>
        <p:spPr>
          <a:xfrm>
            <a:off x="1043608" y="886073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4061889" y="906948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3515713" y="2346513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4095902" y="2348880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4061115" y="3710203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4637179" y="3698371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Eşittir 23"/>
          <p:cNvSpPr/>
          <p:nvPr/>
        </p:nvSpPr>
        <p:spPr>
          <a:xfrm>
            <a:off x="2678595" y="2614846"/>
            <a:ext cx="734211" cy="576064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5" name="Eşittir 24"/>
          <p:cNvSpPr/>
          <p:nvPr/>
        </p:nvSpPr>
        <p:spPr>
          <a:xfrm>
            <a:off x="3148607" y="1172914"/>
            <a:ext cx="734211" cy="576064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6" name="Bölme 5"/>
          <p:cNvSpPr/>
          <p:nvPr/>
        </p:nvSpPr>
        <p:spPr>
          <a:xfrm>
            <a:off x="1712877" y="1194980"/>
            <a:ext cx="626875" cy="553998"/>
          </a:xfrm>
          <a:prstGeom prst="mathDivid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Çarpma 25"/>
          <p:cNvSpPr/>
          <p:nvPr/>
        </p:nvSpPr>
        <p:spPr>
          <a:xfrm>
            <a:off x="1043608" y="2564904"/>
            <a:ext cx="648072" cy="576064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Dikdörtgen 26"/>
          <p:cNvSpPr/>
          <p:nvPr/>
        </p:nvSpPr>
        <p:spPr>
          <a:xfrm>
            <a:off x="5213243" y="3698371"/>
            <a:ext cx="288032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2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5224805" y="3982998"/>
            <a:ext cx="3379643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küçüktür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4785692" y="1086128"/>
            <a:ext cx="302666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pay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987937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24" grpId="0" animBg="1"/>
      <p:bldP spid="25" grpId="0" animBg="1"/>
      <p:bldP spid="6" grpId="0" animBg="1"/>
      <p:bldP spid="2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83231" y="188640"/>
            <a:ext cx="8928992" cy="63709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17)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Aşağıdaki ifadelerden hangisi yanlıştır?</a:t>
            </a:r>
          </a:p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doğru açıda iki dik açı vardır.</a:t>
            </a:r>
          </a:p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Tam açının içinde iki tane doğru açı vardır.</a:t>
            </a:r>
          </a:p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Açıları iletki ile ölçeriz.</a:t>
            </a:r>
          </a:p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Tam açıda üç tane dik açı vardır.</a:t>
            </a: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059832" y="5805264"/>
            <a:ext cx="73610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611560" y="5805264"/>
            <a:ext cx="268032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CEVAP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010871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ÇÖZÜM:17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23528" y="886073"/>
            <a:ext cx="8640960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tam açının içerisinde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dört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tane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dik açı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vardır. Bu ifadeye göre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seçeneği yanlıştır. Bir tam açıda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tane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dik açı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olmaz.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196372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83231" y="188640"/>
            <a:ext cx="8928992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18)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Yandaki şekilde soru işaretli açının ölçüsü kaç derecedir?</a:t>
            </a: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30°			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40°</a:t>
            </a: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C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50°			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60°</a:t>
            </a: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6884268" y="5877272"/>
            <a:ext cx="73610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4427984" y="5961407"/>
            <a:ext cx="268032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CEVAP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lum bright="-22000" contrast="58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231" y="3933056"/>
            <a:ext cx="4344753" cy="2736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867721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83231" y="188640"/>
            <a:ext cx="8928992" cy="57554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19)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En büyük dar açı ile en küçük geniş açının toplamı kaç derecedir?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)180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°		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170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°		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               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245°		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280°</a:t>
            </a: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6516216" y="5661828"/>
            <a:ext cx="73610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4051920" y="5877272"/>
            <a:ext cx="268032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CEVAP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712729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ÇÖZÜM:19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62608" y="2948808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660232" y="642809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838672" y="2944481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373828" y="2950901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949892" y="2950901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442115" y="2832611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5018179" y="2834461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5594243" y="2834461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170307" y="2760540"/>
            <a:ext cx="288032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2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Eşittir 14"/>
          <p:cNvSpPr/>
          <p:nvPr/>
        </p:nvSpPr>
        <p:spPr>
          <a:xfrm>
            <a:off x="3707904" y="3216867"/>
            <a:ext cx="734211" cy="576064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251520" y="764704"/>
            <a:ext cx="655272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En büyük dar açı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251520" y="1750805"/>
            <a:ext cx="655272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En küçük geniş açı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7265842" y="642809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6719324" y="1595701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7295388" y="1581527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7780514" y="1595701"/>
            <a:ext cx="288032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2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7820946" y="735142"/>
            <a:ext cx="288032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2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Artı 5"/>
          <p:cNvSpPr/>
          <p:nvPr/>
        </p:nvSpPr>
        <p:spPr>
          <a:xfrm>
            <a:off x="1593066" y="3241884"/>
            <a:ext cx="648072" cy="576064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6247360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6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83231" y="188640"/>
            <a:ext cx="8928992" cy="477053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20)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Aşağıdaki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açı ile ilgili aşağıdakilerden hangisi yanlıştır?</a:t>
            </a:r>
          </a:p>
          <a:p>
            <a:pPr algn="ctr"/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KÊB diye okunur.		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                          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s(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Ê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&gt; 90°</a:t>
            </a:r>
          </a:p>
          <a:p>
            <a:pPr algn="ctr"/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s(Ê) &lt; 180°			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                                        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açısı doğru açıdır.</a:t>
            </a: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7092280" y="5495393"/>
            <a:ext cx="73610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4547727" y="5517232"/>
            <a:ext cx="268032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CEVAP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231" y="4293096"/>
            <a:ext cx="4464496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4395102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83231" y="188640"/>
            <a:ext cx="8928992" cy="48320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2)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Yandaki şekilde s(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AÊD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)=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° </a:t>
            </a:r>
            <a:r>
              <a:rPr lang="tr-TR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dir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Verilenlere göre s(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BÊC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kaç derecedir?</a:t>
            </a: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10°			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   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15°</a:t>
            </a: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20°			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30°</a:t>
            </a: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°</a:t>
            </a:r>
            <a:endParaRPr lang="tr-TR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6516216" y="4365104"/>
            <a:ext cx="73610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4051920" y="4365104"/>
            <a:ext cx="268032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CEVAP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lum bright="-22000" contrast="58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231" y="4365104"/>
            <a:ext cx="4128729" cy="237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977270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ÇÖZÜM:20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23528" y="1124744"/>
            <a:ext cx="8496944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açısı 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doğru açı değildir. 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açısı geniş açıdır.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438992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83231" y="188640"/>
            <a:ext cx="8928992" cy="44627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21)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Aşağıdaki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şekilde soru işaretli açı kaç derecedir?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    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60°			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70°	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40°		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 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80°</a:t>
            </a: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7668344" y="5582113"/>
            <a:ext cx="73610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5140357" y="5805264"/>
            <a:ext cx="268032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CEVAP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232" y="3933056"/>
            <a:ext cx="4920816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2712792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ÇÖZÜM:21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66598" y="886073"/>
            <a:ext cx="352663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Dik açı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926637" y="2487148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475656" y="2492896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835559" y="2484915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317168" y="2484915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647524" y="2510541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5223588" y="2561412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539552" y="4365104"/>
            <a:ext cx="229600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ECD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836401" y="889514"/>
            <a:ext cx="288032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2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Eşittir 14"/>
          <p:cNvSpPr/>
          <p:nvPr/>
        </p:nvSpPr>
        <p:spPr>
          <a:xfrm>
            <a:off x="3893232" y="2827378"/>
            <a:ext cx="734211" cy="576064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6" name="Eksi 15"/>
          <p:cNvSpPr/>
          <p:nvPr/>
        </p:nvSpPr>
        <p:spPr>
          <a:xfrm>
            <a:off x="2051720" y="2852936"/>
            <a:ext cx="792088" cy="648072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Dikdörtgen 16"/>
          <p:cNvSpPr/>
          <p:nvPr/>
        </p:nvSpPr>
        <p:spPr>
          <a:xfrm>
            <a:off x="3684273" y="822468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4260337" y="822468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Eşittir 18"/>
          <p:cNvSpPr/>
          <p:nvPr/>
        </p:nvSpPr>
        <p:spPr>
          <a:xfrm>
            <a:off x="2677412" y="4631070"/>
            <a:ext cx="734211" cy="576064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3417269" y="4221088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4071460" y="4221088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4647524" y="4221088"/>
            <a:ext cx="288032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2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441464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9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AÇILAR TESTİ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15008" y="4149080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MALATYA-MERKEZ</a:t>
            </a:r>
          </a:p>
          <a:p>
            <a:pPr algn="ctr"/>
            <a:r>
              <a:rPr lang="tr-TR" sz="5400" u="sng" dirty="0" smtClean="0">
                <a:hlinkClick r:id="rId3"/>
              </a:rPr>
              <a:t>www.</a:t>
            </a:r>
            <a:r>
              <a:rPr lang="tr-TR" sz="5400" u="sng" dirty="0" err="1" smtClean="0">
                <a:hlinkClick r:id="rId3"/>
              </a:rPr>
              <a:t>sorubak</a:t>
            </a:r>
            <a:r>
              <a:rPr lang="tr-TR" sz="5400" u="sng" smtClean="0">
                <a:hlinkClick r:id="rId3"/>
              </a:rPr>
              <a:t>.com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90735" y="2564904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 3-A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SINIFI ÖĞRETMENİ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048057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1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h/1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w/1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" dur="500" tmFilter="0,0; .5, 0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6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from="(ppt_w)" to="(-ppt_w*2)" calcmode="lin" valueType="num">
                                      <p:cBhvr rctx="PPT">
                                        <p:cTn id="37" dur="5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ppt_w*0.50)" calcmode="lin" valueType="num">
                                      <p:cBhvr>
                                        <p:cTn id="38" dur="500" decel="500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1+ppt_h/2)" calcmode="lin" valueType="num">
                                      <p:cBhvr>
                                        <p:cTn id="3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6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from="(ppt_w)" to="(-ppt_w*2)" calcmode="lin" valueType="num">
                                      <p:cBhvr rctx="PPT">
                                        <p:cTn id="45" dur="5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ppt_w*0.50)" calcmode="lin" valueType="num">
                                      <p:cBhvr>
                                        <p:cTn id="46" dur="500" decel="500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1+ppt_h/2)" calcmode="lin" valueType="num">
                                      <p:cBhvr>
                                        <p:cTn id="4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899592" y="1126366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475656" y="1126366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685661" y="1124744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261725" y="1118996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572000" y="1144012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5148064" y="1144012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656177" y="1124744"/>
            <a:ext cx="288032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2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Eşittir 14"/>
          <p:cNvSpPr/>
          <p:nvPr/>
        </p:nvSpPr>
        <p:spPr>
          <a:xfrm>
            <a:off x="3873454" y="1419130"/>
            <a:ext cx="734211" cy="576064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6" name="Eksi 15"/>
          <p:cNvSpPr/>
          <p:nvPr/>
        </p:nvSpPr>
        <p:spPr>
          <a:xfrm>
            <a:off x="1500267" y="3465925"/>
            <a:ext cx="792088" cy="648072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Dikdörtgen 16"/>
          <p:cNvSpPr/>
          <p:nvPr/>
        </p:nvSpPr>
        <p:spPr>
          <a:xfrm>
            <a:off x="379038" y="3140968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955102" y="3171123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2218757" y="3179372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2805707" y="3140968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4076225" y="3198507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4652289" y="3198507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Eşittir 22"/>
          <p:cNvSpPr/>
          <p:nvPr/>
        </p:nvSpPr>
        <p:spPr>
          <a:xfrm>
            <a:off x="3342014" y="3464473"/>
            <a:ext cx="734211" cy="576064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6" name="Artı 5"/>
          <p:cNvSpPr/>
          <p:nvPr/>
        </p:nvSpPr>
        <p:spPr>
          <a:xfrm>
            <a:off x="2120109" y="1502903"/>
            <a:ext cx="633941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Dikdörtgen 23"/>
          <p:cNvSpPr/>
          <p:nvPr/>
        </p:nvSpPr>
        <p:spPr>
          <a:xfrm>
            <a:off x="5228353" y="3256086"/>
            <a:ext cx="288032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2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75385" y="4725144"/>
            <a:ext cx="259465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BÊC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Eşittir 24"/>
          <p:cNvSpPr/>
          <p:nvPr/>
        </p:nvSpPr>
        <p:spPr>
          <a:xfrm>
            <a:off x="2438601" y="4907999"/>
            <a:ext cx="734211" cy="576064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3172812" y="4540066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3692315" y="4516402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4240559" y="4632399"/>
            <a:ext cx="288032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2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696795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23" grpId="0" animBg="1"/>
      <p:bldP spid="6" grpId="0" animBg="1"/>
      <p:bldP spid="2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83231" y="188640"/>
            <a:ext cx="8928992" cy="63094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3)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 açının toplamı doğru açıya eşittir. Açılardan birinin ölçüsü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° </a:t>
            </a:r>
            <a:r>
              <a:rPr lang="tr-TR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dir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Diğer iki açının ölçüsü birbirine eşittir. Eşit olan açılardan birinin ölçüsü kaç derecedir?</a:t>
            </a:r>
          </a:p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        A)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150°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		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  B)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100°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		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                          C)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75°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			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D)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50°</a:t>
            </a: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4275956" y="6044547"/>
            <a:ext cx="73610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867407" y="6044547"/>
            <a:ext cx="268032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CEVAP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01951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00418" y="822468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876482" y="822561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475656" y="824011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743389" y="823918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261725" y="812637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615916" y="798674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5148064" y="835254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5724128" y="847855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300192" y="927587"/>
            <a:ext cx="288032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2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Eşittir 14"/>
          <p:cNvSpPr/>
          <p:nvPr/>
        </p:nvSpPr>
        <p:spPr>
          <a:xfrm>
            <a:off x="3873453" y="1065216"/>
            <a:ext cx="734211" cy="576064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6" name="Eksi 15"/>
          <p:cNvSpPr/>
          <p:nvPr/>
        </p:nvSpPr>
        <p:spPr>
          <a:xfrm>
            <a:off x="2012538" y="1065216"/>
            <a:ext cx="792088" cy="648072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Dikdörtgen 16"/>
          <p:cNvSpPr/>
          <p:nvPr/>
        </p:nvSpPr>
        <p:spPr>
          <a:xfrm>
            <a:off x="647407" y="2001529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219672" y="2001529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1795736" y="1975674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2656812" y="1900979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2656812" y="2882764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647407" y="2893315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Eksi 22"/>
          <p:cNvSpPr/>
          <p:nvPr/>
        </p:nvSpPr>
        <p:spPr>
          <a:xfrm rot="16200000">
            <a:off x="1203604" y="2548058"/>
            <a:ext cx="2751529" cy="45051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Eksi 23"/>
          <p:cNvSpPr/>
          <p:nvPr/>
        </p:nvSpPr>
        <p:spPr>
          <a:xfrm>
            <a:off x="2306906" y="2653185"/>
            <a:ext cx="1989177" cy="459159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Eksi 24"/>
          <p:cNvSpPr/>
          <p:nvPr/>
        </p:nvSpPr>
        <p:spPr>
          <a:xfrm>
            <a:off x="0" y="3353239"/>
            <a:ext cx="792088" cy="648072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Eksi 25"/>
          <p:cNvSpPr/>
          <p:nvPr/>
        </p:nvSpPr>
        <p:spPr>
          <a:xfrm>
            <a:off x="-350446" y="3745411"/>
            <a:ext cx="3155072" cy="39604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Eksi 26"/>
          <p:cNvSpPr/>
          <p:nvPr/>
        </p:nvSpPr>
        <p:spPr>
          <a:xfrm>
            <a:off x="143351" y="5101757"/>
            <a:ext cx="792088" cy="648072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Dikdörtgen 27"/>
          <p:cNvSpPr/>
          <p:nvPr/>
        </p:nvSpPr>
        <p:spPr>
          <a:xfrm>
            <a:off x="1202329" y="2882764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1164514" y="3837005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504056" y="3838982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1202329" y="4581128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1708635" y="3838982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1763688" y="4581128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Eksi 33"/>
          <p:cNvSpPr/>
          <p:nvPr/>
        </p:nvSpPr>
        <p:spPr>
          <a:xfrm>
            <a:off x="-210228" y="5491102"/>
            <a:ext cx="3155072" cy="39604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6" name="Dikdörtgen 35"/>
          <p:cNvSpPr/>
          <p:nvPr/>
        </p:nvSpPr>
        <p:spPr>
          <a:xfrm>
            <a:off x="1778393" y="5501215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1187624" y="5501775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3209064" y="2893315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3725408" y="2893315"/>
            <a:ext cx="288032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2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920973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0" fill="hold">
                      <p:stCondLst>
                        <p:cond delay="indefinite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>
                      <p:stCondLst>
                        <p:cond delay="indefinite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8" fill="hold">
                      <p:stCondLst>
                        <p:cond delay="indefinite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6" fill="hold">
                      <p:stCondLst>
                        <p:cond delay="indefinite"/>
                      </p:stCondLst>
                      <p:childTnLst>
                        <p:par>
                          <p:cTn id="267" fill="hold">
                            <p:stCondLst>
                              <p:cond delay="0"/>
                            </p:stCondLst>
                            <p:childTnLst>
                              <p:par>
                                <p:cTn id="26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4" fill="hold">
                      <p:stCondLst>
                        <p:cond delay="indefinite"/>
                      </p:stCondLst>
                      <p:childTnLst>
                        <p:par>
                          <p:cTn id="275" fill="hold">
                            <p:stCondLst>
                              <p:cond delay="0"/>
                            </p:stCondLst>
                            <p:childTnLst>
                              <p:par>
                                <p:cTn id="27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2" fill="hold">
                      <p:stCondLst>
                        <p:cond delay="indefinite"/>
                      </p:stCondLst>
                      <p:childTnLst>
                        <p:par>
                          <p:cTn id="293" fill="hold">
                            <p:stCondLst>
                              <p:cond delay="0"/>
                            </p:stCondLst>
                            <p:childTnLst>
                              <p:par>
                                <p:cTn id="29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3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83231" y="188640"/>
            <a:ext cx="8928992" cy="48320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4)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Yandaki şekilde A, B ve noktaları </a:t>
            </a:r>
            <a:r>
              <a:rPr lang="tr-TR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doğrudaştır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Verilenlere göre s (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EBD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kaç derecedir?</a:t>
            </a: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80°			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75°</a:t>
            </a: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60°			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° </a:t>
            </a: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6516216" y="4365104"/>
            <a:ext cx="73610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4018384" y="4365104"/>
            <a:ext cx="268032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CEVAP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lum bright="-22000" contrast="58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231" y="4365104"/>
            <a:ext cx="3768689" cy="2492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5857771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u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899592" y="2781672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899592" y="1126366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475656" y="1126366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685661" y="1124744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261725" y="1118996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572000" y="1144012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5148064" y="1144012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5724128" y="1138874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300192" y="1145634"/>
            <a:ext cx="288032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2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Eşittir 14"/>
          <p:cNvSpPr/>
          <p:nvPr/>
        </p:nvSpPr>
        <p:spPr>
          <a:xfrm>
            <a:off x="3873454" y="1419130"/>
            <a:ext cx="734211" cy="576064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6" name="Eksi 15"/>
          <p:cNvSpPr/>
          <p:nvPr/>
        </p:nvSpPr>
        <p:spPr>
          <a:xfrm>
            <a:off x="1995329" y="3010890"/>
            <a:ext cx="792088" cy="648072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Artı 5"/>
          <p:cNvSpPr/>
          <p:nvPr/>
        </p:nvSpPr>
        <p:spPr>
          <a:xfrm>
            <a:off x="2228461" y="1537994"/>
            <a:ext cx="457200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Dikdörtgen 16"/>
          <p:cNvSpPr/>
          <p:nvPr/>
        </p:nvSpPr>
        <p:spPr>
          <a:xfrm>
            <a:off x="417577" y="2780928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419265" y="2780928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2640156" y="2781672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3188025" y="2782416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3797016" y="2780928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5122033" y="2838998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5698097" y="2838998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Eşittir 23"/>
          <p:cNvSpPr/>
          <p:nvPr/>
        </p:nvSpPr>
        <p:spPr>
          <a:xfrm>
            <a:off x="4435417" y="3140968"/>
            <a:ext cx="734211" cy="576064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6274161" y="2804931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6850225" y="2876639"/>
            <a:ext cx="288032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2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21772" y="4653136"/>
            <a:ext cx="290641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(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EBD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Eşittir 27"/>
          <p:cNvSpPr/>
          <p:nvPr/>
        </p:nvSpPr>
        <p:spPr>
          <a:xfrm>
            <a:off x="2685661" y="4846513"/>
            <a:ext cx="734211" cy="576064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3379575" y="4483858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3926228" y="4483858"/>
            <a:ext cx="57606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4514490" y="4571188"/>
            <a:ext cx="288032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2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788861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u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>
                      <p:stCondLst>
                        <p:cond delay="indefinite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6" grpId="0" animBg="1"/>
      <p:bldP spid="24" grpId="0" animBg="1"/>
      <p:bldP spid="28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342</TotalTime>
  <Words>1010</Words>
  <Application>Microsoft Office PowerPoint</Application>
  <PresentationFormat>Ekran Gösterisi (4:3)</PresentationFormat>
  <Paragraphs>482</Paragraphs>
  <Slides>43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43</vt:i4>
      </vt:variant>
    </vt:vector>
  </HeadingPairs>
  <TitlesOfParts>
    <vt:vector size="44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  <vt:lpstr>Slayt 37</vt:lpstr>
      <vt:lpstr>Slayt 38</vt:lpstr>
      <vt:lpstr>Slayt 39</vt:lpstr>
      <vt:lpstr>Slayt 40</vt:lpstr>
      <vt:lpstr>Slayt 41</vt:lpstr>
      <vt:lpstr>Slayt 42</vt:lpstr>
      <vt:lpstr>Slayt 43</vt:lpstr>
    </vt:vector>
  </TitlesOfParts>
  <Manager>www.sorubak.com</Manager>
  <Company>www.sorubak.com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PC</dc:creator>
  <cp:keywords>www.sorubak.com</cp:keywords>
  <dc:description>www.sorubak.com</dc:description>
  <cp:lastModifiedBy>Dogan</cp:lastModifiedBy>
  <cp:revision>www.sorubak.com</cp:revision>
  <dcterms:created xsi:type="dcterms:W3CDTF">2013-01-19T06:45:43Z</dcterms:created>
  <dcterms:modified xsi:type="dcterms:W3CDTF">2013-03-05T16:47:26Z</dcterms:modified>
  <cp:category>www.sorubak.com</cp:category>
  <cp:contentType>www.sorubak.com</cp:contentType>
  <cp:contentStatus>www.sorubak.com</cp:contentStatus>
  <cp:version>www.sorubak.com</cp:version>
</cp:coreProperties>
</file>