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88" r:id="rId5"/>
    <p:sldId id="287" r:id="rId6"/>
    <p:sldId id="286" r:id="rId7"/>
    <p:sldId id="289" r:id="rId8"/>
    <p:sldId id="285" r:id="rId9"/>
    <p:sldId id="284" r:id="rId10"/>
    <p:sldId id="283" r:id="rId11"/>
    <p:sldId id="282" r:id="rId12"/>
    <p:sldId id="281" r:id="rId13"/>
    <p:sldId id="280" r:id="rId14"/>
    <p:sldId id="279" r:id="rId15"/>
    <p:sldId id="278" r:id="rId16"/>
    <p:sldId id="277" r:id="rId17"/>
    <p:sldId id="276" r:id="rId18"/>
    <p:sldId id="275" r:id="rId19"/>
    <p:sldId id="274" r:id="rId20"/>
    <p:sldId id="273" r:id="rId21"/>
    <p:sldId id="260"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02.05.2013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02.05.2013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4500">
        <p14:vortex dir="r"/>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audio" Target="../media/audio11.wav"/><Relationship Id="rId3" Type="http://schemas.openxmlformats.org/officeDocument/2006/relationships/image" Target="../media/image13.png"/><Relationship Id="rId7"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http://gorsel.yandex.com.tr/" TargetMode="Externa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1.wav"/><Relationship Id="rId5" Type="http://schemas.openxmlformats.org/officeDocument/2006/relationships/image" Target="../media/image18.jpeg"/><Relationship Id="rId4" Type="http://schemas.openxmlformats.org/officeDocument/2006/relationships/hyperlink" Target="http://gorsel.yandex.com.tr/"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gorsel.yandex.com.tr/"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gorsel.yandex.com.tr/"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4.gif"/></Relationships>
</file>

<file path=ppt/slides/_rels/slide2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audio" Target="../media/audio11.wav"/><Relationship Id="rId3" Type="http://schemas.openxmlformats.org/officeDocument/2006/relationships/image" Target="../media/image1.jpeg"/><Relationship Id="rId7"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http://gorsel.yandex.com.tr/"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gorsel.yandex.com.tr/" TargetMode="External"/><Relationship Id="rId3" Type="http://schemas.openxmlformats.org/officeDocument/2006/relationships/image" Target="../media/image5.gif"/><Relationship Id="rId7"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http://gorsel.yandex.com.tr/yandsearch?source=wiz&amp;img_url=http://img.mynet.com/ha2/meyvesuyu2.jpg&amp;uinfo=sw-1423-sh-805-fw-0-fh-598-pd-1&amp;text=S%C3%9CT%20MEYVESUYU%20AYRAN%20SIVI%20YA%C4%9E%20%20RES%C4%B0MLER%C4%B0&amp;noreask=1&amp;pos=1&amp;lr=103885&amp;rpt=simage" TargetMode="External"/><Relationship Id="rId5" Type="http://schemas.openxmlformats.org/officeDocument/2006/relationships/image" Target="../media/image6.jpeg"/><Relationship Id="rId10" Type="http://schemas.openxmlformats.org/officeDocument/2006/relationships/audio" Target="../media/audio11.wav"/><Relationship Id="rId4" Type="http://schemas.openxmlformats.org/officeDocument/2006/relationships/hyperlink" Target="http://yilmazbahri.files.wordpress.com/2011/05/kolonya_uyanc4b1c59f.jpg" TargetMode="External"/><Relationship Id="rId9"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gorsel.yandex.com.tr/" TargetMode="External"/><Relationship Id="rId7"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http://gorsel.yandex.com.tr/yandsearch?source=wiz&amp;img_url=http://www.infoniac.ru/upload/medialibrary/329/329116732b42ff916362b00a52acc7e5.jpeg&amp;uinfo=sw-1423-sh-805-fw-0-fh-598-pd-1&amp;text=S%C3%9CT%20%20%20AYRAN%20SIVI%20YA%C4%9E%20%20RES%C4%B0MLER%C4%B0&amp;noreask=1&amp;pos=2&amp;lr=103885&amp;rpt=simage" TargetMode="External"/><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H.BİLGİSİ</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MADDE, MADDENİN HALLERİ</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p>
          <a:p>
            <a:pPr algn="ctr"/>
            <a:r>
              <a:rPr lang="tr-TR" sz="5400" b="1" u="sng" dirty="0" smtClean="0">
                <a:hlinkClick r:id="rId3"/>
              </a:rPr>
              <a:t>www.</a:t>
            </a:r>
            <a:r>
              <a:rPr lang="tr-TR" sz="5400" b="1" u="sng" dirty="0" err="1" smtClean="0">
                <a:hlinkClick r:id="rId3"/>
              </a:rPr>
              <a:t>sorubak</a:t>
            </a:r>
            <a:r>
              <a:rPr lang="tr-TR" sz="5400" b="1" u="sng" dirty="0" smtClean="0">
                <a:hlinkClick r:id="rId3"/>
              </a:rPr>
              <a:t>.com</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351479267"/>
      </p:ext>
    </p:extLst>
  </p:cSld>
  <p:clrMapOvr>
    <a:masterClrMapping/>
  </p:clrMapOvr>
  <mc:AlternateContent xmlns:mc="http://schemas.openxmlformats.org/markup-compatibility/2006">
    <mc:Choice xmlns:p14="http://schemas.microsoft.com/office/powerpoint/2010/main" xmlns="" Requires="p14">
      <p:transition spd="slow" p14:dur="4000">
        <p14:vortex dir="u"/>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2000"/>
                                        <p:tgtEl>
                                          <p:spTgt spid="6">
                                            <p:txEl>
                                              <p:pRg st="0" end="0"/>
                                            </p:txEl>
                                          </p:spTgt>
                                        </p:tgtEl>
                                      </p:cBhvr>
                                    </p:animEffect>
                                    <p:anim calcmode="lin" valueType="num">
                                      <p:cBhvr>
                                        <p:cTn id="24"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5">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5">
                                            <p:txEl>
                                              <p:pRg st="0" end="0"/>
                                            </p:txEl>
                                          </p:spTgt>
                                        </p:tgtEl>
                                        <p:attrNameLst>
                                          <p:attrName>ppt_w</p:attrName>
                                        </p:attrNameLst>
                                      </p:cBhvr>
                                    </p:anim>
                                    <p:anim by="(#ppt_w*0.50)" calcmode="lin" valueType="num">
                                      <p:cBhvr>
                                        <p:cTn id="32" dur="500" decel="50000" autoRev="1" fill="hold">
                                          <p:stCondLst>
                                            <p:cond delay="0"/>
                                          </p:stCondLst>
                                        </p:cTn>
                                        <p:tgtEl>
                                          <p:spTgt spid="5">
                                            <p:txEl>
                                              <p:pRg st="0" end="0"/>
                                            </p:txEl>
                                          </p:spTgt>
                                        </p:tgtEl>
                                        <p:attrNameLst>
                                          <p:attrName>ppt_x</p:attrName>
                                        </p:attrNameLst>
                                      </p:cBhvr>
                                    </p:anim>
                                    <p:anim from="(-#ppt_h/2)" to="(#ppt_y)" calcmode="lin" valueType="num">
                                      <p:cBhvr>
                                        <p:cTn id="33" dur="1000" fill="hold">
                                          <p:stCondLst>
                                            <p:cond delay="0"/>
                                          </p:stCondLst>
                                        </p:cTn>
                                        <p:tgtEl>
                                          <p:spTgt spid="5">
                                            <p:txEl>
                                              <p:pRg st="0" end="0"/>
                                            </p:txEl>
                                          </p:spTgt>
                                        </p:tgtEl>
                                        <p:attrNameLst>
                                          <p:attrName>ppt_y</p:attrName>
                                        </p:attrNameLst>
                                      </p:cBhvr>
                                    </p:anim>
                                    <p:animRot by="21600000">
                                      <p:cBhvr>
                                        <p:cTn id="34" dur="1000" fill="hold">
                                          <p:stCondLst>
                                            <p:cond delay="0"/>
                                          </p:stCondLst>
                                        </p:cTn>
                                        <p:tgtEl>
                                          <p:spTgt spid="5">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5">
                                            <p:txEl>
                                              <p:pRg st="1" end="1"/>
                                            </p:txEl>
                                          </p:spTgt>
                                        </p:tgtEl>
                                        <p:attrNameLst>
                                          <p:attrName>style.visibility</p:attrName>
                                        </p:attrNameLst>
                                      </p:cBhvr>
                                      <p:to>
                                        <p:strVal val="visible"/>
                                      </p:to>
                                    </p:set>
                                    <p:anim by="(-#ppt_w*2)" calcmode="lin" valueType="num">
                                      <p:cBhvr rctx="PPT">
                                        <p:cTn id="39" dur="500" autoRev="1" fill="hold">
                                          <p:stCondLst>
                                            <p:cond delay="0"/>
                                          </p:stCondLst>
                                        </p:cTn>
                                        <p:tgtEl>
                                          <p:spTgt spid="5">
                                            <p:txEl>
                                              <p:pRg st="1" end="1"/>
                                            </p:txEl>
                                          </p:spTgt>
                                        </p:tgtEl>
                                        <p:attrNameLst>
                                          <p:attrName>ppt_w</p:attrName>
                                        </p:attrNameLst>
                                      </p:cBhvr>
                                    </p:anim>
                                    <p:anim by="(#ppt_w*0.50)" calcmode="lin" valueType="num">
                                      <p:cBhvr>
                                        <p:cTn id="40" dur="500" decel="50000" autoRev="1" fill="hold">
                                          <p:stCondLst>
                                            <p:cond delay="0"/>
                                          </p:stCondLst>
                                        </p:cTn>
                                        <p:tgtEl>
                                          <p:spTgt spid="5">
                                            <p:txEl>
                                              <p:pRg st="1" end="1"/>
                                            </p:txEl>
                                          </p:spTgt>
                                        </p:tgtEl>
                                        <p:attrNameLst>
                                          <p:attrName>ppt_x</p:attrName>
                                        </p:attrNameLst>
                                      </p:cBhvr>
                                    </p:anim>
                                    <p:anim from="(-#ppt_h/2)" to="(#ppt_y)" calcmode="lin" valueType="num">
                                      <p:cBhvr>
                                        <p:cTn id="41" dur="1000" fill="hold">
                                          <p:stCondLst>
                                            <p:cond delay="0"/>
                                          </p:stCondLst>
                                        </p:cTn>
                                        <p:tgtEl>
                                          <p:spTgt spid="5">
                                            <p:txEl>
                                              <p:pRg st="1" end="1"/>
                                            </p:txEl>
                                          </p:spTgt>
                                        </p:tgtEl>
                                        <p:attrNameLst>
                                          <p:attrName>ppt_y</p:attrName>
                                        </p:attrNameLst>
                                      </p:cBhvr>
                                    </p:anim>
                                    <p:animRot by="21600000">
                                      <p:cBhvr>
                                        <p:cTn id="42"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3= GAZ MADDE:</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4832092"/>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Gaz maddeler  uçucudur. Gözle göremediğimiz maddelerdir. Elimizle ve diğer duyu organlarıyla varlığını hissederiz. Hava, doğal gaz, su buharı gaz </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maddelerdir.</a:t>
            </a:r>
            <a:endPar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56413298"/>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7" name="Picture 2"/>
          <p:cNvPicPr>
            <a:picLocks noChangeAspect="1" noChangeArrowheads="1"/>
          </p:cNvPicPr>
          <p:nvPr/>
        </p:nvPicPr>
        <p:blipFill>
          <a:blip r:embed="rId3" cstate="print"/>
          <a:srcRect/>
          <a:stretch>
            <a:fillRect/>
          </a:stretch>
        </p:blipFill>
        <p:spPr bwMode="auto">
          <a:xfrm>
            <a:off x="-9061" y="0"/>
            <a:ext cx="4427984" cy="3573016"/>
          </a:xfrm>
          <a:prstGeom prst="rect">
            <a:avLst/>
          </a:prstGeom>
          <a:noFill/>
          <a:ln w="9525">
            <a:noFill/>
            <a:miter lim="800000"/>
            <a:headEnd/>
            <a:tailEnd/>
          </a:ln>
        </p:spPr>
      </p:pic>
      <p:pic>
        <p:nvPicPr>
          <p:cNvPr id="1026" name="Picture 2" descr="gaz"/>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27984" y="3573016"/>
            <a:ext cx="4716016" cy="328498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GAZ-NEDI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 y="3573016"/>
            <a:ext cx="4418923" cy="3284984"/>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enerjipostasi.com/haber_resim/images/manset/1342602628batmanda-ilk-dogalgaz.jpg">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427984" y="0"/>
            <a:ext cx="4716016" cy="35730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75152344"/>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8"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5" presetClass="exit" presetSubtype="0" fill="hold" nodeType="clickEffect">
                                  <p:stCondLst>
                                    <p:cond delay="0"/>
                                  </p:stCondLst>
                                  <p:childTnLst>
                                    <p:animEffect transition="out" filter="fade">
                                      <p:cBhvr>
                                        <p:cTn id="11" dur="2000"/>
                                        <p:tgtEl>
                                          <p:spTgt spid="7"/>
                                        </p:tgtEl>
                                      </p:cBhvr>
                                    </p:animEffect>
                                    <p:anim calcmode="lin" valueType="num">
                                      <p:cBhvr>
                                        <p:cTn id="12" dur="20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7"/>
                                        </p:tgtEl>
                                        <p:attrNameLst>
                                          <p:attrName>ppt_h</p:attrName>
                                        </p:attrNameLst>
                                      </p:cBhvr>
                                      <p:tavLst>
                                        <p:tav tm="0">
                                          <p:val>
                                            <p:strVal val="ppt_h"/>
                                          </p:val>
                                        </p:tav>
                                        <p:tav tm="100000">
                                          <p:val>
                                            <p:strVal val="ppt_h"/>
                                          </p:val>
                                        </p:tav>
                                      </p:tavLst>
                                    </p:anim>
                                    <p:set>
                                      <p:cBhvr>
                                        <p:cTn id="14" dur="1" fill="hold">
                                          <p:stCondLst>
                                            <p:cond delay="19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p:cTn id="19" dur="500" decel="50000" fill="hold">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id="22" dur="1000" fill="hold"/>
                                        <p:tgtEl>
                                          <p:spTgt spid="10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3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anim calcmode="lin" valueType="num">
                                      <p:cBhvr>
                                        <p:cTn id="31" dur="1000" fill="hold"/>
                                        <p:tgtEl>
                                          <p:spTgt spid="1028"/>
                                        </p:tgtEl>
                                        <p:attrNameLst>
                                          <p:attrName>ppt_w</p:attrName>
                                        </p:attrNameLst>
                                      </p:cBhvr>
                                      <p:tavLst>
                                        <p:tav tm="0">
                                          <p:val>
                                            <p:fltVal val="0"/>
                                          </p:val>
                                        </p:tav>
                                        <p:tav tm="100000">
                                          <p:val>
                                            <p:strVal val="#ppt_w"/>
                                          </p:val>
                                        </p:tav>
                                      </p:tavLst>
                                    </p:anim>
                                    <p:anim calcmode="lin" valueType="num">
                                      <p:cBhvr>
                                        <p:cTn id="32" dur="1000" fill="hold"/>
                                        <p:tgtEl>
                                          <p:spTgt spid="1028"/>
                                        </p:tgtEl>
                                        <p:attrNameLst>
                                          <p:attrName>ppt_h</p:attrName>
                                        </p:attrNameLst>
                                      </p:cBhvr>
                                      <p:tavLst>
                                        <p:tav tm="0">
                                          <p:val>
                                            <p:fltVal val="0"/>
                                          </p:val>
                                        </p:tav>
                                        <p:tav tm="100000">
                                          <p:val>
                                            <p:strVal val="#ppt_h"/>
                                          </p:val>
                                        </p:tav>
                                      </p:tavLst>
                                    </p:anim>
                                    <p:anim calcmode="lin" valueType="num">
                                      <p:cBhvr>
                                        <p:cTn id="33" dur="1000" fill="hold"/>
                                        <p:tgtEl>
                                          <p:spTgt spid="1028"/>
                                        </p:tgtEl>
                                        <p:attrNameLst>
                                          <p:attrName>style.rotation</p:attrName>
                                        </p:attrNameLst>
                                      </p:cBhvr>
                                      <p:tavLst>
                                        <p:tav tm="0">
                                          <p:val>
                                            <p:fltVal val="90"/>
                                          </p:val>
                                        </p:tav>
                                        <p:tav tm="100000">
                                          <p:val>
                                            <p:fltVal val="0"/>
                                          </p:val>
                                        </p:tav>
                                      </p:tavLst>
                                    </p:anim>
                                    <p:animEffect transition="in" filter="fade">
                                      <p:cBhvr>
                                        <p:cTn id="34" dur="1000"/>
                                        <p:tgtEl>
                                          <p:spTgt spid="1028"/>
                                        </p:tgtEl>
                                      </p:cBhvr>
                                    </p:animEffect>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2000"/>
                                        <p:tgtEl>
                                          <p:spTgt spid="1026"/>
                                        </p:tgtEl>
                                      </p:cBhvr>
                                    </p:animEffect>
                                    <p:anim calcmode="lin" valueType="num">
                                      <p:cBhvr>
                                        <p:cTn id="40" dur="2000" fill="hold"/>
                                        <p:tgtEl>
                                          <p:spTgt spid="1026"/>
                                        </p:tgtEl>
                                        <p:attrNameLst>
                                          <p:attrName>style.rotation</p:attrName>
                                        </p:attrNameLst>
                                      </p:cBhvr>
                                      <p:tavLst>
                                        <p:tav tm="0">
                                          <p:val>
                                            <p:fltVal val="720"/>
                                          </p:val>
                                        </p:tav>
                                        <p:tav tm="100000">
                                          <p:val>
                                            <p:fltVal val="0"/>
                                          </p:val>
                                        </p:tav>
                                      </p:tavLst>
                                    </p:anim>
                                    <p:anim calcmode="lin" valueType="num">
                                      <p:cBhvr>
                                        <p:cTn id="41" dur="2000" fill="hold"/>
                                        <p:tgtEl>
                                          <p:spTgt spid="1026"/>
                                        </p:tgtEl>
                                        <p:attrNameLst>
                                          <p:attrName>ppt_h</p:attrName>
                                        </p:attrNameLst>
                                      </p:cBhvr>
                                      <p:tavLst>
                                        <p:tav tm="0">
                                          <p:val>
                                            <p:fltVal val="0"/>
                                          </p:val>
                                        </p:tav>
                                        <p:tav tm="100000">
                                          <p:val>
                                            <p:strVal val="#ppt_h"/>
                                          </p:val>
                                        </p:tav>
                                      </p:tavLst>
                                    </p:anim>
                                    <p:anim calcmode="lin" valueType="num">
                                      <p:cBhvr>
                                        <p:cTn id="42" dur="2000" fill="hold"/>
                                        <p:tgtEl>
                                          <p:spTgt spid="102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6555641"/>
          </a:xfrm>
          <a:prstGeom prst="rect">
            <a:avLst/>
          </a:prstGeom>
          <a:noFill/>
        </p:spPr>
        <p:txBody>
          <a:bodyPr wrap="square" lIns="91440" tIns="45720" rIns="91440" bIns="45720">
            <a:spAutoFit/>
          </a:bodyPr>
          <a:lstStyle/>
          <a:p>
            <a:pPr algn="ct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Gaz maddelerin hacimleri </a:t>
            </a:r>
            <a:r>
              <a:rPr lang="tr-TR" sz="42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değişkendir. </a:t>
            </a: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Gaz maddeler bulundukları ortamı tamamen </a:t>
            </a:r>
            <a:r>
              <a:rPr lang="tr-TR" sz="42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doldurabilirler. </a:t>
            </a: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Basınç uygulandığında da hacimleri </a:t>
            </a:r>
            <a:r>
              <a:rPr lang="tr-TR" sz="42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küçülür. Gazların </a:t>
            </a: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hacmi sabit </a:t>
            </a:r>
            <a:r>
              <a:rPr lang="tr-TR" sz="42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değildir. </a:t>
            </a:r>
            <a:r>
              <a:rPr lang="tr-TR" sz="42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Gazlar bulundukları ortamın hacmini alırlar.</a:t>
            </a:r>
            <a:endParaRPr lang="tr-TR" sz="42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999295281"/>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Maddenin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Değişimi: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34347" y="764704"/>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Odun, kömür, doğal gaz, gaz yağı, benzin gibi yakıtlar yanınca ısı verirler. Isı maddelerde hal değişikliğine neden olur. </a:t>
            </a:r>
          </a:p>
        </p:txBody>
      </p:sp>
      <p:pic>
        <p:nvPicPr>
          <p:cNvPr id="7" name="Picture 2" descr="Pico Fireplace Lite 1.0.0 (sesli- şöminede odun alevi)"/>
          <p:cNvPicPr>
            <a:picLocks noChangeAspect="1" noChangeArrowheads="1"/>
          </p:cNvPicPr>
          <p:nvPr/>
        </p:nvPicPr>
        <p:blipFill>
          <a:blip r:embed="rId3" cstate="print"/>
          <a:srcRect/>
          <a:stretch>
            <a:fillRect/>
          </a:stretch>
        </p:blipFill>
        <p:spPr bwMode="auto">
          <a:xfrm>
            <a:off x="34347" y="3789040"/>
            <a:ext cx="4876800" cy="3043875"/>
          </a:xfrm>
          <a:prstGeom prst="rect">
            <a:avLst/>
          </a:prstGeom>
          <a:noFill/>
        </p:spPr>
      </p:pic>
      <p:pic>
        <p:nvPicPr>
          <p:cNvPr id="2051" name="Picture 3" descr="http://www.edebiyatdefteri.com/resim/resimli_siir/buyuk/545104.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11147" y="3764361"/>
            <a:ext cx="4199115" cy="30689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9923596"/>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6"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par>
                          <p:cTn id="20" fill="hold">
                            <p:stCondLst>
                              <p:cond delay="113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2051"/>
                                        </p:tgtEl>
                                        <p:attrNameLst>
                                          <p:attrName>style.visibility</p:attrName>
                                        </p:attrNameLst>
                                      </p:cBhvr>
                                      <p:to>
                                        <p:strVal val="visible"/>
                                      </p:to>
                                    </p:set>
                                    <p:anim calcmode="lin" valueType="num">
                                      <p:cBhvr>
                                        <p:cTn id="34" dur="500" fill="hold"/>
                                        <p:tgtEl>
                                          <p:spTgt spid="2051"/>
                                        </p:tgtEl>
                                        <p:attrNameLst>
                                          <p:attrName>ppt_w</p:attrName>
                                        </p:attrNameLst>
                                      </p:cBhvr>
                                      <p:tavLst>
                                        <p:tav tm="0">
                                          <p:val>
                                            <p:fltVal val="0"/>
                                          </p:val>
                                        </p:tav>
                                        <p:tav tm="100000">
                                          <p:val>
                                            <p:strVal val="#ppt_w"/>
                                          </p:val>
                                        </p:tav>
                                      </p:tavLst>
                                    </p:anim>
                                    <p:anim calcmode="lin" valueType="num">
                                      <p:cBhvr>
                                        <p:cTn id="35" dur="500" fill="hold"/>
                                        <p:tgtEl>
                                          <p:spTgt spid="2051"/>
                                        </p:tgtEl>
                                        <p:attrNameLst>
                                          <p:attrName>ppt_h</p:attrName>
                                        </p:attrNameLst>
                                      </p:cBhvr>
                                      <p:tavLst>
                                        <p:tav tm="0">
                                          <p:val>
                                            <p:fltVal val="0"/>
                                          </p:val>
                                        </p:tav>
                                        <p:tav tm="100000">
                                          <p:val>
                                            <p:strVal val="#ppt_h"/>
                                          </p:val>
                                        </p:tav>
                                      </p:tavLst>
                                    </p:anim>
                                    <p:anim calcmode="lin" valueType="num">
                                      <p:cBhvr>
                                        <p:cTn id="36" dur="500" fill="hold"/>
                                        <p:tgtEl>
                                          <p:spTgt spid="2051"/>
                                        </p:tgtEl>
                                        <p:attrNameLst>
                                          <p:attrName>style.rotation</p:attrName>
                                        </p:attrNameLst>
                                      </p:cBhvr>
                                      <p:tavLst>
                                        <p:tav tm="0">
                                          <p:val>
                                            <p:fltVal val="360"/>
                                          </p:val>
                                        </p:tav>
                                        <p:tav tm="100000">
                                          <p:val>
                                            <p:fltVal val="0"/>
                                          </p:val>
                                        </p:tav>
                                      </p:tavLst>
                                    </p:anim>
                                    <p:animEffect transition="in" filter="fade">
                                      <p:cBhvr>
                                        <p:cTn id="3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Maddenin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Değişimi: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3785652"/>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Yeterince ısıtılan katı haldeki madde sıvı hale dönüşür.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Tere yağ</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dondurma, buz gibi katı maddeler ısıtılınca sıvı hale dönüşür.</a:t>
            </a:r>
          </a:p>
        </p:txBody>
      </p:sp>
      <p:pic>
        <p:nvPicPr>
          <p:cNvPr id="7" name="Picture 5"/>
          <p:cNvPicPr>
            <a:picLocks noChangeAspect="1" noChangeArrowheads="1"/>
          </p:cNvPicPr>
          <p:nvPr/>
        </p:nvPicPr>
        <p:blipFill>
          <a:blip r:embed="rId3" cstate="print"/>
          <a:srcRect/>
          <a:stretch>
            <a:fillRect/>
          </a:stretch>
        </p:blipFill>
        <p:spPr bwMode="auto">
          <a:xfrm>
            <a:off x="107504" y="3789040"/>
            <a:ext cx="8784976" cy="3068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539920064"/>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par>
                          <p:cTn id="20" fill="hold">
                            <p:stCondLst>
                              <p:cond delay="120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1" dur="1000" fill="hold"/>
                                        <p:tgtEl>
                                          <p:spTgt spid="7"/>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Maddenin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Değişimi: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2554545"/>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Demir, çelik, bakır gibi maddeler ısıtılınca genleşir. Isınan telefon veya elektrik telleri yaz aylarında sarkar. </a:t>
            </a:r>
          </a:p>
        </p:txBody>
      </p:sp>
      <p:pic>
        <p:nvPicPr>
          <p:cNvPr id="7" name="Picture 4" descr="http://www.ar-mas.com/jpg/elektrik_direkler.jpg"/>
          <p:cNvPicPr>
            <a:picLocks noChangeAspect="1" noChangeArrowheads="1"/>
          </p:cNvPicPr>
          <p:nvPr/>
        </p:nvPicPr>
        <p:blipFill>
          <a:blip r:embed="rId3" cstate="print"/>
          <a:srcRect/>
          <a:stretch>
            <a:fillRect/>
          </a:stretch>
        </p:blipFill>
        <p:spPr bwMode="auto">
          <a:xfrm>
            <a:off x="107504" y="3324884"/>
            <a:ext cx="8928992" cy="34315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156385554"/>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par>
                          <p:cTn id="20" fill="hold">
                            <p:stCondLst>
                              <p:cond delay="108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Maddenin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Değişimi: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28464" y="692696"/>
            <a:ext cx="8928992" cy="2554545"/>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Bardaktaki çayı karıştırırken çay kaşığının ısındığını hissederiz. Bu bize ısının yayıldığını gösterir</a:t>
            </a:r>
          </a:p>
        </p:txBody>
      </p:sp>
      <p:pic>
        <p:nvPicPr>
          <p:cNvPr id="7" name="Picture 8" descr="http://www.ilkben.org/wp-content/uploads/2009/02/cay.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247241"/>
            <a:ext cx="3059832" cy="36107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8" descr="http://www.ilkben.org/wp-content/uploads/2009/02/cay.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059832" y="3247241"/>
            <a:ext cx="3096344" cy="36107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http://www.ilkben.org/wp-content/uploads/2009/02/cay.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84168" y="3247241"/>
            <a:ext cx="3075991" cy="36107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87486373"/>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par>
                          <p:cTn id="20" fill="hold">
                            <p:stCondLst>
                              <p:cond delay="100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
                                        </p:attrNameLst>
                                      </p:cBhvr>
                                    </p:anim>
                                  </p:childTnLst>
                                </p:cTn>
                              </p:par>
                            </p:childTnLst>
                          </p:cTn>
                        </p:par>
                        <p:par>
                          <p:cTn id="24" fill="hold">
                            <p:stCondLst>
                              <p:cond delay="10000"/>
                            </p:stCondLst>
                            <p:childTnLst>
                              <p:par>
                                <p:cTn id="25" presetID="24"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attrNameLst>
                                          <p:attrName/>
                                        </p:attrNameLst>
                                      </p:cBhvr>
                                    </p:anim>
                                  </p:childTnLst>
                                </p:cTn>
                              </p:par>
                            </p:childTnLst>
                          </p:cTn>
                        </p:par>
                        <p:par>
                          <p:cTn id="28" fill="hold">
                            <p:stCondLst>
                              <p:cond delay="10000"/>
                            </p:stCondLst>
                            <p:childTnLst>
                              <p:par>
                                <p:cTn id="29" presetID="24"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1" fill="hold"/>
                                        <p:tgtEl>
                                          <p:spTgt spid="9"/>
                                        </p:tgtEl>
                                        <p:attrNameLst>
                                          <p:attrName/>
                                        </p:attrNameLst>
                                      </p:cBhvr>
                                    </p:anim>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9" presetClass="entr" presetSubtype="1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0" fill="hold"/>
                                        <p:tgtEl>
                                          <p:spTgt spid="9"/>
                                        </p:tgtEl>
                                        <p:attrNameLst>
                                          <p:attrName>ppt_w</p:attrName>
                                        </p:attrNameLst>
                                      </p:cBhvr>
                                      <p:tavLst>
                                        <p:tav tm="0" fmla="#ppt_w*sin(2.5*pi*$)">
                                          <p:val>
                                            <p:fltVal val="0"/>
                                          </p:val>
                                        </p:tav>
                                        <p:tav tm="100000">
                                          <p:val>
                                            <p:fltVal val="1"/>
                                          </p:val>
                                        </p:tav>
                                      </p:tavLst>
                                    </p:anim>
                                    <p:anim calcmode="lin" valueType="num">
                                      <p:cBhvr>
                                        <p:cTn id="55" dur="5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Maddenin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Değişimi: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2554545"/>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Sıvı maddeler ısıtılırsa gaz haline dönüşür. Sıvıların gaz haline geçmesi olayına buharlaşma denir. </a:t>
            </a:r>
          </a:p>
        </p:txBody>
      </p:sp>
      <p:pic>
        <p:nvPicPr>
          <p:cNvPr id="7" name="Picture 7"/>
          <p:cNvPicPr>
            <a:picLocks noChangeAspect="1" noChangeArrowheads="1"/>
          </p:cNvPicPr>
          <p:nvPr/>
        </p:nvPicPr>
        <p:blipFill>
          <a:blip r:embed="rId3" cstate="print"/>
          <a:srcRect/>
          <a:stretch>
            <a:fillRect/>
          </a:stretch>
        </p:blipFill>
        <p:spPr bwMode="auto">
          <a:xfrm>
            <a:off x="107504" y="3324884"/>
            <a:ext cx="8928992" cy="34164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xmlns="" val="1830901119"/>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par>
                          <p:cTn id="20" fill="hold">
                            <p:stCondLst>
                              <p:cond delay="96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nodeType="clickEffect">
                                  <p:stCondLst>
                                    <p:cond delay="0"/>
                                  </p:stCondLst>
                                  <p:childTnLst>
                                    <p:animEffect transition="out" filter="fade">
                                      <p:cBhvr>
                                        <p:cTn id="27" dur="2000"/>
                                        <p:tgtEl>
                                          <p:spTgt spid="7"/>
                                        </p:tgtEl>
                                      </p:cBhvr>
                                    </p:animEffect>
                                    <p:anim calcmode="lin" valueType="num">
                                      <p:cBhvr>
                                        <p:cTn id="28" dur="20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2000"/>
                                        <p:tgtEl>
                                          <p:spTgt spid="7"/>
                                        </p:tgtEl>
                                        <p:attrNameLst>
                                          <p:attrName>ppt_h</p:attrName>
                                        </p:attrNameLst>
                                      </p:cBhvr>
                                      <p:tavLst>
                                        <p:tav tm="0">
                                          <p:val>
                                            <p:strVal val="ppt_h"/>
                                          </p:val>
                                        </p:tav>
                                        <p:tav tm="100000">
                                          <p:val>
                                            <p:strVal val="ppt_h"/>
                                          </p:val>
                                        </p:tav>
                                      </p:tavLst>
                                    </p:anim>
                                    <p:set>
                                      <p:cBhvr>
                                        <p:cTn id="30"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550920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Buharlaşma sıcaklık arttıkça hızlanır.  Örneğin çamaşırlar yazın daha çabuk kurur</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Su, alkol, </a:t>
            </a:r>
          </a:p>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zeytinyağı </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gibi sıvı maddeler ısıtılınca genişler ve daha çok yer </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kaplar.</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72693163"/>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1027" name="Picture 3" descr="http://img193.imageshack.us/img193/1526/suyunhaldegisimi.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24306343"/>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style.rotation</p:attrName>
                                        </p:attrNameLst>
                                      </p:cBhvr>
                                      <p:tavLst>
                                        <p:tav tm="0">
                                          <p:val>
                                            <p:fltVal val="90"/>
                                          </p:val>
                                        </p:tav>
                                        <p:tav tm="100000">
                                          <p:val>
                                            <p:fltVal val="0"/>
                                          </p:val>
                                        </p:tav>
                                      </p:tavLst>
                                    </p:anim>
                                    <p:animEffect transition="in" filter="fade">
                                      <p:cBhvr>
                                        <p:cTn id="10"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1938992"/>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Duyu organlarımızla algıladığımız ve ağırlığı olan varlıklara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diyoruz.</a:t>
            </a:r>
          </a:p>
        </p:txBody>
      </p:sp>
      <p:sp>
        <p:nvSpPr>
          <p:cNvPr id="6" name="Dikdörtgen 5"/>
          <p:cNvSpPr/>
          <p:nvPr/>
        </p:nvSpPr>
        <p:spPr>
          <a:xfrm>
            <a:off x="30155" y="2709331"/>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Maddeler doğada  katı, sıvı ve gaz halinde bulunur. Bazen ısının etkisi ile bu üç hal arasında değişikliğe uğrar.</a:t>
            </a:r>
          </a:p>
        </p:txBody>
      </p:sp>
    </p:spTree>
    <p:extLst>
      <p:ext uri="{BB962C8B-B14F-4D97-AF65-F5344CB8AC3E}">
        <p14:creationId xmlns:p14="http://schemas.microsoft.com/office/powerpoint/2010/main" xmlns="" val="1779427166"/>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2051" name="Picture 3" descr="http://www.pbcgov.com/waterutilities/waterfacts/story_of_water/_images/animation/3forms.gif">
            <a:hlinkClick r:id="rId3"/>
          </p:cNvPr>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55672318"/>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2051"/>
                                        </p:tgtEl>
                                      </p:cBhvr>
                                    </p:animEffect>
                                    <p:anim calcmode="lin" valueType="num">
                                      <p:cBhvr>
                                        <p:cTn id="7" dur="2000"/>
                                        <p:tgtEl>
                                          <p:spTgt spid="205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051"/>
                                        </p:tgtEl>
                                        <p:attrNameLst>
                                          <p:attrName>ppt_h</p:attrName>
                                        </p:attrNameLst>
                                      </p:cBhvr>
                                      <p:tavLst>
                                        <p:tav tm="0">
                                          <p:val>
                                            <p:strVal val="ppt_h"/>
                                          </p:val>
                                        </p:tav>
                                        <p:tav tm="100000">
                                          <p:val>
                                            <p:strVal val="ppt_h"/>
                                          </p:val>
                                        </p:tav>
                                      </p:tavLst>
                                    </p:anim>
                                    <p:set>
                                      <p:cBhvr>
                                        <p:cTn id="9" dur="1" fill="hold">
                                          <p:stCondLst>
                                            <p:cond delay="19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H.BİLGİSİ</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MADDE, MADDENİN HALLERİ</a:t>
            </a:r>
          </a:p>
        </p:txBody>
      </p:sp>
      <p:sp>
        <p:nvSpPr>
          <p:cNvPr id="5" name="Dikdörtgen 4"/>
          <p:cNvSpPr/>
          <p:nvPr/>
        </p:nvSpPr>
        <p:spPr>
          <a:xfrm>
            <a:off x="215008" y="4149080"/>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p>
          <a:p>
            <a:pPr algn="ctr"/>
            <a:r>
              <a:rPr lang="tr-TR" sz="5400" b="1" u="sng" dirty="0" smtClean="0">
                <a:hlinkClick r:id="rId3"/>
              </a:rPr>
              <a:t>www.</a:t>
            </a:r>
            <a:r>
              <a:rPr lang="tr-TR" sz="5400" b="1" u="sng" dirty="0" err="1" smtClean="0">
                <a:hlinkClick r:id="rId3"/>
              </a:rPr>
              <a:t>sorubak</a:t>
            </a:r>
            <a:r>
              <a:rPr lang="tr-TR" sz="5400" b="1" u="sng" smtClean="0">
                <a:hlinkClick r:id="rId3"/>
              </a:rPr>
              <a:t>.com</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4236528815"/>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2000"/>
                                        <p:tgtEl>
                                          <p:spTgt spid="6">
                                            <p:txEl>
                                              <p:pRg st="0" end="0"/>
                                            </p:txEl>
                                          </p:spTgt>
                                        </p:tgtEl>
                                      </p:cBhvr>
                                    </p:animEffect>
                                    <p:anim calcmode="lin" valueType="num">
                                      <p:cBhvr>
                                        <p:cTn id="24"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5">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5">
                                            <p:txEl>
                                              <p:pRg st="0" end="0"/>
                                            </p:txEl>
                                          </p:spTgt>
                                        </p:tgtEl>
                                        <p:attrNameLst>
                                          <p:attrName>ppt_w</p:attrName>
                                        </p:attrNameLst>
                                      </p:cBhvr>
                                    </p:anim>
                                    <p:anim by="(#ppt_w*0.50)" calcmode="lin" valueType="num">
                                      <p:cBhvr>
                                        <p:cTn id="32" dur="500" decel="50000" autoRev="1" fill="hold">
                                          <p:stCondLst>
                                            <p:cond delay="0"/>
                                          </p:stCondLst>
                                        </p:cTn>
                                        <p:tgtEl>
                                          <p:spTgt spid="5">
                                            <p:txEl>
                                              <p:pRg st="0" end="0"/>
                                            </p:txEl>
                                          </p:spTgt>
                                        </p:tgtEl>
                                        <p:attrNameLst>
                                          <p:attrName>ppt_x</p:attrName>
                                        </p:attrNameLst>
                                      </p:cBhvr>
                                    </p:anim>
                                    <p:anim from="(-#ppt_h/2)" to="(#ppt_y)" calcmode="lin" valueType="num">
                                      <p:cBhvr>
                                        <p:cTn id="33" dur="1000" fill="hold">
                                          <p:stCondLst>
                                            <p:cond delay="0"/>
                                          </p:stCondLst>
                                        </p:cTn>
                                        <p:tgtEl>
                                          <p:spTgt spid="5">
                                            <p:txEl>
                                              <p:pRg st="0" end="0"/>
                                            </p:txEl>
                                          </p:spTgt>
                                        </p:tgtEl>
                                        <p:attrNameLst>
                                          <p:attrName>ppt_y</p:attrName>
                                        </p:attrNameLst>
                                      </p:cBhvr>
                                    </p:anim>
                                    <p:animRot by="21600000">
                                      <p:cBhvr>
                                        <p:cTn id="34" dur="1000" fill="hold">
                                          <p:stCondLst>
                                            <p:cond delay="0"/>
                                          </p:stCondLst>
                                        </p:cTn>
                                        <p:tgtEl>
                                          <p:spTgt spid="5">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5">
                                            <p:txEl>
                                              <p:pRg st="1" end="1"/>
                                            </p:txEl>
                                          </p:spTgt>
                                        </p:tgtEl>
                                        <p:attrNameLst>
                                          <p:attrName>style.visibility</p:attrName>
                                        </p:attrNameLst>
                                      </p:cBhvr>
                                      <p:to>
                                        <p:strVal val="visible"/>
                                      </p:to>
                                    </p:set>
                                    <p:anim by="(-#ppt_w*2)" calcmode="lin" valueType="num">
                                      <p:cBhvr rctx="PPT">
                                        <p:cTn id="39" dur="500" autoRev="1" fill="hold">
                                          <p:stCondLst>
                                            <p:cond delay="0"/>
                                          </p:stCondLst>
                                        </p:cTn>
                                        <p:tgtEl>
                                          <p:spTgt spid="5">
                                            <p:txEl>
                                              <p:pRg st="1" end="1"/>
                                            </p:txEl>
                                          </p:spTgt>
                                        </p:tgtEl>
                                        <p:attrNameLst>
                                          <p:attrName>ppt_w</p:attrName>
                                        </p:attrNameLst>
                                      </p:cBhvr>
                                    </p:anim>
                                    <p:anim by="(#ppt_w*0.50)" calcmode="lin" valueType="num">
                                      <p:cBhvr>
                                        <p:cTn id="40" dur="500" decel="50000" autoRev="1" fill="hold">
                                          <p:stCondLst>
                                            <p:cond delay="0"/>
                                          </p:stCondLst>
                                        </p:cTn>
                                        <p:tgtEl>
                                          <p:spTgt spid="5">
                                            <p:txEl>
                                              <p:pRg st="1" end="1"/>
                                            </p:txEl>
                                          </p:spTgt>
                                        </p:tgtEl>
                                        <p:attrNameLst>
                                          <p:attrName>ppt_x</p:attrName>
                                        </p:attrNameLst>
                                      </p:cBhvr>
                                    </p:anim>
                                    <p:anim from="(-#ppt_h/2)" to="(#ppt_y)" calcmode="lin" valueType="num">
                                      <p:cBhvr>
                                        <p:cTn id="41" dur="1000" fill="hold">
                                          <p:stCondLst>
                                            <p:cond delay="0"/>
                                          </p:stCondLst>
                                        </p:cTn>
                                        <p:tgtEl>
                                          <p:spTgt spid="5">
                                            <p:txEl>
                                              <p:pRg st="1" end="1"/>
                                            </p:txEl>
                                          </p:spTgt>
                                        </p:tgtEl>
                                        <p:attrNameLst>
                                          <p:attrName>ppt_y</p:attrName>
                                        </p:attrNameLst>
                                      </p:cBhvr>
                                    </p:anim>
                                    <p:animRot by="21600000">
                                      <p:cBhvr>
                                        <p:cTn id="42"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MADDELER ÜÇE AYRILIRLAR: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707886"/>
          </a:xfrm>
          <a:prstGeom prst="rect">
            <a:avLst/>
          </a:prstGeom>
          <a:noFill/>
        </p:spPr>
        <p:txBody>
          <a:bodyPr wrap="square" lIns="91440" tIns="45720" rIns="91440" bIns="45720">
            <a:spAutoFit/>
          </a:bodyPr>
          <a:lstStyle/>
          <a:p>
            <a:pPr algn="ct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1=KATI MADDE:</a:t>
            </a:r>
            <a:endPar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07504" y="1412776"/>
            <a:ext cx="8928992" cy="7540526"/>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Maddenin belirli bir şekle ve hacme sahip en düzenli halidir. Katılar belli hacim ve biçime sahiptir. Madde sıvı ya da gaz halinden katı hale dönüşürken maddeyi oluşturan atomlar düzenli bir üç boyutlu yapıya geçer ve bunun sonucunda atomların enerjisi </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azalır.</a:t>
            </a:r>
            <a:endPar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endPar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endPar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a:p>
            <a:pPr algn="ctr"/>
            <a:endPar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endPar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531861120"/>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6">
                                            <p:txEl>
                                              <p:pRg st="2" end="2"/>
                                            </p:txEl>
                                          </p:spTgt>
                                        </p:tgtEl>
                                        <p:attrNameLst>
                                          <p:attrName>style.visibility</p:attrName>
                                        </p:attrNameLst>
                                      </p:cBhvr>
                                      <p:to>
                                        <p:strVal val="visible"/>
                                      </p:to>
                                    </p:set>
                                    <p:anim calcmode="lin" valueType="num">
                                      <p:cBhvr>
                                        <p:cTn id="33"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nodeType="clickEffect">
                                  <p:stCondLst>
                                    <p:cond delay="0"/>
                                  </p:stCondLst>
                                  <p:iterate type="lt">
                                    <p:tmPct val="10000"/>
                                  </p:iterate>
                                  <p:childTnLst>
                                    <p:set>
                                      <p:cBhvr>
                                        <p:cTn id="41" dur="1" fill="hold">
                                          <p:stCondLst>
                                            <p:cond delay="0"/>
                                          </p:stCondLst>
                                        </p:cTn>
                                        <p:tgtEl>
                                          <p:spTgt spid="6">
                                            <p:txEl>
                                              <p:pRg st="4" end="4"/>
                                            </p:txEl>
                                          </p:spTgt>
                                        </p:tgtEl>
                                        <p:attrNameLst>
                                          <p:attrName>style.visibility</p:attrName>
                                        </p:attrNameLst>
                                      </p:cBhvr>
                                      <p:to>
                                        <p:strVal val="visible"/>
                                      </p:to>
                                    </p:set>
                                    <p:anim calcmode="lin" valueType="num">
                                      <p:cBhvr>
                                        <p:cTn id="42" dur="500" fill="hold"/>
                                        <p:tgtEl>
                                          <p:spTgt spid="6">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6">
                                            <p:txEl>
                                              <p:pRg st="4" end="4"/>
                                            </p:txEl>
                                          </p:spTgt>
                                        </p:tgtEl>
                                        <p:attrNameLst>
                                          <p:attrName>ppt_y</p:attrName>
                                        </p:attrNameLst>
                                      </p:cBhvr>
                                      <p:tavLst>
                                        <p:tav tm="0">
                                          <p:val>
                                            <p:strVal val="#ppt_y"/>
                                          </p:val>
                                        </p:tav>
                                        <p:tav tm="100000">
                                          <p:val>
                                            <p:strVal val="#ppt_y"/>
                                          </p:val>
                                        </p:tav>
                                      </p:tavLst>
                                    </p:anim>
                                    <p:anim calcmode="lin" valueType="num">
                                      <p:cBhvr>
                                        <p:cTn id="44" dur="500" fill="hold"/>
                                        <p:tgtEl>
                                          <p:spTgt spid="6">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6">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32343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Kalem, masa, taş, makas katı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maddedir.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7" name="Picture 2" descr="http://t3.gstatic.com/images?q=tbn:ANd9GcRHSEq2do2oo3DmNzPzK92us1CVcy9CIaPr0uzWA1OiHXIDWFJXbByK8LeKpw"/>
          <p:cNvPicPr>
            <a:picLocks noChangeAspect="1" noChangeArrowheads="1"/>
          </p:cNvPicPr>
          <p:nvPr/>
        </p:nvPicPr>
        <p:blipFill>
          <a:blip r:embed="rId3" cstate="print"/>
          <a:srcRect/>
          <a:stretch>
            <a:fillRect/>
          </a:stretch>
        </p:blipFill>
        <p:spPr bwMode="auto">
          <a:xfrm>
            <a:off x="0" y="3429000"/>
            <a:ext cx="4788024" cy="3429000"/>
          </a:xfrm>
          <a:prstGeom prst="rect">
            <a:avLst/>
          </a:prstGeom>
          <a:noFill/>
        </p:spPr>
      </p:pic>
      <p:pic>
        <p:nvPicPr>
          <p:cNvPr id="1026" name="Picture 2" descr="http://upload.wikimedia.org/wikipedia/commons/thumb/0/0e/Kevgir.JPG/250px-Kevgir.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88024" y="3429000"/>
            <a:ext cx="4355976" cy="3429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Maddenin Halleri Katı Sıvı Gaz özellikleri 2013 yasamkadin.com "/>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1340768"/>
            <a:ext cx="4788024" cy="2088232"/>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img448.yukle.tc/images/747buz.jpg">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788024" y="1268759"/>
            <a:ext cx="4321113" cy="21788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8599628"/>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8"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par>
                          <p:cTn id="12" fill="hold">
                            <p:stCondLst>
                              <p:cond delay="2100"/>
                            </p:stCondLst>
                            <p:childTnLst>
                              <p:par>
                                <p:cTn id="13" presetID="24"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to="" calcmode="lin" valueType="num">
                                      <p:cBhvr>
                                        <p:cTn id="15" dur="1" fill="hold"/>
                                        <p:tgtEl>
                                          <p:spTgt spid="7"/>
                                        </p:tgtEl>
                                        <p:attrNameLst>
                                          <p:attrName/>
                                        </p:attrNameLst>
                                      </p:cBhvr>
                                    </p:anim>
                                  </p:childTnLst>
                                </p:cTn>
                              </p:par>
                            </p:childTnLst>
                          </p:cTn>
                        </p:par>
                      </p:childTnLst>
                    </p:cTn>
                  </p:par>
                  <p:par>
                    <p:cTn id="16" fill="hold">
                      <p:stCondLst>
                        <p:cond delay="indefinite"/>
                      </p:stCondLst>
                      <p:childTnLst>
                        <p:par>
                          <p:cTn id="17" fill="hold">
                            <p:stCondLst>
                              <p:cond delay="0"/>
                            </p:stCondLst>
                            <p:childTnLst>
                              <p:par>
                                <p:cTn id="18" presetID="19" presetClass="entr" presetSubtype="10"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 calcmode="lin" valueType="num">
                                      <p:cBhvr>
                                        <p:cTn id="20" dur="5000" fill="hold"/>
                                        <p:tgtEl>
                                          <p:spTgt spid="1028"/>
                                        </p:tgtEl>
                                        <p:attrNameLst>
                                          <p:attrName>ppt_w</p:attrName>
                                        </p:attrNameLst>
                                      </p:cBhvr>
                                      <p:tavLst>
                                        <p:tav tm="0" fmla="#ppt_w*sin(2.5*pi*$)">
                                          <p:val>
                                            <p:fltVal val="0"/>
                                          </p:val>
                                        </p:tav>
                                        <p:tav tm="100000">
                                          <p:val>
                                            <p:fltVal val="1"/>
                                          </p:val>
                                        </p:tav>
                                      </p:tavLst>
                                    </p:anim>
                                    <p:anim calcmode="lin" valueType="num">
                                      <p:cBhvr>
                                        <p:cTn id="21" dur="5000" fill="hold"/>
                                        <p:tgtEl>
                                          <p:spTgt spid="1028"/>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45" presetClass="exit" presetSubtype="0" fill="hold" nodeType="clickEffect">
                                  <p:stCondLst>
                                    <p:cond delay="0"/>
                                  </p:stCondLst>
                                  <p:childTnLst>
                                    <p:animEffect transition="out" filter="fade">
                                      <p:cBhvr>
                                        <p:cTn id="25" dur="2000"/>
                                        <p:tgtEl>
                                          <p:spTgt spid="1030"/>
                                        </p:tgtEl>
                                      </p:cBhvr>
                                    </p:animEffect>
                                    <p:anim calcmode="lin" valueType="num">
                                      <p:cBhvr>
                                        <p:cTn id="26" dur="2000"/>
                                        <p:tgtEl>
                                          <p:spTgt spid="103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7" dur="2000"/>
                                        <p:tgtEl>
                                          <p:spTgt spid="1030"/>
                                        </p:tgtEl>
                                        <p:attrNameLst>
                                          <p:attrName>ppt_h</p:attrName>
                                        </p:attrNameLst>
                                      </p:cBhvr>
                                      <p:tavLst>
                                        <p:tav tm="0">
                                          <p:val>
                                            <p:strVal val="ppt_h"/>
                                          </p:val>
                                        </p:tav>
                                        <p:tav tm="100000">
                                          <p:val>
                                            <p:strVal val="ppt_h"/>
                                          </p:val>
                                        </p:tav>
                                      </p:tavLst>
                                    </p:anim>
                                    <p:set>
                                      <p:cBhvr>
                                        <p:cTn id="28" dur="1" fill="hold">
                                          <p:stCondLst>
                                            <p:cond delay="1999"/>
                                          </p:stCondLst>
                                        </p:cTn>
                                        <p:tgtEl>
                                          <p:spTgt spid="103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6" presetClass="exit" presetSubtype="0" fill="hold" nodeType="clickEffect">
                                  <p:stCondLst>
                                    <p:cond delay="0"/>
                                  </p:stCondLst>
                                  <p:childTnLst>
                                    <p:animEffect transition="out" filter="wipe(down)">
                                      <p:cBhvr>
                                        <p:cTn id="32" dur="180" accel="50000">
                                          <p:stCondLst>
                                            <p:cond delay="1820"/>
                                          </p:stCondLst>
                                        </p:cTn>
                                        <p:tgtEl>
                                          <p:spTgt spid="7"/>
                                        </p:tgtEl>
                                      </p:cBhvr>
                                    </p:animEffect>
                                    <p:anim calcmode="lin" valueType="num">
                                      <p:cBhvr>
                                        <p:cTn id="33" dur="1822" tmFilter="0,0; 0.14,0.31; 0.43,0.73; 0.71,0.91; 1.0,1.0">
                                          <p:stCondLst>
                                            <p:cond delay="0"/>
                                          </p:stCondLst>
                                        </p:cTn>
                                        <p:tgtEl>
                                          <p:spTgt spid="7"/>
                                        </p:tgtEl>
                                        <p:attrNameLst>
                                          <p:attrName>ppt_x</p:attrName>
                                        </p:attrNameLst>
                                      </p:cBhvr>
                                      <p:tavLst>
                                        <p:tav tm="0">
                                          <p:val>
                                            <p:strVal val="ppt_x"/>
                                          </p:val>
                                        </p:tav>
                                        <p:tav tm="100000">
                                          <p:val>
                                            <p:strVal val="#ppt_x+0.25"/>
                                          </p:val>
                                        </p:tav>
                                      </p:tavLst>
                                    </p:anim>
                                    <p:anim calcmode="lin" valueType="num">
                                      <p:cBhvr>
                                        <p:cTn id="34" dur="178">
                                          <p:stCondLst>
                                            <p:cond delay="1822"/>
                                          </p:stCondLst>
                                        </p:cTn>
                                        <p:tgtEl>
                                          <p:spTgt spid="7"/>
                                        </p:tgtEl>
                                        <p:attrNameLst>
                                          <p:attrName>ppt_x</p:attrName>
                                        </p:attrNameLst>
                                      </p:cBhvr>
                                      <p:tavLst>
                                        <p:tav tm="0">
                                          <p:val>
                                            <p:strVal val="ppt_x"/>
                                          </p:val>
                                        </p:tav>
                                        <p:tav tm="100000">
                                          <p:val>
                                            <p:strVal val="ppt_x"/>
                                          </p:val>
                                        </p:tav>
                                      </p:tavLst>
                                    </p:anim>
                                    <p:anim calcmode="lin" valueType="num">
                                      <p:cBhvr>
                                        <p:cTn id="35" dur="664" tmFilter="0.0,0.0;0.25,0.07;0.50,0.2;0.75,0.467;1.0,1.0">
                                          <p:stCondLst>
                                            <p:cond delay="0"/>
                                          </p:stCondLst>
                                        </p:cTn>
                                        <p:tgtEl>
                                          <p:spTgt spid="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6" dur="664" tmFilter="0, 0; 0.125,0.2665; 0.25,0.4; 0.375,0.465; 0.5,0.5;  0.625,0.535; 0.75,0.6; 0.875,0.7335; 1,1">
                                          <p:stCondLst>
                                            <p:cond delay="664"/>
                                          </p:stCondLst>
                                        </p:cTn>
                                        <p:tgtEl>
                                          <p:spTgt spid="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7" dur="332" tmFilter="0, 0; 0.125,0.2665; 0.25,0.4; 0.375,0.465; 0.5,0.5;  0.625,0.535; 0.75,0.6; 0.875,0.7335; 1,1">
                                          <p:stCondLst>
                                            <p:cond delay="1324"/>
                                          </p:stCondLst>
                                        </p:cTn>
                                        <p:tgtEl>
                                          <p:spTgt spid="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8" dur="164" tmFilter="0, 0; 0.125,0.2665; 0.25,0.4; 0.375,0.465; 0.5,0.5;  0.625,0.535; 0.75,0.6; 0.875,0.7335; 1,1">
                                          <p:stCondLst>
                                            <p:cond delay="1656"/>
                                          </p:stCondLst>
                                        </p:cTn>
                                        <p:tgtEl>
                                          <p:spTgt spid="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9" dur="180" accel="50000">
                                          <p:stCondLst>
                                            <p:cond delay="1820"/>
                                          </p:stCondLst>
                                        </p:cTn>
                                        <p:tgtEl>
                                          <p:spTgt spid="7"/>
                                        </p:tgtEl>
                                        <p:attrNameLst>
                                          <p:attrName>ppt_y</p:attrName>
                                        </p:attrNameLst>
                                      </p:cBhvr>
                                      <p:tavLst>
                                        <p:tav tm="0">
                                          <p:val>
                                            <p:strVal val="ppt_y"/>
                                          </p:val>
                                        </p:tav>
                                        <p:tav tm="100000">
                                          <p:val>
                                            <p:strVal val="ppt_y+ppt_h"/>
                                          </p:val>
                                        </p:tav>
                                      </p:tavLst>
                                    </p:anim>
                                    <p:animScale>
                                      <p:cBhvr>
                                        <p:cTn id="40" dur="26">
                                          <p:stCondLst>
                                            <p:cond delay="620"/>
                                          </p:stCondLst>
                                        </p:cTn>
                                        <p:tgtEl>
                                          <p:spTgt spid="7"/>
                                        </p:tgtEl>
                                      </p:cBhvr>
                                      <p:to x="100000" y="60000"/>
                                    </p:animScale>
                                    <p:animScale>
                                      <p:cBhvr>
                                        <p:cTn id="41" dur="166" decel="50000">
                                          <p:stCondLst>
                                            <p:cond delay="646"/>
                                          </p:stCondLst>
                                        </p:cTn>
                                        <p:tgtEl>
                                          <p:spTgt spid="7"/>
                                        </p:tgtEl>
                                      </p:cBhvr>
                                      <p:to x="100000" y="100000"/>
                                    </p:animScale>
                                    <p:animScale>
                                      <p:cBhvr>
                                        <p:cTn id="42" dur="26">
                                          <p:stCondLst>
                                            <p:cond delay="1312"/>
                                          </p:stCondLst>
                                        </p:cTn>
                                        <p:tgtEl>
                                          <p:spTgt spid="7"/>
                                        </p:tgtEl>
                                      </p:cBhvr>
                                      <p:to x="100000" y="80000"/>
                                    </p:animScale>
                                    <p:animScale>
                                      <p:cBhvr>
                                        <p:cTn id="43" dur="166" decel="50000">
                                          <p:stCondLst>
                                            <p:cond delay="1338"/>
                                          </p:stCondLst>
                                        </p:cTn>
                                        <p:tgtEl>
                                          <p:spTgt spid="7"/>
                                        </p:tgtEl>
                                      </p:cBhvr>
                                      <p:to x="100000" y="100000"/>
                                    </p:animScale>
                                    <p:animScale>
                                      <p:cBhvr>
                                        <p:cTn id="44" dur="26">
                                          <p:stCondLst>
                                            <p:cond delay="1642"/>
                                          </p:stCondLst>
                                        </p:cTn>
                                        <p:tgtEl>
                                          <p:spTgt spid="7"/>
                                        </p:tgtEl>
                                      </p:cBhvr>
                                      <p:to x="100000" y="90000"/>
                                    </p:animScale>
                                    <p:animScale>
                                      <p:cBhvr>
                                        <p:cTn id="45" dur="166" decel="50000">
                                          <p:stCondLst>
                                            <p:cond delay="1668"/>
                                          </p:stCondLst>
                                        </p:cTn>
                                        <p:tgtEl>
                                          <p:spTgt spid="7"/>
                                        </p:tgtEl>
                                      </p:cBhvr>
                                      <p:to x="100000" y="100000"/>
                                    </p:animScale>
                                    <p:animScale>
                                      <p:cBhvr>
                                        <p:cTn id="46" dur="26">
                                          <p:stCondLst>
                                            <p:cond delay="1808"/>
                                          </p:stCondLst>
                                        </p:cTn>
                                        <p:tgtEl>
                                          <p:spTgt spid="7"/>
                                        </p:tgtEl>
                                      </p:cBhvr>
                                      <p:to x="100000" y="95000"/>
                                    </p:animScale>
                                    <p:animScale>
                                      <p:cBhvr>
                                        <p:cTn id="47" dur="166" decel="50000">
                                          <p:stCondLst>
                                            <p:cond delay="1834"/>
                                          </p:stCondLst>
                                        </p:cTn>
                                        <p:tgtEl>
                                          <p:spTgt spid="7"/>
                                        </p:tgtEl>
                                      </p:cBhvr>
                                      <p:to x="100000" y="100000"/>
                                    </p:animScale>
                                    <p:set>
                                      <p:cBhvr>
                                        <p:cTn id="48" dur="1" fill="hold">
                                          <p:stCondLst>
                                            <p:cond delay="1999"/>
                                          </p:stCondLst>
                                        </p:cTn>
                                        <p:tgtEl>
                                          <p:spTgt spid="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1" presetClass="exit" presetSubtype="1" fill="hold" nodeType="clickEffect">
                                  <p:stCondLst>
                                    <p:cond delay="0"/>
                                  </p:stCondLst>
                                  <p:childTnLst>
                                    <p:animEffect transition="out" filter="wheel(1)">
                                      <p:cBhvr>
                                        <p:cTn id="52" dur="2000"/>
                                        <p:tgtEl>
                                          <p:spTgt spid="1026"/>
                                        </p:tgtEl>
                                      </p:cBhvr>
                                    </p:animEffect>
                                    <p:set>
                                      <p:cBhvr>
                                        <p:cTn id="53" dur="1" fill="hold">
                                          <p:stCondLst>
                                            <p:cond delay="1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2= SIVI MADDE:</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0339"/>
            <a:ext cx="8928992" cy="3046988"/>
          </a:xfrm>
          <a:prstGeom prst="rect">
            <a:avLst/>
          </a:prstGeom>
          <a:noFill/>
        </p:spPr>
        <p:txBody>
          <a:bodyPr wrap="square" lIns="91440" tIns="45720" rIns="91440" bIns="45720">
            <a:spAutoFit/>
          </a:bodyPr>
          <a:lstStyle/>
          <a:p>
            <a:pPr algn="ct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Akıcı özelliği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olan,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bulundukları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kabın şeklini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alan maddeye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sıvı madde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denir.</a:t>
            </a:r>
            <a:endPar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94117" y="3808064"/>
            <a:ext cx="8928992" cy="1569660"/>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Su, zeytinyağı, süt, benzin sıvı maddedir.</a:t>
            </a:r>
          </a:p>
        </p:txBody>
      </p:sp>
    </p:spTree>
    <p:extLst>
      <p:ext uri="{BB962C8B-B14F-4D97-AF65-F5344CB8AC3E}">
        <p14:creationId xmlns:p14="http://schemas.microsoft.com/office/powerpoint/2010/main" xmlns="" val="2121133665"/>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8" name="Picture 2" descr="http://www.uygardergi.com/kavramlar/water-glass.gif"/>
          <p:cNvPicPr>
            <a:picLocks noChangeAspect="1" noChangeArrowheads="1"/>
          </p:cNvPicPr>
          <p:nvPr/>
        </p:nvPicPr>
        <p:blipFill>
          <a:blip r:embed="rId3" cstate="print"/>
          <a:srcRect/>
          <a:stretch>
            <a:fillRect/>
          </a:stretch>
        </p:blipFill>
        <p:spPr bwMode="auto">
          <a:xfrm>
            <a:off x="202" y="0"/>
            <a:ext cx="3995734" cy="3039577"/>
          </a:xfrm>
          <a:prstGeom prst="rect">
            <a:avLst/>
          </a:prstGeom>
          <a:noFill/>
        </p:spPr>
      </p:pic>
      <p:pic>
        <p:nvPicPr>
          <p:cNvPr id="9" name="Picture 5" descr="http://yilmazbahri.files.wordpress.com/2011/05/kolonya_uyanc4b1c59f.jpg?w=300&amp;h=225">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3039576"/>
            <a:ext cx="3995936" cy="3818423"/>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http://im4-tub-tr.yandex.net/i?id=278588468-15-72&amp;n=21">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995936" y="0"/>
            <a:ext cx="5148064" cy="3039576"/>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http://img685.yfrog.com/img685/4888/b260476limonata.jpg">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95936" y="3039576"/>
            <a:ext cx="5148064" cy="38184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45735777"/>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10"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5" presetClass="exit" presetSubtype="0" fill="hold" nodeType="clickEffect">
                                  <p:stCondLst>
                                    <p:cond delay="0"/>
                                  </p:stCondLst>
                                  <p:childTnLst>
                                    <p:animEffect transition="out" filter="fade">
                                      <p:cBhvr>
                                        <p:cTn id="11" dur="2000"/>
                                        <p:tgtEl>
                                          <p:spTgt spid="8"/>
                                        </p:tgtEl>
                                      </p:cBhvr>
                                    </p:animEffect>
                                    <p:anim calcmode="lin" valueType="num">
                                      <p:cBhvr>
                                        <p:cTn id="12" dur="20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8"/>
                                        </p:tgtEl>
                                        <p:attrNameLst>
                                          <p:attrName>ppt_h</p:attrName>
                                        </p:attrNameLst>
                                      </p:cBhvr>
                                      <p:tavLst>
                                        <p:tav tm="0">
                                          <p:val>
                                            <p:strVal val="ppt_h"/>
                                          </p:val>
                                        </p:tav>
                                        <p:tav tm="100000">
                                          <p:val>
                                            <p:strVal val="ppt_h"/>
                                          </p:val>
                                        </p:tav>
                                      </p:tavLst>
                                    </p:anim>
                                    <p:set>
                                      <p:cBhvr>
                                        <p:cTn id="14" dur="1" fill="hold">
                                          <p:stCondLst>
                                            <p:cond delay="19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6" presetClass="exit" presetSubtype="0" fill="hold" nodeType="clickEffect">
                                  <p:stCondLst>
                                    <p:cond delay="0"/>
                                  </p:stCondLst>
                                  <p:childTnLst>
                                    <p:animEffect transition="out" filter="wipe(down)">
                                      <p:cBhvr>
                                        <p:cTn id="18" dur="180" accel="50000">
                                          <p:stCondLst>
                                            <p:cond delay="1820"/>
                                          </p:stCondLst>
                                        </p:cTn>
                                        <p:tgtEl>
                                          <p:spTgt spid="3077"/>
                                        </p:tgtEl>
                                      </p:cBhvr>
                                    </p:animEffect>
                                    <p:anim calcmode="lin" valueType="num">
                                      <p:cBhvr>
                                        <p:cTn id="19" dur="1822" tmFilter="0,0; 0.14,0.31; 0.43,0.73; 0.71,0.91; 1.0,1.0">
                                          <p:stCondLst>
                                            <p:cond delay="0"/>
                                          </p:stCondLst>
                                        </p:cTn>
                                        <p:tgtEl>
                                          <p:spTgt spid="3077"/>
                                        </p:tgtEl>
                                        <p:attrNameLst>
                                          <p:attrName>ppt_x</p:attrName>
                                        </p:attrNameLst>
                                      </p:cBhvr>
                                      <p:tavLst>
                                        <p:tav tm="0">
                                          <p:val>
                                            <p:strVal val="ppt_x"/>
                                          </p:val>
                                        </p:tav>
                                        <p:tav tm="100000">
                                          <p:val>
                                            <p:strVal val="#ppt_x+0.25"/>
                                          </p:val>
                                        </p:tav>
                                      </p:tavLst>
                                    </p:anim>
                                    <p:anim calcmode="lin" valueType="num">
                                      <p:cBhvr>
                                        <p:cTn id="20" dur="178">
                                          <p:stCondLst>
                                            <p:cond delay="1822"/>
                                          </p:stCondLst>
                                        </p:cTn>
                                        <p:tgtEl>
                                          <p:spTgt spid="3077"/>
                                        </p:tgtEl>
                                        <p:attrNameLst>
                                          <p:attrName>ppt_x</p:attrName>
                                        </p:attrNameLst>
                                      </p:cBhvr>
                                      <p:tavLst>
                                        <p:tav tm="0">
                                          <p:val>
                                            <p:strVal val="ppt_x"/>
                                          </p:val>
                                        </p:tav>
                                        <p:tav tm="100000">
                                          <p:val>
                                            <p:strVal val="ppt_x"/>
                                          </p:val>
                                        </p:tav>
                                      </p:tavLst>
                                    </p:anim>
                                    <p:anim calcmode="lin" valueType="num">
                                      <p:cBhvr>
                                        <p:cTn id="21" dur="664" tmFilter="0.0,0.0;0.25,0.07;0.50,0.2;0.75,0.467;1.0,1.0">
                                          <p:stCondLst>
                                            <p:cond delay="0"/>
                                          </p:stCondLst>
                                        </p:cTn>
                                        <p:tgtEl>
                                          <p:spTgt spid="307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2" dur="664" tmFilter="0, 0; 0.125,0.2665; 0.25,0.4; 0.375,0.465; 0.5,0.5;  0.625,0.535; 0.75,0.6; 0.875,0.7335; 1,1">
                                          <p:stCondLst>
                                            <p:cond delay="664"/>
                                          </p:stCondLst>
                                        </p:cTn>
                                        <p:tgtEl>
                                          <p:spTgt spid="307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3" dur="332" tmFilter="0, 0; 0.125,0.2665; 0.25,0.4; 0.375,0.465; 0.5,0.5;  0.625,0.535; 0.75,0.6; 0.875,0.7335; 1,1">
                                          <p:stCondLst>
                                            <p:cond delay="1324"/>
                                          </p:stCondLst>
                                        </p:cTn>
                                        <p:tgtEl>
                                          <p:spTgt spid="307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4" dur="164" tmFilter="0, 0; 0.125,0.2665; 0.25,0.4; 0.375,0.465; 0.5,0.5;  0.625,0.535; 0.75,0.6; 0.875,0.7335; 1,1">
                                          <p:stCondLst>
                                            <p:cond delay="1656"/>
                                          </p:stCondLst>
                                        </p:cTn>
                                        <p:tgtEl>
                                          <p:spTgt spid="307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5" dur="180" accel="50000">
                                          <p:stCondLst>
                                            <p:cond delay="1820"/>
                                          </p:stCondLst>
                                        </p:cTn>
                                        <p:tgtEl>
                                          <p:spTgt spid="3077"/>
                                        </p:tgtEl>
                                        <p:attrNameLst>
                                          <p:attrName>ppt_y</p:attrName>
                                        </p:attrNameLst>
                                      </p:cBhvr>
                                      <p:tavLst>
                                        <p:tav tm="0">
                                          <p:val>
                                            <p:strVal val="ppt_y"/>
                                          </p:val>
                                        </p:tav>
                                        <p:tav tm="100000">
                                          <p:val>
                                            <p:strVal val="ppt_y+ppt_h"/>
                                          </p:val>
                                        </p:tav>
                                      </p:tavLst>
                                    </p:anim>
                                    <p:animScale>
                                      <p:cBhvr>
                                        <p:cTn id="26" dur="26">
                                          <p:stCondLst>
                                            <p:cond delay="620"/>
                                          </p:stCondLst>
                                        </p:cTn>
                                        <p:tgtEl>
                                          <p:spTgt spid="3077"/>
                                        </p:tgtEl>
                                      </p:cBhvr>
                                      <p:to x="100000" y="60000"/>
                                    </p:animScale>
                                    <p:animScale>
                                      <p:cBhvr>
                                        <p:cTn id="27" dur="166" decel="50000">
                                          <p:stCondLst>
                                            <p:cond delay="646"/>
                                          </p:stCondLst>
                                        </p:cTn>
                                        <p:tgtEl>
                                          <p:spTgt spid="3077"/>
                                        </p:tgtEl>
                                      </p:cBhvr>
                                      <p:to x="100000" y="100000"/>
                                    </p:animScale>
                                    <p:animScale>
                                      <p:cBhvr>
                                        <p:cTn id="28" dur="26">
                                          <p:stCondLst>
                                            <p:cond delay="1312"/>
                                          </p:stCondLst>
                                        </p:cTn>
                                        <p:tgtEl>
                                          <p:spTgt spid="3077"/>
                                        </p:tgtEl>
                                      </p:cBhvr>
                                      <p:to x="100000" y="80000"/>
                                    </p:animScale>
                                    <p:animScale>
                                      <p:cBhvr>
                                        <p:cTn id="29" dur="166" decel="50000">
                                          <p:stCondLst>
                                            <p:cond delay="1338"/>
                                          </p:stCondLst>
                                        </p:cTn>
                                        <p:tgtEl>
                                          <p:spTgt spid="3077"/>
                                        </p:tgtEl>
                                      </p:cBhvr>
                                      <p:to x="100000" y="100000"/>
                                    </p:animScale>
                                    <p:animScale>
                                      <p:cBhvr>
                                        <p:cTn id="30" dur="26">
                                          <p:stCondLst>
                                            <p:cond delay="1642"/>
                                          </p:stCondLst>
                                        </p:cTn>
                                        <p:tgtEl>
                                          <p:spTgt spid="3077"/>
                                        </p:tgtEl>
                                      </p:cBhvr>
                                      <p:to x="100000" y="90000"/>
                                    </p:animScale>
                                    <p:animScale>
                                      <p:cBhvr>
                                        <p:cTn id="31" dur="166" decel="50000">
                                          <p:stCondLst>
                                            <p:cond delay="1668"/>
                                          </p:stCondLst>
                                        </p:cTn>
                                        <p:tgtEl>
                                          <p:spTgt spid="3077"/>
                                        </p:tgtEl>
                                      </p:cBhvr>
                                      <p:to x="100000" y="100000"/>
                                    </p:animScale>
                                    <p:animScale>
                                      <p:cBhvr>
                                        <p:cTn id="32" dur="26">
                                          <p:stCondLst>
                                            <p:cond delay="1808"/>
                                          </p:stCondLst>
                                        </p:cTn>
                                        <p:tgtEl>
                                          <p:spTgt spid="3077"/>
                                        </p:tgtEl>
                                      </p:cBhvr>
                                      <p:to x="100000" y="95000"/>
                                    </p:animScale>
                                    <p:animScale>
                                      <p:cBhvr>
                                        <p:cTn id="33" dur="166" decel="50000">
                                          <p:stCondLst>
                                            <p:cond delay="1834"/>
                                          </p:stCondLst>
                                        </p:cTn>
                                        <p:tgtEl>
                                          <p:spTgt spid="3077"/>
                                        </p:tgtEl>
                                      </p:cBhvr>
                                      <p:to x="100000" y="100000"/>
                                    </p:animScale>
                                    <p:set>
                                      <p:cBhvr>
                                        <p:cTn id="34" dur="1" fill="hold">
                                          <p:stCondLst>
                                            <p:cond delay="1999"/>
                                          </p:stCondLst>
                                        </p:cTn>
                                        <p:tgtEl>
                                          <p:spTgt spid="307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6" presetClass="exit" presetSubtype="0" fill="hold" nodeType="clickEffect">
                                  <p:stCondLst>
                                    <p:cond delay="0"/>
                                  </p:stCondLst>
                                  <p:childTnLst>
                                    <p:animEffect transition="out" filter="wipe(down)">
                                      <p:cBhvr>
                                        <p:cTn id="38" dur="180" accel="50000">
                                          <p:stCondLst>
                                            <p:cond delay="1820"/>
                                          </p:stCondLst>
                                        </p:cTn>
                                        <p:tgtEl>
                                          <p:spTgt spid="9"/>
                                        </p:tgtEl>
                                      </p:cBhvr>
                                    </p:animEffect>
                                    <p:anim calcmode="lin" valueType="num">
                                      <p:cBhvr>
                                        <p:cTn id="39" dur="1822" tmFilter="0,0; 0.14,0.31; 0.43,0.73; 0.71,0.91; 1.0,1.0">
                                          <p:stCondLst>
                                            <p:cond delay="0"/>
                                          </p:stCondLst>
                                        </p:cTn>
                                        <p:tgtEl>
                                          <p:spTgt spid="9"/>
                                        </p:tgtEl>
                                        <p:attrNameLst>
                                          <p:attrName>ppt_x</p:attrName>
                                        </p:attrNameLst>
                                      </p:cBhvr>
                                      <p:tavLst>
                                        <p:tav tm="0">
                                          <p:val>
                                            <p:strVal val="ppt_x"/>
                                          </p:val>
                                        </p:tav>
                                        <p:tav tm="100000">
                                          <p:val>
                                            <p:strVal val="#ppt_x+0.25"/>
                                          </p:val>
                                        </p:tav>
                                      </p:tavLst>
                                    </p:anim>
                                    <p:anim calcmode="lin" valueType="num">
                                      <p:cBhvr>
                                        <p:cTn id="40" dur="178">
                                          <p:stCondLst>
                                            <p:cond delay="1822"/>
                                          </p:stCondLst>
                                        </p:cTn>
                                        <p:tgtEl>
                                          <p:spTgt spid="9"/>
                                        </p:tgtEl>
                                        <p:attrNameLst>
                                          <p:attrName>ppt_x</p:attrName>
                                        </p:attrNameLst>
                                      </p:cBhvr>
                                      <p:tavLst>
                                        <p:tav tm="0">
                                          <p:val>
                                            <p:strVal val="ppt_x"/>
                                          </p:val>
                                        </p:tav>
                                        <p:tav tm="100000">
                                          <p:val>
                                            <p:strVal val="ppt_x"/>
                                          </p:val>
                                        </p:tav>
                                      </p:tavLst>
                                    </p:anim>
                                    <p:anim calcmode="lin" valueType="num">
                                      <p:cBhvr>
                                        <p:cTn id="41" dur="664" tmFilter="0.0,0.0;0.25,0.07;0.50,0.2;0.75,0.467;1.0,1.0">
                                          <p:stCondLst>
                                            <p:cond delay="0"/>
                                          </p:stCondLst>
                                        </p:cTn>
                                        <p:tgtEl>
                                          <p:spTgt spid="9"/>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42" dur="664" tmFilter="0, 0; 0.125,0.2665; 0.25,0.4; 0.375,0.465; 0.5,0.5;  0.625,0.535; 0.75,0.6; 0.875,0.7335; 1,1">
                                          <p:stCondLst>
                                            <p:cond delay="664"/>
                                          </p:stCondLst>
                                        </p:cTn>
                                        <p:tgtEl>
                                          <p:spTgt spid="9"/>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43" dur="332" tmFilter="0, 0; 0.125,0.2665; 0.25,0.4; 0.375,0.465; 0.5,0.5;  0.625,0.535; 0.75,0.6; 0.875,0.7335; 1,1">
                                          <p:stCondLst>
                                            <p:cond delay="1324"/>
                                          </p:stCondLst>
                                        </p:cTn>
                                        <p:tgtEl>
                                          <p:spTgt spid="9"/>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44" dur="164" tmFilter="0, 0; 0.125,0.2665; 0.25,0.4; 0.375,0.465; 0.5,0.5;  0.625,0.535; 0.75,0.6; 0.875,0.7335; 1,1">
                                          <p:stCondLst>
                                            <p:cond delay="1656"/>
                                          </p:stCondLst>
                                        </p:cTn>
                                        <p:tgtEl>
                                          <p:spTgt spid="9"/>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45" dur="180" accel="50000">
                                          <p:stCondLst>
                                            <p:cond delay="1820"/>
                                          </p:stCondLst>
                                        </p:cTn>
                                        <p:tgtEl>
                                          <p:spTgt spid="9"/>
                                        </p:tgtEl>
                                        <p:attrNameLst>
                                          <p:attrName>ppt_y</p:attrName>
                                        </p:attrNameLst>
                                      </p:cBhvr>
                                      <p:tavLst>
                                        <p:tav tm="0">
                                          <p:val>
                                            <p:strVal val="ppt_y"/>
                                          </p:val>
                                        </p:tav>
                                        <p:tav tm="100000">
                                          <p:val>
                                            <p:strVal val="ppt_y+ppt_h"/>
                                          </p:val>
                                        </p:tav>
                                      </p:tavLst>
                                    </p:anim>
                                    <p:animScale>
                                      <p:cBhvr>
                                        <p:cTn id="46" dur="26">
                                          <p:stCondLst>
                                            <p:cond delay="620"/>
                                          </p:stCondLst>
                                        </p:cTn>
                                        <p:tgtEl>
                                          <p:spTgt spid="9"/>
                                        </p:tgtEl>
                                      </p:cBhvr>
                                      <p:to x="100000" y="60000"/>
                                    </p:animScale>
                                    <p:animScale>
                                      <p:cBhvr>
                                        <p:cTn id="47" dur="166" decel="50000">
                                          <p:stCondLst>
                                            <p:cond delay="646"/>
                                          </p:stCondLst>
                                        </p:cTn>
                                        <p:tgtEl>
                                          <p:spTgt spid="9"/>
                                        </p:tgtEl>
                                      </p:cBhvr>
                                      <p:to x="100000" y="100000"/>
                                    </p:animScale>
                                    <p:animScale>
                                      <p:cBhvr>
                                        <p:cTn id="48" dur="26">
                                          <p:stCondLst>
                                            <p:cond delay="1312"/>
                                          </p:stCondLst>
                                        </p:cTn>
                                        <p:tgtEl>
                                          <p:spTgt spid="9"/>
                                        </p:tgtEl>
                                      </p:cBhvr>
                                      <p:to x="100000" y="80000"/>
                                    </p:animScale>
                                    <p:animScale>
                                      <p:cBhvr>
                                        <p:cTn id="49" dur="166" decel="50000">
                                          <p:stCondLst>
                                            <p:cond delay="1338"/>
                                          </p:stCondLst>
                                        </p:cTn>
                                        <p:tgtEl>
                                          <p:spTgt spid="9"/>
                                        </p:tgtEl>
                                      </p:cBhvr>
                                      <p:to x="100000" y="100000"/>
                                    </p:animScale>
                                    <p:animScale>
                                      <p:cBhvr>
                                        <p:cTn id="50" dur="26">
                                          <p:stCondLst>
                                            <p:cond delay="1642"/>
                                          </p:stCondLst>
                                        </p:cTn>
                                        <p:tgtEl>
                                          <p:spTgt spid="9"/>
                                        </p:tgtEl>
                                      </p:cBhvr>
                                      <p:to x="100000" y="90000"/>
                                    </p:animScale>
                                    <p:animScale>
                                      <p:cBhvr>
                                        <p:cTn id="51" dur="166" decel="50000">
                                          <p:stCondLst>
                                            <p:cond delay="1668"/>
                                          </p:stCondLst>
                                        </p:cTn>
                                        <p:tgtEl>
                                          <p:spTgt spid="9"/>
                                        </p:tgtEl>
                                      </p:cBhvr>
                                      <p:to x="100000" y="100000"/>
                                    </p:animScale>
                                    <p:animScale>
                                      <p:cBhvr>
                                        <p:cTn id="52" dur="26">
                                          <p:stCondLst>
                                            <p:cond delay="1808"/>
                                          </p:stCondLst>
                                        </p:cTn>
                                        <p:tgtEl>
                                          <p:spTgt spid="9"/>
                                        </p:tgtEl>
                                      </p:cBhvr>
                                      <p:to x="100000" y="95000"/>
                                    </p:animScale>
                                    <p:animScale>
                                      <p:cBhvr>
                                        <p:cTn id="53" dur="166" decel="50000">
                                          <p:stCondLst>
                                            <p:cond delay="1834"/>
                                          </p:stCondLst>
                                        </p:cTn>
                                        <p:tgtEl>
                                          <p:spTgt spid="9"/>
                                        </p:tgtEl>
                                      </p:cBhvr>
                                      <p:to x="100000" y="100000"/>
                                    </p:animScale>
                                    <p:set>
                                      <p:cBhvr>
                                        <p:cTn id="54" dur="1" fill="hold">
                                          <p:stCondLst>
                                            <p:cond delay="1999"/>
                                          </p:stCondLst>
                                        </p:cTn>
                                        <p:tgtEl>
                                          <p:spTgt spid="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53" presetClass="exit" presetSubtype="32" fill="hold" nodeType="clickEffect">
                                  <p:stCondLst>
                                    <p:cond delay="0"/>
                                  </p:stCondLst>
                                  <p:childTnLst>
                                    <p:anim calcmode="lin" valueType="num">
                                      <p:cBhvr>
                                        <p:cTn id="58" dur="500"/>
                                        <p:tgtEl>
                                          <p:spTgt spid="9"/>
                                        </p:tgtEl>
                                        <p:attrNameLst>
                                          <p:attrName>ppt_w</p:attrName>
                                        </p:attrNameLst>
                                      </p:cBhvr>
                                      <p:tavLst>
                                        <p:tav tm="0">
                                          <p:val>
                                            <p:strVal val="ppt_w"/>
                                          </p:val>
                                        </p:tav>
                                        <p:tav tm="100000">
                                          <p:val>
                                            <p:fltVal val="0"/>
                                          </p:val>
                                        </p:tav>
                                      </p:tavLst>
                                    </p:anim>
                                    <p:anim calcmode="lin" valueType="num">
                                      <p:cBhvr>
                                        <p:cTn id="59" dur="500"/>
                                        <p:tgtEl>
                                          <p:spTgt spid="9"/>
                                        </p:tgtEl>
                                        <p:attrNameLst>
                                          <p:attrName>ppt_h</p:attrName>
                                        </p:attrNameLst>
                                      </p:cBhvr>
                                      <p:tavLst>
                                        <p:tav tm="0">
                                          <p:val>
                                            <p:strVal val="ppt_h"/>
                                          </p:val>
                                        </p:tav>
                                        <p:tav tm="100000">
                                          <p:val>
                                            <p:fltVal val="0"/>
                                          </p:val>
                                        </p:tav>
                                      </p:tavLst>
                                    </p:anim>
                                    <p:animEffect transition="out" filter="fade">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6" presetClass="exit" presetSubtype="32" fill="hold" nodeType="clickEffect">
                                  <p:stCondLst>
                                    <p:cond delay="0"/>
                                  </p:stCondLst>
                                  <p:childTnLst>
                                    <p:animEffect transition="out" filter="circle(out)">
                                      <p:cBhvr>
                                        <p:cTn id="65" dur="2000"/>
                                        <p:tgtEl>
                                          <p:spTgt spid="3079"/>
                                        </p:tgtEl>
                                      </p:cBhvr>
                                    </p:animEffect>
                                    <p:set>
                                      <p:cBhvr>
                                        <p:cTn id="66" dur="1" fill="hold">
                                          <p:stCondLst>
                                            <p:cond delay="1999"/>
                                          </p:stCondLst>
                                        </p:cTn>
                                        <p:tgtEl>
                                          <p:spTgt spid="30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pic>
        <p:nvPicPr>
          <p:cNvPr id="2055" name="Picture 7" descr="http://www.gurmerehberi.com/wp-content/uploads/2006/04/Fruit_Juice.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558" y="2996952"/>
            <a:ext cx="4534442" cy="3861048"/>
          </a:xfrm>
          <a:prstGeom prst="rect">
            <a:avLst/>
          </a:prstGeom>
          <a:noFill/>
          <a:extLst>
            <a:ext uri="{909E8E84-426E-40DD-AFC4-6F175D3DCCD1}">
              <a14:hiddenFill xmlns:a14="http://schemas.microsoft.com/office/drawing/2010/main" xmlns="">
                <a:solidFill>
                  <a:srgbClr val="FFFFFF"/>
                </a:solidFill>
              </a14:hiddenFill>
            </a:ext>
          </a:extLst>
        </p:spPr>
      </p:pic>
      <p:pic>
        <p:nvPicPr>
          <p:cNvPr id="2057" name="Picture 9" descr="http://static.freepik.com/free-photo/glass-of-orange-juice-2_2258683.jpg">
            <a:hlinkClick r:id="rId3"/>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2996952"/>
            <a:ext cx="4571999" cy="3861048"/>
          </a:xfrm>
          <a:prstGeom prst="rect">
            <a:avLst/>
          </a:prstGeom>
          <a:noFill/>
          <a:extLst>
            <a:ext uri="{909E8E84-426E-40DD-AFC4-6F175D3DCCD1}">
              <a14:hiddenFill xmlns:a14="http://schemas.microsoft.com/office/drawing/2010/main" xmlns="">
                <a:solidFill>
                  <a:srgbClr val="FFFFFF"/>
                </a:solidFill>
              </a14:hiddenFill>
            </a:ext>
          </a:extLst>
        </p:spPr>
      </p:pic>
      <p:pic>
        <p:nvPicPr>
          <p:cNvPr id="2059" name="Picture 11" descr="http://im5-tub-tr.yandex.net/i?id=168343633-59-72&amp;n=21">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7558" y="0"/>
            <a:ext cx="4534442" cy="2996952"/>
          </a:xfrm>
          <a:prstGeom prst="rect">
            <a:avLst/>
          </a:prstGeom>
          <a:noFill/>
          <a:extLst>
            <a:ext uri="{909E8E84-426E-40DD-AFC4-6F175D3DCCD1}">
              <a14:hiddenFill xmlns:a14="http://schemas.microsoft.com/office/drawing/2010/main" xmlns="">
                <a:solidFill>
                  <a:srgbClr val="FFFFFF"/>
                </a:solidFill>
              </a14:hiddenFill>
            </a:ext>
          </a:extLst>
        </p:spPr>
      </p:pic>
      <p:pic>
        <p:nvPicPr>
          <p:cNvPr id="2061" name="Picture 13" descr="http://www.kent34.net/wp-content/uploads/2010/12/s%C3%BCt-1.jpg">
            <a:hlinkClick r:id="rId3"/>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571999" y="0"/>
            <a:ext cx="4571999" cy="30045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19426875"/>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9"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2059"/>
                                        </p:tgtEl>
                                        <p:attrNameLst>
                                          <p:attrName>ppt_w</p:attrName>
                                        </p:attrNameLst>
                                      </p:cBhvr>
                                      <p:tavLst>
                                        <p:tav tm="0">
                                          <p:val>
                                            <p:strVal val="ppt_w"/>
                                          </p:val>
                                        </p:tav>
                                        <p:tav tm="100000">
                                          <p:val>
                                            <p:fltVal val="0"/>
                                          </p:val>
                                        </p:tav>
                                      </p:tavLst>
                                    </p:anim>
                                    <p:anim calcmode="lin" valueType="num">
                                      <p:cBhvr>
                                        <p:cTn id="7" dur="500"/>
                                        <p:tgtEl>
                                          <p:spTgt spid="2059"/>
                                        </p:tgtEl>
                                        <p:attrNameLst>
                                          <p:attrName>ppt_h</p:attrName>
                                        </p:attrNameLst>
                                      </p:cBhvr>
                                      <p:tavLst>
                                        <p:tav tm="0">
                                          <p:val>
                                            <p:strVal val="ppt_h"/>
                                          </p:val>
                                        </p:tav>
                                        <p:tav tm="100000">
                                          <p:val>
                                            <p:fltVal val="0"/>
                                          </p:val>
                                        </p:tav>
                                      </p:tavLst>
                                    </p:anim>
                                    <p:animEffect transition="out" filter="fade">
                                      <p:cBhvr>
                                        <p:cTn id="8" dur="500"/>
                                        <p:tgtEl>
                                          <p:spTgt spid="2059"/>
                                        </p:tgtEl>
                                      </p:cBhvr>
                                    </p:animEffect>
                                    <p:set>
                                      <p:cBhvr>
                                        <p:cTn id="9" dur="1" fill="hold">
                                          <p:stCondLst>
                                            <p:cond delay="499"/>
                                          </p:stCondLst>
                                        </p:cTn>
                                        <p:tgtEl>
                                          <p:spTgt spid="205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1" presetClass="exit" presetSubtype="1" fill="hold" nodeType="clickEffect">
                                  <p:stCondLst>
                                    <p:cond delay="0"/>
                                  </p:stCondLst>
                                  <p:childTnLst>
                                    <p:animEffect transition="out" filter="wheel(1)">
                                      <p:cBhvr>
                                        <p:cTn id="13" dur="2000"/>
                                        <p:tgtEl>
                                          <p:spTgt spid="2061"/>
                                        </p:tgtEl>
                                      </p:cBhvr>
                                    </p:animEffect>
                                    <p:set>
                                      <p:cBhvr>
                                        <p:cTn id="14" dur="1" fill="hold">
                                          <p:stCondLst>
                                            <p:cond delay="1999"/>
                                          </p:stCondLst>
                                        </p:cTn>
                                        <p:tgtEl>
                                          <p:spTgt spid="206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500"/>
                                        <p:tgtEl>
                                          <p:spTgt spid="2055"/>
                                        </p:tgtEl>
                                        <p:attrNameLst>
                                          <p:attrName>ppt_w</p:attrName>
                                        </p:attrNameLst>
                                      </p:cBhvr>
                                      <p:tavLst>
                                        <p:tav tm="0">
                                          <p:val>
                                            <p:strVal val="ppt_w"/>
                                          </p:val>
                                        </p:tav>
                                        <p:tav tm="100000">
                                          <p:val>
                                            <p:fltVal val="0"/>
                                          </p:val>
                                        </p:tav>
                                      </p:tavLst>
                                    </p:anim>
                                    <p:anim calcmode="lin" valueType="num">
                                      <p:cBhvr>
                                        <p:cTn id="19" dur="500"/>
                                        <p:tgtEl>
                                          <p:spTgt spid="2055"/>
                                        </p:tgtEl>
                                        <p:attrNameLst>
                                          <p:attrName>ppt_h</p:attrName>
                                        </p:attrNameLst>
                                      </p:cBhvr>
                                      <p:tavLst>
                                        <p:tav tm="0">
                                          <p:val>
                                            <p:strVal val="ppt_h"/>
                                          </p:val>
                                        </p:tav>
                                        <p:tav tm="100000">
                                          <p:val>
                                            <p:fltVal val="0"/>
                                          </p:val>
                                        </p:tav>
                                      </p:tavLst>
                                    </p:anim>
                                    <p:animEffect transition="out" filter="fade">
                                      <p:cBhvr>
                                        <p:cTn id="20" dur="500"/>
                                        <p:tgtEl>
                                          <p:spTgt spid="2055"/>
                                        </p:tgtEl>
                                      </p:cBhvr>
                                    </p:animEffect>
                                    <p:set>
                                      <p:cBhvr>
                                        <p:cTn id="21" dur="1" fill="hold">
                                          <p:stCondLst>
                                            <p:cond delay="499"/>
                                          </p:stCondLst>
                                        </p:cTn>
                                        <p:tgtEl>
                                          <p:spTgt spid="205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5" presetClass="exit" presetSubtype="0" fill="hold" nodeType="clickEffect">
                                  <p:stCondLst>
                                    <p:cond delay="0"/>
                                  </p:stCondLst>
                                  <p:childTnLst>
                                    <p:animEffect transition="out" filter="fade">
                                      <p:cBhvr>
                                        <p:cTn id="25" dur="2000"/>
                                        <p:tgtEl>
                                          <p:spTgt spid="2057"/>
                                        </p:tgtEl>
                                      </p:cBhvr>
                                    </p:animEffect>
                                    <p:anim calcmode="lin" valueType="num">
                                      <p:cBhvr>
                                        <p:cTn id="26" dur="2000"/>
                                        <p:tgtEl>
                                          <p:spTgt spid="205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7" dur="2000"/>
                                        <p:tgtEl>
                                          <p:spTgt spid="2057"/>
                                        </p:tgtEl>
                                        <p:attrNameLst>
                                          <p:attrName>ppt_h</p:attrName>
                                        </p:attrNameLst>
                                      </p:cBhvr>
                                      <p:tavLst>
                                        <p:tav tm="0">
                                          <p:val>
                                            <p:strVal val="ppt_h"/>
                                          </p:val>
                                        </p:tav>
                                        <p:tav tm="100000">
                                          <p:val>
                                            <p:strVal val="ppt_h"/>
                                          </p:val>
                                        </p:tav>
                                      </p:tavLst>
                                    </p:anim>
                                    <p:set>
                                      <p:cBhvr>
                                        <p:cTn id="28" dur="1" fill="hold">
                                          <p:stCondLst>
                                            <p:cond delay="1999"/>
                                          </p:stCondLst>
                                        </p:cTn>
                                        <p:tgtEl>
                                          <p:spTgt spid="20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646331"/>
          </a:xfrm>
          <a:prstGeom prst="rect">
            <a:avLst/>
          </a:prstGeom>
          <a:noFill/>
        </p:spPr>
        <p:txBody>
          <a:bodyPr wrap="square" lIns="91440" tIns="45720" rIns="91440" bIns="45720">
            <a:spAutoFit/>
          </a:bodyPr>
          <a:lstStyle/>
          <a:p>
            <a:pPr algn="ctr"/>
            <a:r>
              <a:rPr lang="tr-TR" sz="36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SIVI MADDENİN ÖZELLİKLERİ:</a:t>
            </a:r>
            <a:endParaRPr lang="tr-TR" sz="36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42394" y="692696"/>
            <a:ext cx="8928992" cy="5016758"/>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Sıvı maddelerin belli hacimleri vardır.</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Belli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şekilleri yoktur Girdikleri kabın şeklini alırlar.</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Akışkandır</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kayarak hareket ederler .</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Sıvılar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iletkendir</a:t>
            </a:r>
          </a:p>
        </p:txBody>
      </p:sp>
    </p:spTree>
    <p:extLst>
      <p:ext uri="{BB962C8B-B14F-4D97-AF65-F5344CB8AC3E}">
        <p14:creationId xmlns:p14="http://schemas.microsoft.com/office/powerpoint/2010/main" xmlns="" val="3511377869"/>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5">
                                            <p:txEl>
                                              <p:pRg st="1" end="1"/>
                                            </p:txEl>
                                          </p:spTgt>
                                        </p:tgtEl>
                                        <p:attrNameLst>
                                          <p:attrName>style.visibility</p:attrName>
                                        </p:attrNameLst>
                                      </p:cBhvr>
                                      <p:to>
                                        <p:strVal val="visible"/>
                                      </p:to>
                                    </p:set>
                                    <p:anim by="(-#ppt_w*2)" calcmode="lin" valueType="num">
                                      <p:cBhvr rctx="PPT">
                                        <p:cTn id="24" dur="500" autoRev="1" fill="hold">
                                          <p:stCondLst>
                                            <p:cond delay="0"/>
                                          </p:stCondLst>
                                        </p:cTn>
                                        <p:tgtEl>
                                          <p:spTgt spid="5">
                                            <p:txEl>
                                              <p:pRg st="1" end="1"/>
                                            </p:txEl>
                                          </p:spTgt>
                                        </p:tgtEl>
                                        <p:attrNameLst>
                                          <p:attrName>ppt_w</p:attrName>
                                        </p:attrNameLst>
                                      </p:cBhvr>
                                    </p:anim>
                                    <p:anim by="(#ppt_w*0.50)" calcmode="lin" valueType="num">
                                      <p:cBhvr>
                                        <p:cTn id="25" dur="500" decel="50000" autoRev="1" fill="hold">
                                          <p:stCondLst>
                                            <p:cond delay="0"/>
                                          </p:stCondLst>
                                        </p:cTn>
                                        <p:tgtEl>
                                          <p:spTgt spid="5">
                                            <p:txEl>
                                              <p:pRg st="1" end="1"/>
                                            </p:txEl>
                                          </p:spTgt>
                                        </p:tgtEl>
                                        <p:attrNameLst>
                                          <p:attrName>ppt_x</p:attrName>
                                        </p:attrNameLst>
                                      </p:cBhvr>
                                    </p:anim>
                                    <p:anim from="(-#ppt_h/2)" to="(#ppt_y)" calcmode="lin" valueType="num">
                                      <p:cBhvr>
                                        <p:cTn id="26" dur="1000" fill="hold">
                                          <p:stCondLst>
                                            <p:cond delay="0"/>
                                          </p:stCondLst>
                                        </p:cTn>
                                        <p:tgtEl>
                                          <p:spTgt spid="5">
                                            <p:txEl>
                                              <p:pRg st="1" end="1"/>
                                            </p:txEl>
                                          </p:spTgt>
                                        </p:tgtEl>
                                        <p:attrNameLst>
                                          <p:attrName>ppt_y</p:attrName>
                                        </p:attrNameLst>
                                      </p:cBhvr>
                                    </p:anim>
                                    <p:animRot by="21600000">
                                      <p:cBhvr>
                                        <p:cTn id="27" dur="1000" fill="hold">
                                          <p:stCondLst>
                                            <p:cond delay="0"/>
                                          </p:stCondLst>
                                        </p:cTn>
                                        <p:tgtEl>
                                          <p:spTgt spid="5">
                                            <p:txEl>
                                              <p:pRg st="1" end="1"/>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nodeType="clickEffect">
                                  <p:stCondLst>
                                    <p:cond delay="0"/>
                                  </p:stCondLst>
                                  <p:iterate type="lt">
                                    <p:tmPct val="10000"/>
                                  </p:iterate>
                                  <p:childTnLst>
                                    <p:set>
                                      <p:cBhvr>
                                        <p:cTn id="31" dur="1" fill="hold">
                                          <p:stCondLst>
                                            <p:cond delay="0"/>
                                          </p:stCondLst>
                                        </p:cTn>
                                        <p:tgtEl>
                                          <p:spTgt spid="5">
                                            <p:txEl>
                                              <p:pRg st="2" end="2"/>
                                            </p:txEl>
                                          </p:spTgt>
                                        </p:tgtEl>
                                        <p:attrNameLst>
                                          <p:attrName>style.visibility</p:attrName>
                                        </p:attrNameLst>
                                      </p:cBhvr>
                                      <p:to>
                                        <p:strVal val="visible"/>
                                      </p:to>
                                    </p:set>
                                    <p:anim by="(-#ppt_w*2)" calcmode="lin" valueType="num">
                                      <p:cBhvr rctx="PPT">
                                        <p:cTn id="32" dur="500" autoRev="1" fill="hold">
                                          <p:stCondLst>
                                            <p:cond delay="0"/>
                                          </p:stCondLst>
                                        </p:cTn>
                                        <p:tgtEl>
                                          <p:spTgt spid="5">
                                            <p:txEl>
                                              <p:pRg st="2" end="2"/>
                                            </p:txEl>
                                          </p:spTgt>
                                        </p:tgtEl>
                                        <p:attrNameLst>
                                          <p:attrName>ppt_w</p:attrName>
                                        </p:attrNameLst>
                                      </p:cBhvr>
                                    </p:anim>
                                    <p:anim by="(#ppt_w*0.50)" calcmode="lin" valueType="num">
                                      <p:cBhvr>
                                        <p:cTn id="33" dur="500" decel="50000" autoRev="1" fill="hold">
                                          <p:stCondLst>
                                            <p:cond delay="0"/>
                                          </p:stCondLst>
                                        </p:cTn>
                                        <p:tgtEl>
                                          <p:spTgt spid="5">
                                            <p:txEl>
                                              <p:pRg st="2" end="2"/>
                                            </p:txEl>
                                          </p:spTgt>
                                        </p:tgtEl>
                                        <p:attrNameLst>
                                          <p:attrName>ppt_x</p:attrName>
                                        </p:attrNameLst>
                                      </p:cBhvr>
                                    </p:anim>
                                    <p:anim from="(-#ppt_h/2)" to="(#ppt_y)" calcmode="lin" valueType="num">
                                      <p:cBhvr>
                                        <p:cTn id="34" dur="1000" fill="hold">
                                          <p:stCondLst>
                                            <p:cond delay="0"/>
                                          </p:stCondLst>
                                        </p:cTn>
                                        <p:tgtEl>
                                          <p:spTgt spid="5">
                                            <p:txEl>
                                              <p:pRg st="2" end="2"/>
                                            </p:txEl>
                                          </p:spTgt>
                                        </p:tgtEl>
                                        <p:attrNameLst>
                                          <p:attrName>ppt_y</p:attrName>
                                        </p:attrNameLst>
                                      </p:cBhvr>
                                    </p:anim>
                                    <p:animRot by="21600000">
                                      <p:cBhvr>
                                        <p:cTn id="35" dur="1000" fill="hold">
                                          <p:stCondLst>
                                            <p:cond delay="0"/>
                                          </p:stCondLst>
                                        </p:cTn>
                                        <p:tgtEl>
                                          <p:spTgt spid="5">
                                            <p:txEl>
                                              <p:pRg st="2" end="2"/>
                                            </p:txEl>
                                          </p:spTgt>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nodeType="clickEffect">
                                  <p:stCondLst>
                                    <p:cond delay="0"/>
                                  </p:stCondLst>
                                  <p:iterate type="lt">
                                    <p:tmPct val="10000"/>
                                  </p:iterate>
                                  <p:childTnLst>
                                    <p:set>
                                      <p:cBhvr>
                                        <p:cTn id="39" dur="1" fill="hold">
                                          <p:stCondLst>
                                            <p:cond delay="0"/>
                                          </p:stCondLst>
                                        </p:cTn>
                                        <p:tgtEl>
                                          <p:spTgt spid="5">
                                            <p:txEl>
                                              <p:pRg st="3" end="3"/>
                                            </p:txEl>
                                          </p:spTgt>
                                        </p:tgtEl>
                                        <p:attrNameLst>
                                          <p:attrName>style.visibility</p:attrName>
                                        </p:attrNameLst>
                                      </p:cBhvr>
                                      <p:to>
                                        <p:strVal val="visible"/>
                                      </p:to>
                                    </p:set>
                                    <p:anim by="(-#ppt_w*2)" calcmode="lin" valueType="num">
                                      <p:cBhvr rctx="PPT">
                                        <p:cTn id="40" dur="500" autoRev="1" fill="hold">
                                          <p:stCondLst>
                                            <p:cond delay="0"/>
                                          </p:stCondLst>
                                        </p:cTn>
                                        <p:tgtEl>
                                          <p:spTgt spid="5">
                                            <p:txEl>
                                              <p:pRg st="3" end="3"/>
                                            </p:txEl>
                                          </p:spTgt>
                                        </p:tgtEl>
                                        <p:attrNameLst>
                                          <p:attrName>ppt_w</p:attrName>
                                        </p:attrNameLst>
                                      </p:cBhvr>
                                    </p:anim>
                                    <p:anim by="(#ppt_w*0.50)" calcmode="lin" valueType="num">
                                      <p:cBhvr>
                                        <p:cTn id="41" dur="500" decel="50000" autoRev="1" fill="hold">
                                          <p:stCondLst>
                                            <p:cond delay="0"/>
                                          </p:stCondLst>
                                        </p:cTn>
                                        <p:tgtEl>
                                          <p:spTgt spid="5">
                                            <p:txEl>
                                              <p:pRg st="3" end="3"/>
                                            </p:txEl>
                                          </p:spTgt>
                                        </p:tgtEl>
                                        <p:attrNameLst>
                                          <p:attrName>ppt_x</p:attrName>
                                        </p:attrNameLst>
                                      </p:cBhvr>
                                    </p:anim>
                                    <p:anim from="(-#ppt_h/2)" to="(#ppt_y)" calcmode="lin" valueType="num">
                                      <p:cBhvr>
                                        <p:cTn id="42" dur="1000" fill="hold">
                                          <p:stCondLst>
                                            <p:cond delay="0"/>
                                          </p:stCondLst>
                                        </p:cTn>
                                        <p:tgtEl>
                                          <p:spTgt spid="5">
                                            <p:txEl>
                                              <p:pRg st="3" end="3"/>
                                            </p:txEl>
                                          </p:spTgt>
                                        </p:tgtEl>
                                        <p:attrNameLst>
                                          <p:attrName>ppt_y</p:attrName>
                                        </p:attrNameLst>
                                      </p:cBhvr>
                                    </p:anim>
                                    <p:animRot by="21600000">
                                      <p:cBhvr>
                                        <p:cTn id="43" dur="1000" fill="hold">
                                          <p:stCondLst>
                                            <p:cond delay="0"/>
                                          </p:stCondLst>
                                        </p:cTn>
                                        <p:tgtEl>
                                          <p:spTgt spid="5">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6001643"/>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Sıvı, maddenin ana hallerinden biridir. Sıvılar, belli bir şekli olmayan maddelerdir, içine konuldukları kabın şeklini alırlar, akışkandırlar.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Sıvılar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sıkıştıramazlar.</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892066466"/>
      </p:ext>
    </p:extLst>
  </p:cSld>
  <p:clrMapOvr>
    <a:masterClrMapping/>
  </p:clrMapOvr>
  <mc:AlternateContent xmlns:mc="http://schemas.openxmlformats.org/markup-compatibility/2006">
    <mc:Choice xmlns:p14="http://schemas.microsoft.com/office/powerpoint/2010/main" xmlns="" Requires="p14">
      <p:transition spd="slow" p14:dur="4500">
        <p14:vortex dir="r"/>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390</Words>
  <Application>Microsoft Office PowerPoint</Application>
  <PresentationFormat>Ekran Gösterisi (4:3)</PresentationFormat>
  <Paragraphs>45</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PC</dc:creator>
  <cp:keywords>www.sorubak.com</cp:keywords>
  <dc:description>www.sorubak.com</dc:description>
  <cp:lastModifiedBy>Dogan</cp:lastModifiedBy>
  <cp:revision>17</cp:revision>
  <dcterms:created xsi:type="dcterms:W3CDTF">2013-01-19T06:45:43Z</dcterms:created>
  <dcterms:modified xsi:type="dcterms:W3CDTF">2013-05-02T13:53:08Z</dcterms:modified>
  <cp:category>www.sorubak.com</cp:category>
</cp:coreProperties>
</file>