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5" r:id="rId5"/>
    <p:sldId id="264" r:id="rId6"/>
    <p:sldId id="263" r:id="rId7"/>
    <p:sldId id="261" r:id="rId8"/>
    <p:sldId id="270" r:id="rId9"/>
    <p:sldId id="269" r:id="rId10"/>
    <p:sldId id="268" r:id="rId11"/>
    <p:sldId id="267" r:id="rId12"/>
    <p:sldId id="266" r:id="rId13"/>
    <p:sldId id="274" r:id="rId14"/>
    <p:sldId id="275" r:id="rId15"/>
    <p:sldId id="273" r:id="rId16"/>
    <p:sldId id="276" r:id="rId17"/>
    <p:sldId id="288" r:id="rId18"/>
    <p:sldId id="287" r:id="rId19"/>
    <p:sldId id="289" r:id="rId20"/>
    <p:sldId id="298" r:id="rId21"/>
    <p:sldId id="297" r:id="rId22"/>
    <p:sldId id="296" r:id="rId23"/>
    <p:sldId id="295" r:id="rId24"/>
    <p:sldId id="294" r:id="rId25"/>
    <p:sldId id="293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audio" Target="../media/audio11.wav"/><Relationship Id="rId4" Type="http://schemas.openxmlformats.org/officeDocument/2006/relationships/hyperlink" Target="http://gorsel.yandex.com.tr/" TargetMode="Externa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KESİRLER,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213285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475656" y="3868553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819328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parça çeyrek elmadır.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4335936"/>
              </p:ext>
            </p:extLst>
          </p:nvPr>
        </p:nvGraphicFramePr>
        <p:xfrm>
          <a:off x="2915816" y="620688"/>
          <a:ext cx="1457325" cy="1562100"/>
        </p:xfrm>
        <a:graphic>
          <a:graphicData uri="http://schemas.openxmlformats.org/presentationml/2006/ole">
            <p:oleObj spid="_x0000_s1116" name="Bit Eşlem Resmi" r:id="rId4" imgW="1457143" imgH="1561905" progId="PBrush">
              <p:embed/>
            </p:oleObj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0481881"/>
              </p:ext>
            </p:extLst>
          </p:nvPr>
        </p:nvGraphicFramePr>
        <p:xfrm>
          <a:off x="4355976" y="620688"/>
          <a:ext cx="1447800" cy="1571625"/>
        </p:xfrm>
        <a:graphic>
          <a:graphicData uri="http://schemas.openxmlformats.org/presentationml/2006/ole">
            <p:oleObj spid="_x0000_s1117" name="Bit Eşlem Resmi" r:id="rId5" imgW="1448002" imgH="1571844" progId="PBrush">
              <p:embed/>
            </p:oleObj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2430433"/>
              </p:ext>
            </p:extLst>
          </p:nvPr>
        </p:nvGraphicFramePr>
        <p:xfrm>
          <a:off x="2964946" y="2132856"/>
          <a:ext cx="1495425" cy="1409700"/>
        </p:xfrm>
        <a:graphic>
          <a:graphicData uri="http://schemas.openxmlformats.org/presentationml/2006/ole">
            <p:oleObj spid="_x0000_s1118" name="Bit Eşlem Resmi" r:id="rId6" imgW="1495634" imgH="1409897" progId="PBrush">
              <p:embed/>
            </p:oleObj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8757721"/>
              </p:ext>
            </p:extLst>
          </p:nvPr>
        </p:nvGraphicFramePr>
        <p:xfrm>
          <a:off x="4355976" y="2132856"/>
          <a:ext cx="1447800" cy="1466850"/>
        </p:xfrm>
        <a:graphic>
          <a:graphicData uri="http://schemas.openxmlformats.org/presentationml/2006/ole">
            <p:oleObj spid="_x0000_s1119" name="Bit Eşlem Resmi" r:id="rId7" imgW="1448002" imgH="1467055" progId="PBrush">
              <p:embed/>
            </p:oleObj>
          </a:graphicData>
        </a:graphic>
      </p:graphicFrame>
      <p:sp>
        <p:nvSpPr>
          <p:cNvPr id="12" name="Dikdörtgen 11"/>
          <p:cNvSpPr/>
          <p:nvPr/>
        </p:nvSpPr>
        <p:spPr>
          <a:xfrm>
            <a:off x="1475656" y="4771727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72200" y="3989508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01814" y="4869160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03848" y="620688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204997" y="1484784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744619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004048" y="1514060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899592" y="4511483"/>
            <a:ext cx="1728192" cy="49493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724128" y="4588363"/>
            <a:ext cx="1728192" cy="49493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2783295" y="1237318"/>
            <a:ext cx="1728192" cy="49493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4283968" y="1245768"/>
            <a:ext cx="1728192" cy="49493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981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585 -0.0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4" y="-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6493 -0.030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-15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15278 0.05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9" y="27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14913 0.060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3059832" y="236912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1" name="Picture 3" descr="http://agilityfiles.oxygenmag.com/Images/Articles/Nutrition/TasteoftheTropics616x43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5785" y="503219"/>
            <a:ext cx="2160240" cy="163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ttp://agilityfiles.oxygenmag.com/Images/Articles/Nutrition/TasteoftheTropics616x43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054629" y="3983606"/>
            <a:ext cx="2160240" cy="163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ttp://agilityfiles.oxygenmag.com/Images/Articles/Nutrition/TasteoftheTropics616x43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5507" y="3982051"/>
            <a:ext cx="2160240" cy="163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ttp://agilityfiles.oxygenmag.com/Images/Articles/Nutrition/TasteoftheTropics616x43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971277" y="443921"/>
            <a:ext cx="2160240" cy="163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059832" y="1128258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226027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716016" y="1128258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27901" y="3706688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27901" y="4523929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3706687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583562" y="4528865"/>
            <a:ext cx="7387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919011" y="2377210"/>
            <a:ext cx="20348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9234" y="2398440"/>
            <a:ext cx="20348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914998" y="5949280"/>
            <a:ext cx="20348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8876" y="5877272"/>
            <a:ext cx="20348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87140" y="861119"/>
            <a:ext cx="188152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4167488" y="852802"/>
            <a:ext cx="188152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2979321" y="4278901"/>
            <a:ext cx="155927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4283968" y="4292356"/>
            <a:ext cx="151216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1743114" y="533227"/>
            <a:ext cx="1223803" cy="30572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 rot="10800000">
            <a:off x="6095845" y="4170399"/>
            <a:ext cx="1223803" cy="30572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ağ Ok 27"/>
          <p:cNvSpPr/>
          <p:nvPr/>
        </p:nvSpPr>
        <p:spPr>
          <a:xfrm rot="10800000">
            <a:off x="6012493" y="689739"/>
            <a:ext cx="1223803" cy="30572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ağ Ok 28"/>
          <p:cNvSpPr/>
          <p:nvPr/>
        </p:nvSpPr>
        <p:spPr>
          <a:xfrm>
            <a:off x="1809714" y="4091408"/>
            <a:ext cx="1223803" cy="30572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7899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  <p:bldP spid="25" grpId="0" animBg="1"/>
      <p:bldP spid="22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 (1/4 ):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bütünün dört eşit parçaya bölünmesiyle elde edilen her parçasına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1" name="Picture 3" descr="http://upload.wikimedia.org/wikipedia/commons/e/eb/Cake-quarter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6840"/>
            <a:ext cx="4608512" cy="312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://img.tfd.com/thumb/b/b9/504px-Cake_quarters.svg.pn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86840"/>
            <a:ext cx="4320480" cy="312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536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UNUTMAYINIZ!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3055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bütünün içerisinde iki yarım vardır.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20655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bütünün içerisinde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çeyrek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504" y="239039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bütün=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yarım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6767" y="503582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bütün=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çeyrek eder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8982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UNUTMAYINIZ!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3055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yarım bir bütün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20655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çeyrek 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eder.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504" y="204474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yarım=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bütün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6767" y="503582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çeyrek=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bütün eder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051468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Kesir kavramları: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06185" y="3717032"/>
            <a:ext cx="73346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71800" y="3682230"/>
            <a:ext cx="22470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15616" y="1052736"/>
            <a:ext cx="648072" cy="11521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63688" y="1052736"/>
            <a:ext cx="648072" cy="11521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706184" y="4804849"/>
            <a:ext cx="73346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161659" y="2204864"/>
            <a:ext cx="3667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5616" y="2798834"/>
            <a:ext cx="3667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032518" y="2234140"/>
            <a:ext cx="3667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32517" y="2818915"/>
            <a:ext cx="3667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Eksi 15"/>
          <p:cNvSpPr/>
          <p:nvPr/>
        </p:nvSpPr>
        <p:spPr>
          <a:xfrm>
            <a:off x="-16365" y="4540685"/>
            <a:ext cx="2232248" cy="5145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758922" y="2522778"/>
            <a:ext cx="1080120" cy="53372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1806385" y="2531973"/>
            <a:ext cx="1080120" cy="53372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667641" y="4390116"/>
            <a:ext cx="40007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Sağ Ok 19"/>
          <p:cNvSpPr/>
          <p:nvPr/>
        </p:nvSpPr>
        <p:spPr>
          <a:xfrm>
            <a:off x="1434748" y="5314303"/>
            <a:ext cx="1451757" cy="31582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2215884" y="4646937"/>
            <a:ext cx="1451757" cy="31582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1442371" y="4066951"/>
            <a:ext cx="1451757" cy="31582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2555776" y="5157192"/>
            <a:ext cx="54096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(bölen)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96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035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Bütünün eş parçalarından kaç tanesinin alındığını gösterir.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19872" y="3182851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399656" y="398065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660014" y="3167773"/>
            <a:ext cx="22884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51820" y="3752053"/>
            <a:ext cx="172819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4219854" y="3509939"/>
            <a:ext cx="14401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4191744" y="4244215"/>
            <a:ext cx="14401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796136" y="4008104"/>
            <a:ext cx="22884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2656" y="5013176"/>
            <a:ext cx="88955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üçe bölünüp iki payı alınmış.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20" y="2925315"/>
            <a:ext cx="2247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240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7578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Bütünün kaç eş parçaya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ayrıldığını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bölündüğünü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1600" y="459536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578" y="3140968"/>
            <a:ext cx="2819400" cy="145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99592" y="5352077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3164337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383259" y="397832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65780" y="3866579"/>
            <a:ext cx="24854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629562" y="5062667"/>
            <a:ext cx="1476164" cy="60428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>
            <a:off x="4211960" y="4159313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3095836" y="3676185"/>
            <a:ext cx="1476164" cy="60428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>
            <a:off x="4286628" y="342789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5291609" y="3158693"/>
            <a:ext cx="1728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721142" y="4747769"/>
            <a:ext cx="635470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beş eş parçaya bölünüp üç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62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9410" y="99938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dörde bölünüp üç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23145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4539410" y="176882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3871629" y="1540222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üç bölü dört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dörtte üç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2972473" y="1643530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107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9410" y="99938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beşe bölünüp iki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39410" y="176882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3871629" y="1540222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iki bölü beş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beşte iki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2972473" y="1643530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98" y="1242641"/>
            <a:ext cx="28860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9094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3305" y="879514"/>
            <a:ext cx="57748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383" y="1675595"/>
            <a:ext cx="52557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Yarım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445036"/>
            <a:ext cx="52565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Çeyrek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6530" y="3241117"/>
            <a:ext cx="7529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Kesirlerin yazılıp okunması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4581128"/>
            <a:ext cx="80430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Kesirlerde terimler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724537" y="886073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altıya bölünüp iki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724537" y="188584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056756" y="1574081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iki bölü altı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altıda iki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3635896" y="1681523"/>
            <a:ext cx="14208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29" y="1384101"/>
            <a:ext cx="34194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5989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03877" y="89485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altıya bölünüp üç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103877" y="188584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436096" y="1556966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üç bölü altı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altıda üç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078660" y="1664408"/>
            <a:ext cx="1357436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3116"/>
            <a:ext cx="34671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1175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855263" y="89485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altıya bölünüp bir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875344" y="17809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187482" y="1540222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bir bölü altı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altıda bir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176437" y="1643530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962" y="1140420"/>
            <a:ext cx="34194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912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444208" y="886073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altıya bölünüp beş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444208" y="188584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918109" y="1534673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beş bölü altı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altıda beş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122093" y="1655513"/>
            <a:ext cx="1644339" cy="33635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2341"/>
            <a:ext cx="34385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923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084168" y="87408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beşe bölünüp beş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084168" y="188584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580112" y="1540222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beş bölü beş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beşte beş 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3871628" y="1647664"/>
            <a:ext cx="1780492" cy="23818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6028" y="1193077"/>
            <a:ext cx="28956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6104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Kesirlerin okunması: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516216" y="886073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40" y="253826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sekize bölünüp beş payı alınmış.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25411" y="188584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5940152" y="1574081"/>
            <a:ext cx="198363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4914" y="387157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beş bölü sekiz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beş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961744" y="1681523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13291"/>
            <a:ext cx="45720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865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KESİRLER,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sorubak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213285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839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1)TAM(BÜTÜN):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27584" y="3284984"/>
            <a:ext cx="24482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http://www.bahcebitkileri.org/wp-content/uploads/2011/06/karpu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457500" cy="20081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2" descr="http://www.nasilyapilir1.com/resimli/portakal-kabugu-receli-nasil-yapili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92870"/>
            <a:ext cx="2736303" cy="174038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674" y="4077072"/>
            <a:ext cx="2520280" cy="17403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gazeteyenigun.com.tr/img_haberler/h_RAMAZAN%20pide_fd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168352" cy="208019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5364088" y="3132931"/>
            <a:ext cx="24482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613444" y="5949280"/>
            <a:ext cx="24482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7489" y="6093296"/>
            <a:ext cx="24482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699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-1399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TAM( BÜTÜN):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27584" y="4293096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9" name="Picture 5" descr="http://www.clker.com/cliparts/L/b/w/j/H/8/apple-hi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86072"/>
            <a:ext cx="3572221" cy="3335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upload.7bna.com/uploads/e3e08a15d5.jp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886073"/>
            <a:ext cx="3600400" cy="3335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084168" y="429627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2" y="5373216"/>
            <a:ext cx="85689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Yukarıdaki pasta ve elma birer bütündür.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48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Bütün(tüm-tam):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Parçalanmamış, bütünlüğünü koruyan nesnelere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69160"/>
            <a:ext cx="2893354" cy="187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mg103.imageshack.us/img103/8673/332042he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3354"/>
            <a:ext cx="2893354" cy="19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resim-tr.com/data/media/359/02.jp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858" y="4852257"/>
            <a:ext cx="2651262" cy="188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zeyneppiskin.com/images/elma.jpg">
            <a:hlinkClick r:id="rId4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858" y="2923355"/>
            <a:ext cx="2651262" cy="194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hv-life.ru/Media/files/images/files_9/hurma.jpg">
            <a:hlinkClick r:id="rId4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0221" y="4852257"/>
            <a:ext cx="3396275" cy="188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resimsakla.com/data/media/169/Meyve_Resimleri00158.jpg">
            <a:hlinkClick r:id="rId4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2534" y="2923355"/>
            <a:ext cx="3373962" cy="192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642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2)YARIM( ½):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954603" y="4277213"/>
            <a:ext cx="20496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 descr="http://www.gazeteyenigun.com.tr/img_haberler/h_RAMAZAN%20pide_fd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86073"/>
            <a:ext cx="3289399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44799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66892"/>
            <a:ext cx="1466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8467" y="3343079"/>
            <a:ext cx="14668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 rot="16200000">
            <a:off x="-460857" y="4277211"/>
            <a:ext cx="20496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ukarı Ok 11"/>
          <p:cNvSpPr/>
          <p:nvPr/>
        </p:nvSpPr>
        <p:spPr>
          <a:xfrm rot="16200000">
            <a:off x="1398330" y="3927737"/>
            <a:ext cx="358240" cy="138058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karı Ok 12"/>
          <p:cNvSpPr/>
          <p:nvPr/>
        </p:nvSpPr>
        <p:spPr>
          <a:xfrm rot="5400000">
            <a:off x="6100404" y="3933825"/>
            <a:ext cx="358240" cy="1368413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7286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0" presetClass="pat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81 0.01064 L 0.22674 0.010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475656" y="2741613"/>
            <a:ext cx="5919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013"/>
            <a:ext cx="3528391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013"/>
            <a:ext cx="324036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494384" y="3511054"/>
            <a:ext cx="5919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652120" y="2852936"/>
            <a:ext cx="5919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678387" y="3622377"/>
            <a:ext cx="5919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826361" y="5368889"/>
            <a:ext cx="23921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877126" y="3282454"/>
            <a:ext cx="182646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5061129" y="3451015"/>
            <a:ext cx="1826467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11560" y="5373216"/>
            <a:ext cx="23921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Aşağı Ok 15"/>
          <p:cNvSpPr/>
          <p:nvPr/>
        </p:nvSpPr>
        <p:spPr>
          <a:xfrm>
            <a:off x="5794343" y="4273380"/>
            <a:ext cx="360040" cy="122192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şağı Ok 16"/>
          <p:cNvSpPr/>
          <p:nvPr/>
        </p:nvSpPr>
        <p:spPr>
          <a:xfrm>
            <a:off x="1591612" y="4280494"/>
            <a:ext cx="360040" cy="122192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834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Yarım( ½ 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5807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bir şeyin ayrıldığı iki eşit parçadan her birine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09" y="4822626"/>
            <a:ext cx="2841196" cy="19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08" y="3009730"/>
            <a:ext cx="2867397" cy="181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0504" y="4822626"/>
            <a:ext cx="3019647" cy="19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1161" y="3009730"/>
            <a:ext cx="3048990" cy="181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1" y="4822625"/>
            <a:ext cx="3084647" cy="192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1" y="3009731"/>
            <a:ext cx="3084647" cy="187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834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ÇEYREK( ¼):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 rot="3682482">
            <a:off x="6861968" y="1397712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 descr="http://www.gazeteyenigun.com.tr/img_haberler/h_RAMAZAN%20pide_fd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345638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445784"/>
            <a:ext cx="31257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11 Düz Bağlayıcı"/>
          <p:cNvCxnSpPr/>
          <p:nvPr/>
        </p:nvCxnSpPr>
        <p:spPr>
          <a:xfrm>
            <a:off x="4356100" y="1412776"/>
            <a:ext cx="0" cy="25923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7 Düz Bağlayıcı"/>
          <p:cNvCxnSpPr>
            <a:stCxn id="7" idx="1"/>
          </p:cNvCxnSpPr>
          <p:nvPr/>
        </p:nvCxnSpPr>
        <p:spPr>
          <a:xfrm flipV="1">
            <a:off x="2627784" y="2614174"/>
            <a:ext cx="3421968" cy="1780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7418" y="1412776"/>
            <a:ext cx="23495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şağı Ok 13"/>
          <p:cNvSpPr/>
          <p:nvPr/>
        </p:nvSpPr>
        <p:spPr>
          <a:xfrm>
            <a:off x="5148064" y="3864662"/>
            <a:ext cx="360040" cy="158056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 rot="16046640">
            <a:off x="6716871" y="954094"/>
            <a:ext cx="360040" cy="153628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şağı Ok 15"/>
          <p:cNvSpPr/>
          <p:nvPr/>
        </p:nvSpPr>
        <p:spPr>
          <a:xfrm>
            <a:off x="3016418" y="3864663"/>
            <a:ext cx="360040" cy="15805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şağı Ok 16"/>
          <p:cNvSpPr/>
          <p:nvPr/>
        </p:nvSpPr>
        <p:spPr>
          <a:xfrm rot="5400000">
            <a:off x="1757592" y="1089114"/>
            <a:ext cx="360040" cy="138034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4422683" y="5301208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 rot="17486427">
            <a:off x="-366645" y="1407549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823060" y="5301208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790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81 0.01064 L 0.22674 0.010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718 L -0.00278 -0.1541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491</Words>
  <Application>Microsoft Office PowerPoint</Application>
  <PresentationFormat>Ekran Gösterisi (4:3)</PresentationFormat>
  <Paragraphs>141</Paragraphs>
  <Slides>26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8" baseType="lpstr">
      <vt:lpstr>Ofis Teması</vt:lpstr>
      <vt:lpstr>Bit Eşlem Resmi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2013-04-08T11:23:52Z</dcterms:modified>
  <cp:category>www.sorubak.com</cp:category>
  <cp:version>www.sorubak.com</cp:version>
</cp:coreProperties>
</file>