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8" r:id="rId4"/>
    <p:sldId id="277" r:id="rId5"/>
    <p:sldId id="285" r:id="rId6"/>
    <p:sldId id="284" r:id="rId7"/>
    <p:sldId id="276" r:id="rId8"/>
    <p:sldId id="275" r:id="rId9"/>
    <p:sldId id="274" r:id="rId10"/>
    <p:sldId id="273" r:id="rId11"/>
    <p:sldId id="272" r:id="rId12"/>
    <p:sldId id="281" r:id="rId13"/>
    <p:sldId id="271" r:id="rId14"/>
    <p:sldId id="292" r:id="rId15"/>
    <p:sldId id="291" r:id="rId16"/>
    <p:sldId id="270" r:id="rId17"/>
    <p:sldId id="269" r:id="rId18"/>
    <p:sldId id="286" r:id="rId19"/>
    <p:sldId id="283" r:id="rId20"/>
    <p:sldId id="282" r:id="rId21"/>
    <p:sldId id="290" r:id="rId22"/>
    <p:sldId id="289" r:id="rId23"/>
    <p:sldId id="288" r:id="rId24"/>
    <p:sldId id="287" r:id="rId25"/>
    <p:sldId id="267" r:id="rId2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23.05.2013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23.05.2013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23.05.2013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23.05.2013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FİİLLER-EYLEMLER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41490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256490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479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Mesela,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inandım, inandın, inandı, inandık, inandınız, inandılar, gibi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26774" y="1963291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ÇEKİMLİ FİİL: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675354"/>
            <a:ext cx="8928992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Böylece zaman ve şahıs anlamı taşıyan eklerle belli biçimlere girmiş fiillere "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çekimli fiiller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" denir.</a:t>
            </a: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7711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KİP: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70339"/>
            <a:ext cx="892899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Fiillerin, iş ve oluşları, bir zaman veya dilekle ilgili olarak bildirmelerine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kip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 </a:t>
            </a: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0729" y="3212976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Dilimizde iki çeşit kip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vardır: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10884" y="392086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Soru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fiili: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80729" y="4555991"/>
            <a:ext cx="8928992" cy="32932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İşin, hareketin yapılıp yapılmadığını, oluşun olup olmadığını öğrenmek maksadıyla kullanılan fiil biçimine denir</a:t>
            </a: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3943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FİİLLERDE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SORU: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052736"/>
            <a:ext cx="8928992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Fiilin bildirdiği işin olup olmadığını anlatan </a:t>
            </a:r>
          </a:p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biçimlerdir. Fiillerde soru “mi” ekiyle sağlanır.</a:t>
            </a:r>
          </a:p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“ mi “ soru eki her ne şekilde yazılırsa yazılsın </a:t>
            </a:r>
          </a:p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kelimeden ayrı yazılır;</a:t>
            </a:r>
          </a:p>
        </p:txBody>
      </p:sp>
    </p:spTree>
    <p:extLst>
      <p:ext uri="{BB962C8B-B14F-4D97-AF65-F5344CB8AC3E}">
        <p14:creationId xmlns:p14="http://schemas.microsoft.com/office/powerpoint/2010/main" xmlns="" val="4121086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66171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Fiil kök veya gövdelerinden sonra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                            "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mı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-mi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-mu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-mü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" soru edatları getirilerek yapılır.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Mesela: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Yazacak mı? Gelir mi? Koşar mısınız? gibi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13447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20080" y="98072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Yemeğini yedin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?</a:t>
            </a:r>
          </a:p>
        </p:txBody>
      </p:sp>
      <p:sp>
        <p:nvSpPr>
          <p:cNvPr id="6" name="Dikdörtgen 5"/>
          <p:cNvSpPr/>
          <p:nvPr/>
        </p:nvSpPr>
        <p:spPr>
          <a:xfrm>
            <a:off x="215008" y="2204864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Derslerini yaptın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mı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?</a:t>
            </a:r>
          </a:p>
        </p:txBody>
      </p:sp>
      <p:sp>
        <p:nvSpPr>
          <p:cNvPr id="7" name="Dikdörtgen 6"/>
          <p:cNvSpPr/>
          <p:nvPr/>
        </p:nvSpPr>
        <p:spPr>
          <a:xfrm>
            <a:off x="215008" y="3573016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Daha önce futbol oynamış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mıydın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?</a:t>
            </a:r>
          </a:p>
        </p:txBody>
      </p:sp>
    </p:spTree>
    <p:extLst>
      <p:ext uri="{BB962C8B-B14F-4D97-AF65-F5344CB8AC3E}">
        <p14:creationId xmlns:p14="http://schemas.microsoft.com/office/powerpoint/2010/main" xmlns="" val="4040902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-mi soru eki büyük ünlü uyumuna uyar.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Oynadın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mı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?                           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Okudun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 ?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Sildin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mi ?	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                     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Yürüdün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mü ?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05002" y="3789040"/>
            <a:ext cx="8928992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Soru eki “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” den sonra gelen ekler  bitişik yazılır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;</a:t>
            </a:r>
            <a:endParaRPr lang="tr-TR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Görmüş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müydün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?</a:t>
            </a:r>
          </a:p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Anlamış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mıydın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?</a:t>
            </a:r>
          </a:p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Gitmiş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miydin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?</a:t>
            </a:r>
          </a:p>
        </p:txBody>
      </p:sp>
    </p:spTree>
    <p:extLst>
      <p:ext uri="{BB962C8B-B14F-4D97-AF65-F5344CB8AC3E}">
        <p14:creationId xmlns:p14="http://schemas.microsoft.com/office/powerpoint/2010/main" xmlns="" val="3896946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MASTAR: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6537" y="776898"/>
            <a:ext cx="892899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Fiiller, kök veya gövdelerine eklenen 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mek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ekiyle isimlendirilir. Mastarlar, kişi ve zamanı 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belli  etmez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6537" y="3860599"/>
            <a:ext cx="348735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gel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mek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716016" y="3860599"/>
            <a:ext cx="331236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ağla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mak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28937" y="4613583"/>
            <a:ext cx="348735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bak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mak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33331" y="5455110"/>
            <a:ext cx="348735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üşü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mek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905130" y="4732509"/>
            <a:ext cx="331236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mak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937787" y="5455110"/>
            <a:ext cx="331236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koş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mak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6012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--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mek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eki, bir kelimenin fiil olup olmadığını da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anlamaya yardımcı olur.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             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mek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eki  Ünlü 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uyumuna göre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mak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olur.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72818" y="3307185"/>
            <a:ext cx="346307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git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mek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788024" y="3429000"/>
            <a:ext cx="36724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mak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25218" y="4365104"/>
            <a:ext cx="346307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sil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mek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67544" y="5301208"/>
            <a:ext cx="346307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yürü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mek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989681" y="4365104"/>
            <a:ext cx="36724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mak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944481" y="5301208"/>
            <a:ext cx="36724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bak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mak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4073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FİİLLERİN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TABANI.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76898"/>
            <a:ext cx="892899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Fiillerin mastar veya çekim eklerini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attıktan sonra  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 kısımlarına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fiil tabanı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Fiilin anlamı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tabanda  oluşur.</a:t>
            </a: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8227" y="3875489"/>
            <a:ext cx="420574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Gel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mek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716016" y="3875489"/>
            <a:ext cx="399695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Gel-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ecek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ler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12810" y="4941168"/>
            <a:ext cx="420574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 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mak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5031025" y="4941168"/>
            <a:ext cx="399695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Yaz-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mış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lar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02745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338437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TEKİL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504056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 Tekil Kişi 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012160" y="1340768"/>
            <a:ext cx="265760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Biz</a:t>
            </a:r>
          </a:p>
        </p:txBody>
      </p:sp>
      <p:sp>
        <p:nvSpPr>
          <p:cNvPr id="8" name="Dikdörtgen 7"/>
          <p:cNvSpPr/>
          <p:nvPr/>
        </p:nvSpPr>
        <p:spPr>
          <a:xfrm>
            <a:off x="5648773" y="135293"/>
            <a:ext cx="338437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ÇOĞUL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86002" y="2852936"/>
            <a:ext cx="504056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 Tekil Kişi 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29545" y="4509120"/>
            <a:ext cx="504056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3. Tekil Kişi   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6164560" y="2852936"/>
            <a:ext cx="265760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Siz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6228184" y="4509120"/>
            <a:ext cx="265760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5440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FİİL(EYLEM):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76898"/>
            <a:ext cx="892899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iş, bir oluş, bir hareket bildiren kelimelere verilen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ada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fiil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5158" y="2564904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MASTAR: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3140968"/>
            <a:ext cx="8928992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Fiilin, şahıs ve zaman bildirmeden, yalnız iş, hareket, oluş anlamı taşıyan ve 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mek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ekiyle söylenen biçimine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mastar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 </a:t>
            </a: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9427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Fiiller eylemi yapan kişiyi de belirtmek zorundadır.  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Fiile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kim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...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?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” sorusunu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sorarak kişiyi buluruz.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07504" y="2564904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37659" y="3272790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çalışıyor.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107504" y="3956897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Kim çalışıyor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?</a:t>
            </a:r>
          </a:p>
        </p:txBody>
      </p:sp>
      <p:sp>
        <p:nvSpPr>
          <p:cNvPr id="8" name="Dikdörtgen 7"/>
          <p:cNvSpPr/>
          <p:nvPr/>
        </p:nvSpPr>
        <p:spPr>
          <a:xfrm>
            <a:off x="170112" y="494116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 çalışıyor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9" name="Dikdörtgen 8"/>
          <p:cNvSpPr/>
          <p:nvPr/>
        </p:nvSpPr>
        <p:spPr>
          <a:xfrm>
            <a:off x="137659" y="5733256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 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lll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Tekil kişi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xmlns="" val="2327832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FİİLLERDE OLUMSUZLUK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07504" y="792111"/>
            <a:ext cx="892899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Eylemlerin gerçekleştiğini bildiren fiillere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olumlu fiiller denir, gerçekleşmediğini  bildiren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fiillere de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olumsuz fiil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07504" y="4607784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Fiillerde olumsuzluk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-me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eki ile sağlanır.</a:t>
            </a:r>
          </a:p>
        </p:txBody>
      </p:sp>
    </p:spTree>
    <p:extLst>
      <p:ext uri="{BB962C8B-B14F-4D97-AF65-F5344CB8AC3E}">
        <p14:creationId xmlns:p14="http://schemas.microsoft.com/office/powerpoint/2010/main" xmlns="" val="107222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324036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Olumlu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24482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gitti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259898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yazdı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4221088"/>
            <a:ext cx="36004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gelecek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004048" y="116632"/>
            <a:ext cx="396044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Olumsuz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148064" y="1484784"/>
            <a:ext cx="367240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git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4860032" y="2780928"/>
            <a:ext cx="417646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dı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211960" y="4229405"/>
            <a:ext cx="482453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gel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yecek</a:t>
            </a:r>
          </a:p>
        </p:txBody>
      </p:sp>
    </p:spTree>
    <p:extLst>
      <p:ext uri="{BB962C8B-B14F-4D97-AF65-F5344CB8AC3E}">
        <p14:creationId xmlns:p14="http://schemas.microsoft.com/office/powerpoint/2010/main" xmlns="" val="39022666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Olumsuzluk eki fiil tabanından ya da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gövdesinden hemen sonra gelir. Mastar eki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daha sonra gelir.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Yazma 	      yaz   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mak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	          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                                       </a:t>
            </a:r>
            <a:r>
              <a:rPr lang="tr-TR" sz="3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f.tabanı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</a:t>
            </a:r>
            <a:r>
              <a:rPr lang="tr-TR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olumsuzluk eki      mastar eki</a:t>
            </a:r>
          </a:p>
        </p:txBody>
      </p:sp>
      <p:sp>
        <p:nvSpPr>
          <p:cNvPr id="8" name="Line 3"/>
          <p:cNvSpPr>
            <a:spLocks noChangeShapeType="1"/>
          </p:cNvSpPr>
          <p:nvPr/>
        </p:nvSpPr>
        <p:spPr bwMode="auto">
          <a:xfrm flipH="1">
            <a:off x="2555776" y="4221088"/>
            <a:ext cx="1440160" cy="825624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tr-TR"/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 rot="18620505" flipH="1" flipV="1">
            <a:off x="4554547" y="4714086"/>
            <a:ext cx="1331047" cy="192162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tr-TR"/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 rot="17365594" flipH="1">
            <a:off x="7048309" y="4764603"/>
            <a:ext cx="907892" cy="91128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43718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Uyarı: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4347" y="850616"/>
            <a:ext cx="8928992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-me, </a:t>
            </a:r>
            <a:r>
              <a:rPr lang="tr-TR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ekinden başka “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değil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” kelimesi de </a:t>
            </a:r>
          </a:p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fiillerde olumsuzluk sağlar.</a:t>
            </a:r>
          </a:p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Seni tanıyor değilim .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               (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tanımıyorum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0467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FİİLLER-EYLEMLER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414908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hlinkClick r:id="rId3"/>
              </a:rPr>
              <a:t>www.</a:t>
            </a:r>
            <a:r>
              <a:rPr lang="tr-TR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hlinkClick r:id="rId3"/>
              </a:rPr>
              <a:t>sorubak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hlinkClick r:id="rId3"/>
              </a:rPr>
              <a:t>.com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256490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30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UYARI: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76898"/>
            <a:ext cx="892899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mastarın sonundaki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                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mek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çıkarılınca geriye kalan bölümüne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fiilin kökü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veya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gövdesi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 </a:t>
            </a: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3623" y="3284984"/>
            <a:ext cx="8928992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Mesela: Bakıyorum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fiilinin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mastarı Bakmak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kök veya gövdesi baktır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Mastar, fiilin ismi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dir. Onun için mastarlar isimler gibi çekilirler</a:t>
            </a: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6926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FİİLİN ZAMANI: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76898"/>
            <a:ext cx="892899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İşin, hareketin, içinde geçtiği, geçeceği; oluşun içinde olduğu, olacağı süreye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fiilin zamanı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</a:t>
            </a: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7659" y="3225170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ÖZNE: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2345" y="3687901"/>
            <a:ext cx="892899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Fiillerin bildirdiği işi, hareketi yapan veya bir oluşun içinde bulunan varlığa fiilin şahsı veya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özne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2151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Fiillerde ki başlıca zamanlar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şunlardır: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Geçmiş zaman       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                           (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Dili - 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Mişli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Şimdiki Zaman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-yor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</a:p>
        </p:txBody>
      </p:sp>
      <p:sp>
        <p:nvSpPr>
          <p:cNvPr id="7" name="Dikdörtgen 6"/>
          <p:cNvSpPr/>
          <p:nvPr/>
        </p:nvSpPr>
        <p:spPr>
          <a:xfrm>
            <a:off x="133467" y="3645024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3.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Gelecek Zaman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 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ecek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</a:p>
        </p:txBody>
      </p:sp>
      <p:sp>
        <p:nvSpPr>
          <p:cNvPr id="8" name="Dikdörtgen 7"/>
          <p:cNvSpPr/>
          <p:nvPr/>
        </p:nvSpPr>
        <p:spPr>
          <a:xfrm>
            <a:off x="141851" y="4387055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 </a:t>
            </a:r>
            <a:r>
              <a:rPr lang="pt-B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Geniş Zaman        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                            </a:t>
            </a:r>
            <a:r>
              <a:rPr lang="pt-B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pt-B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(-</a:t>
            </a:r>
            <a:r>
              <a:rPr lang="pt-B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r,-ar, -ır, -ir, -ur, -  ür</a:t>
            </a:r>
            <a:r>
              <a:rPr lang="pt-B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xmlns="" val="3411971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FİİLLERDE KİŞİ (ŞAHIS)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07504" y="980728"/>
            <a:ext cx="8928992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Fiillerde kişi, fiilin gösterdiği işi, hareketi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oluşu, yapandır. 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Tekil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çoğul olmak üzere ikiye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ayrılır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hlinkClick r:id="rId3"/>
              </a:rPr>
              <a:t>www.</a:t>
            </a:r>
            <a:r>
              <a:rPr lang="tr-TR" sz="4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hlinkClick r:id="rId3"/>
              </a:rPr>
              <a:t>sorubak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hlinkClick r:id="rId3"/>
              </a:rPr>
              <a:t>.com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8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2295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Fiillerde üç şahıs vardır; tekil ve çoğul olarak kullanılır. </a:t>
            </a: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85936" y="1988840"/>
            <a:ext cx="8928992" cy="6771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Bunlar şöyle </a:t>
            </a:r>
            <a:r>
              <a:rPr lang="tr-TR" sz="3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adlandırılmıştır:</a:t>
            </a:r>
            <a:endParaRPr lang="tr-TR" sz="3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584592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 Şahıs: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Söz söyleyeni veya söyleyenleri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5936" y="3935481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 Şahıs: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Kendisine söz söylediğimiz kişiyi veya kişileri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1070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3. Şahıs: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Kendisinden söz edileni veya edilenleri bildirir.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Mesela: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1988840"/>
            <a:ext cx="892899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Gidememiştim fiilinin sonundaki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eki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beni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yani,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birinci şahsı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gösterir.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5008" y="3933056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Şahıs anlamı veren ekler, fiillerin sonuna eklenir.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6537" y="5158939"/>
            <a:ext cx="8928992" cy="21852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Yalnız üçüncü tekil şahısla, emir kipinin ikinci tekil şahsı için şahıs eki kullanılmaz: "Geldi, gel" gibi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7512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FİİL ÇEKİMİ: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76898"/>
            <a:ext cx="8928992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Fiilin kök ve gövdeleri, zaman, şahıs ekleri aldıkları zaman kullanılış alanına çıkarlar. Bu sebeple anlam katan ekler, eklendikten sonra fiilin aldığı biçimleri şahıs sırasına göre söylemeye "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fiil çekimi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" denir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865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767</Words>
  <Application>Microsoft Office PowerPoint</Application>
  <PresentationFormat>Ekran Gösterisi (4:3)</PresentationFormat>
  <Paragraphs>156</Paragraphs>
  <Slides>25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25</vt:i4>
      </vt:variant>
    </vt:vector>
  </HeadingPairs>
  <TitlesOfParts>
    <vt:vector size="26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dc:description>www.sorubak.com</dc:description>
  <cp:lastModifiedBy>Dogan</cp:lastModifiedBy>
  <cp:revision>18</cp:revision>
  <dcterms:created xsi:type="dcterms:W3CDTF">2013-01-19T06:45:43Z</dcterms:created>
  <dcterms:modified xsi:type="dcterms:W3CDTF">2013-05-23T13:17:43Z</dcterms:modified>
  <cp:category>www.sorubak.com</cp:category>
</cp:coreProperties>
</file>