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0" r:id="rId4"/>
    <p:sldId id="259" r:id="rId5"/>
    <p:sldId id="258" r:id="rId6"/>
    <p:sldId id="261" r:id="rId7"/>
    <p:sldId id="262" r:id="rId8"/>
    <p:sldId id="263" r:id="rId9"/>
    <p:sldId id="264" r:id="rId10"/>
    <p:sldId id="269" r:id="rId11"/>
    <p:sldId id="275" r:id="rId12"/>
    <p:sldId id="281" r:id="rId13"/>
    <p:sldId id="280" r:id="rId14"/>
    <p:sldId id="279" r:id="rId15"/>
    <p:sldId id="278" r:id="rId16"/>
    <p:sldId id="277" r:id="rId17"/>
    <p:sldId id="276" r:id="rId18"/>
    <p:sldId id="274" r:id="rId19"/>
    <p:sldId id="273" r:id="rId20"/>
    <p:sldId id="272" r:id="rId21"/>
    <p:sldId id="271" r:id="rId22"/>
    <p:sldId id="270" r:id="rId23"/>
    <p:sldId id="283" r:id="rId24"/>
    <p:sldId id="282" r:id="rId25"/>
    <p:sldId id="265" r:id="rId26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0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16.01.2013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60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16.01.2013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60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16.01.2013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60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16.01.2013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60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16.01.2013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60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16.01.2013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60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16.01.2013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60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16.01.2013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60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16.01.2013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60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16.01.2013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60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16.01.2013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60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audio" Target="../media/audio1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3720DD-5B6D-40BF-8493-A6B52D484E6B}" type="datetimeFigureOut">
              <a:rPr lang="tr-TR" smtClean="0"/>
              <a:pPr/>
              <a:t>16.01.2013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xmlns="" Requires="p14">
      <p:transition spd="slow" p14:dur="6000">
        <p14:vortex dir="r"/>
        <p:sndAc>
          <p:stSnd>
            <p:snd r:embed="rId14" name="chimes.wav"/>
          </p:stSnd>
        </p:sndAc>
      </p:transition>
    </mc:Choice>
    <mc:Fallback>
      <p:transition spd="slow">
        <p:fade/>
        <p:sndAc>
          <p:stSnd>
            <p:snd r:embed="rId13" name="chimes.wav"/>
          </p:stSnd>
        </p:sndAc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orubak.com/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79512" y="116632"/>
            <a:ext cx="8784976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DERS: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MATEMATİK</a:t>
            </a:r>
          </a:p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KONU: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ÇARPMA İŞLEMİ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87896" y="2722780"/>
            <a:ext cx="8784976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CUMA ARAYICI</a:t>
            </a:r>
          </a:p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3-A SINIFI 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ÖĞRETMENİ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22050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60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4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 tmFilter="0,0; .5, 1; 1, 1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4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79512" y="116632"/>
            <a:ext cx="878497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ELDELİ ÇARPMA: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989449" y="1484784"/>
            <a:ext cx="1206287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8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2072003" y="1484784"/>
            <a:ext cx="1080120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8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957601" y="2990562"/>
            <a:ext cx="1308924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8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2411115" y="4267944"/>
            <a:ext cx="1440160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8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1475656" y="4267944"/>
            <a:ext cx="1207806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8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269369" y="4267944"/>
            <a:ext cx="1440160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8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4247964" y="908720"/>
            <a:ext cx="3816423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KURAL: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Eksi 12"/>
          <p:cNvSpPr/>
          <p:nvPr/>
        </p:nvSpPr>
        <p:spPr>
          <a:xfrm>
            <a:off x="-340265" y="4039344"/>
            <a:ext cx="4824536" cy="457200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4" name="Çarpma 13"/>
          <p:cNvSpPr/>
          <p:nvPr/>
        </p:nvSpPr>
        <p:spPr>
          <a:xfrm>
            <a:off x="395536" y="3660118"/>
            <a:ext cx="720080" cy="576064"/>
          </a:xfrm>
          <a:prstGeom prst="mathMultiply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5" name="Dikdörtgen 14"/>
          <p:cNvSpPr/>
          <p:nvPr/>
        </p:nvSpPr>
        <p:spPr>
          <a:xfrm>
            <a:off x="3851275" y="1484784"/>
            <a:ext cx="5185221" cy="452431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Önce birler basamağını çarpar, elde </a:t>
            </a:r>
            <a:r>
              <a:rPr lang="tr-TR" sz="36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yi</a:t>
            </a:r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ayrı yazar, sonra onlar basamağını çarpar elde </a:t>
            </a:r>
            <a:r>
              <a:rPr lang="tr-TR" sz="36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yi</a:t>
            </a:r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ekler toplamını yazarız.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6" name="Yukarı Ok 15"/>
          <p:cNvSpPr/>
          <p:nvPr/>
        </p:nvSpPr>
        <p:spPr>
          <a:xfrm>
            <a:off x="2562304" y="2668124"/>
            <a:ext cx="242316" cy="518344"/>
          </a:xfrm>
          <a:prstGeom prst="up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7" name="Yukarı Ok 16"/>
          <p:cNvSpPr/>
          <p:nvPr/>
        </p:nvSpPr>
        <p:spPr>
          <a:xfrm rot="19121883">
            <a:off x="1823281" y="2585859"/>
            <a:ext cx="153399" cy="910653"/>
          </a:xfrm>
          <a:prstGeom prst="up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8" name="Metin kutusu 17"/>
          <p:cNvSpPr txBox="1"/>
          <p:nvPr/>
        </p:nvSpPr>
        <p:spPr>
          <a:xfrm>
            <a:off x="2460547" y="1093386"/>
            <a:ext cx="546490" cy="58477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sz="3200" dirty="0" smtClean="0">
                <a:solidFill>
                  <a:srgbClr val="FF0000"/>
                </a:solidFill>
              </a:rPr>
              <a:t>3</a:t>
            </a:r>
            <a:endParaRPr lang="tr-TR" sz="32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983706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60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6" grpId="0" animBg="1"/>
      <p:bldP spid="17" grpId="0" animBg="1"/>
      <p:bldP spid="1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79512" y="116632"/>
            <a:ext cx="878497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ELDELİ ÇARPMA: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989449" y="1484784"/>
            <a:ext cx="1206287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8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2072003" y="1484784"/>
            <a:ext cx="1080120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8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957601" y="2990562"/>
            <a:ext cx="1308924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8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2411115" y="4267944"/>
            <a:ext cx="1440160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8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1475656" y="4267944"/>
            <a:ext cx="1207806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8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269369" y="4267944"/>
            <a:ext cx="1440160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8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4247964" y="908720"/>
            <a:ext cx="3816423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KURAL: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Eksi 12"/>
          <p:cNvSpPr/>
          <p:nvPr/>
        </p:nvSpPr>
        <p:spPr>
          <a:xfrm>
            <a:off x="-340265" y="4039344"/>
            <a:ext cx="4824536" cy="457200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4" name="Çarpma 13"/>
          <p:cNvSpPr/>
          <p:nvPr/>
        </p:nvSpPr>
        <p:spPr>
          <a:xfrm>
            <a:off x="395536" y="3660118"/>
            <a:ext cx="720080" cy="576064"/>
          </a:xfrm>
          <a:prstGeom prst="mathMultiply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5" name="Dikdörtgen 14"/>
          <p:cNvSpPr/>
          <p:nvPr/>
        </p:nvSpPr>
        <p:spPr>
          <a:xfrm>
            <a:off x="3851275" y="1484784"/>
            <a:ext cx="5185221" cy="452431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Önce birler basamağını çarpar, elde </a:t>
            </a:r>
            <a:r>
              <a:rPr lang="tr-TR" sz="36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yi</a:t>
            </a:r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ayrı yazar, sonra onlar basamağını çarpar elde </a:t>
            </a:r>
            <a:r>
              <a:rPr lang="tr-TR" sz="36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yi</a:t>
            </a:r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ekler toplamını yazarız.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6" name="Yukarı Ok 15"/>
          <p:cNvSpPr/>
          <p:nvPr/>
        </p:nvSpPr>
        <p:spPr>
          <a:xfrm>
            <a:off x="2562304" y="2668124"/>
            <a:ext cx="242316" cy="518344"/>
          </a:xfrm>
          <a:prstGeom prst="up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7" name="Yukarı Ok 16"/>
          <p:cNvSpPr/>
          <p:nvPr/>
        </p:nvSpPr>
        <p:spPr>
          <a:xfrm rot="19121883">
            <a:off x="1823281" y="2585859"/>
            <a:ext cx="153399" cy="910653"/>
          </a:xfrm>
          <a:prstGeom prst="up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8" name="Metin kutusu 17"/>
          <p:cNvSpPr txBox="1"/>
          <p:nvPr/>
        </p:nvSpPr>
        <p:spPr>
          <a:xfrm>
            <a:off x="2460547" y="1093386"/>
            <a:ext cx="546490" cy="58477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sz="3200" dirty="0" smtClean="0">
                <a:solidFill>
                  <a:srgbClr val="FF0000"/>
                </a:solidFill>
              </a:rPr>
              <a:t>1</a:t>
            </a:r>
            <a:endParaRPr lang="tr-TR" sz="32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90930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60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6" grpId="0" animBg="1"/>
      <p:bldP spid="17" grpId="0" animBg="1"/>
      <p:bldP spid="1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79512" y="116632"/>
            <a:ext cx="878497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ELDELİ ÇARPMA: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989449" y="1484784"/>
            <a:ext cx="1206287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8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2072003" y="1484784"/>
            <a:ext cx="1080120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8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957601" y="2990562"/>
            <a:ext cx="1308924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8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2411115" y="4267944"/>
            <a:ext cx="1440160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8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1475656" y="4267944"/>
            <a:ext cx="1207806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8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269369" y="4267944"/>
            <a:ext cx="1440160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8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4247964" y="908720"/>
            <a:ext cx="3816423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KURAL: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Eksi 12"/>
          <p:cNvSpPr/>
          <p:nvPr/>
        </p:nvSpPr>
        <p:spPr>
          <a:xfrm>
            <a:off x="-340265" y="4039344"/>
            <a:ext cx="4824536" cy="457200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4" name="Çarpma 13"/>
          <p:cNvSpPr/>
          <p:nvPr/>
        </p:nvSpPr>
        <p:spPr>
          <a:xfrm>
            <a:off x="395536" y="3660118"/>
            <a:ext cx="720080" cy="576064"/>
          </a:xfrm>
          <a:prstGeom prst="mathMultiply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5" name="Dikdörtgen 14"/>
          <p:cNvSpPr/>
          <p:nvPr/>
        </p:nvSpPr>
        <p:spPr>
          <a:xfrm>
            <a:off x="3851275" y="1484784"/>
            <a:ext cx="5185221" cy="452431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Önce birler basamağını çarpar, elde </a:t>
            </a:r>
            <a:r>
              <a:rPr lang="tr-TR" sz="36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yi</a:t>
            </a:r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ayrı yazar, sonra onlar basamağını çarpar elde </a:t>
            </a:r>
            <a:r>
              <a:rPr lang="tr-TR" sz="36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yi</a:t>
            </a:r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ekler toplamını yazarız.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6" name="Yukarı Ok 15"/>
          <p:cNvSpPr/>
          <p:nvPr/>
        </p:nvSpPr>
        <p:spPr>
          <a:xfrm>
            <a:off x="2562304" y="2668124"/>
            <a:ext cx="242316" cy="518344"/>
          </a:xfrm>
          <a:prstGeom prst="up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7" name="Yukarı Ok 16"/>
          <p:cNvSpPr/>
          <p:nvPr/>
        </p:nvSpPr>
        <p:spPr>
          <a:xfrm rot="19121883">
            <a:off x="1823281" y="2585859"/>
            <a:ext cx="153399" cy="910653"/>
          </a:xfrm>
          <a:prstGeom prst="up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8" name="Metin kutusu 17"/>
          <p:cNvSpPr txBox="1"/>
          <p:nvPr/>
        </p:nvSpPr>
        <p:spPr>
          <a:xfrm>
            <a:off x="2460547" y="1093386"/>
            <a:ext cx="546490" cy="58477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sz="3200" dirty="0" smtClean="0">
                <a:solidFill>
                  <a:srgbClr val="FF0000"/>
                </a:solidFill>
              </a:rPr>
              <a:t>1</a:t>
            </a:r>
            <a:endParaRPr lang="tr-TR" sz="32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128787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60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6" grpId="0" animBg="1"/>
      <p:bldP spid="17" grpId="0" animBg="1"/>
      <p:bldP spid="1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79512" y="116632"/>
            <a:ext cx="878497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ELDELİ ÇARPMA: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989449" y="1484784"/>
            <a:ext cx="1206287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8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2072003" y="1484784"/>
            <a:ext cx="1080120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8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957601" y="2990562"/>
            <a:ext cx="1308924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8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2411115" y="4267944"/>
            <a:ext cx="1440160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8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1475656" y="4267944"/>
            <a:ext cx="1207806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8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269369" y="4267944"/>
            <a:ext cx="1440160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8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4247964" y="908720"/>
            <a:ext cx="3816423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KURAL: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Eksi 12"/>
          <p:cNvSpPr/>
          <p:nvPr/>
        </p:nvSpPr>
        <p:spPr>
          <a:xfrm>
            <a:off x="-340265" y="4039344"/>
            <a:ext cx="4824536" cy="457200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4" name="Çarpma 13"/>
          <p:cNvSpPr/>
          <p:nvPr/>
        </p:nvSpPr>
        <p:spPr>
          <a:xfrm>
            <a:off x="395536" y="3660118"/>
            <a:ext cx="720080" cy="576064"/>
          </a:xfrm>
          <a:prstGeom prst="mathMultiply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5" name="Dikdörtgen 14"/>
          <p:cNvSpPr/>
          <p:nvPr/>
        </p:nvSpPr>
        <p:spPr>
          <a:xfrm>
            <a:off x="3851275" y="1484784"/>
            <a:ext cx="5185221" cy="452431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Önce birler basamağını çarpar, elde </a:t>
            </a:r>
            <a:r>
              <a:rPr lang="tr-TR" sz="36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yi</a:t>
            </a:r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ayrı yazar, sonra onlar basamağını çarpar elde </a:t>
            </a:r>
            <a:r>
              <a:rPr lang="tr-TR" sz="36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yi</a:t>
            </a:r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ekler toplamını yazarız.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6" name="Yukarı Ok 15"/>
          <p:cNvSpPr/>
          <p:nvPr/>
        </p:nvSpPr>
        <p:spPr>
          <a:xfrm>
            <a:off x="2562304" y="2668124"/>
            <a:ext cx="242316" cy="518344"/>
          </a:xfrm>
          <a:prstGeom prst="up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7" name="Yukarı Ok 16"/>
          <p:cNvSpPr/>
          <p:nvPr/>
        </p:nvSpPr>
        <p:spPr>
          <a:xfrm rot="19121883">
            <a:off x="1823281" y="2585859"/>
            <a:ext cx="153399" cy="910653"/>
          </a:xfrm>
          <a:prstGeom prst="up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8" name="Metin kutusu 17"/>
          <p:cNvSpPr txBox="1"/>
          <p:nvPr/>
        </p:nvSpPr>
        <p:spPr>
          <a:xfrm>
            <a:off x="2460547" y="1093386"/>
            <a:ext cx="546490" cy="58477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sz="3200" dirty="0" smtClean="0">
                <a:solidFill>
                  <a:srgbClr val="FF0000"/>
                </a:solidFill>
              </a:rPr>
              <a:t>2</a:t>
            </a:r>
            <a:endParaRPr lang="tr-TR" sz="32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697892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60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6" grpId="0" animBg="1"/>
      <p:bldP spid="17" grpId="0" animBg="1"/>
      <p:bldP spid="1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79512" y="116632"/>
            <a:ext cx="878497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ELDELİ ÇARPMA: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989449" y="1484784"/>
            <a:ext cx="1206287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8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2072003" y="1484784"/>
            <a:ext cx="1080120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8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957601" y="2990562"/>
            <a:ext cx="1308924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8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2411115" y="4267944"/>
            <a:ext cx="1440160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8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1475656" y="4267944"/>
            <a:ext cx="1207806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8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269369" y="4267944"/>
            <a:ext cx="1440160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8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4247964" y="908720"/>
            <a:ext cx="3816423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KURAL: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Eksi 12"/>
          <p:cNvSpPr/>
          <p:nvPr/>
        </p:nvSpPr>
        <p:spPr>
          <a:xfrm>
            <a:off x="-340265" y="4039344"/>
            <a:ext cx="4824536" cy="457200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4" name="Çarpma 13"/>
          <p:cNvSpPr/>
          <p:nvPr/>
        </p:nvSpPr>
        <p:spPr>
          <a:xfrm>
            <a:off x="395536" y="3660118"/>
            <a:ext cx="720080" cy="576064"/>
          </a:xfrm>
          <a:prstGeom prst="mathMultiply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5" name="Dikdörtgen 14"/>
          <p:cNvSpPr/>
          <p:nvPr/>
        </p:nvSpPr>
        <p:spPr>
          <a:xfrm>
            <a:off x="3851275" y="1484784"/>
            <a:ext cx="5185221" cy="452431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Önce birler basamağını çarpar, elde </a:t>
            </a:r>
            <a:r>
              <a:rPr lang="tr-TR" sz="36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yi</a:t>
            </a:r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ayrı yazar, sonra onlar basamağını çarpar elde </a:t>
            </a:r>
            <a:r>
              <a:rPr lang="tr-TR" sz="36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yi</a:t>
            </a:r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ekler toplamını yazarız.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6" name="Yukarı Ok 15"/>
          <p:cNvSpPr/>
          <p:nvPr/>
        </p:nvSpPr>
        <p:spPr>
          <a:xfrm>
            <a:off x="2562304" y="2668124"/>
            <a:ext cx="242316" cy="518344"/>
          </a:xfrm>
          <a:prstGeom prst="up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7" name="Yukarı Ok 16"/>
          <p:cNvSpPr/>
          <p:nvPr/>
        </p:nvSpPr>
        <p:spPr>
          <a:xfrm rot="19121883">
            <a:off x="1823281" y="2585859"/>
            <a:ext cx="153399" cy="910653"/>
          </a:xfrm>
          <a:prstGeom prst="up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8" name="Metin kutusu 17"/>
          <p:cNvSpPr txBox="1"/>
          <p:nvPr/>
        </p:nvSpPr>
        <p:spPr>
          <a:xfrm>
            <a:off x="2460547" y="1093386"/>
            <a:ext cx="546490" cy="58477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sz="3200" dirty="0" smtClean="0">
                <a:solidFill>
                  <a:srgbClr val="FF0000"/>
                </a:solidFill>
              </a:rPr>
              <a:t>1</a:t>
            </a:r>
            <a:endParaRPr lang="tr-TR" sz="32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482716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60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6" grpId="0" animBg="1"/>
      <p:bldP spid="17" grpId="0" animBg="1"/>
      <p:bldP spid="1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79512" y="116632"/>
            <a:ext cx="878497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ELDELİ ÇARPMA: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989449" y="1484784"/>
            <a:ext cx="1206287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8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2072003" y="1484784"/>
            <a:ext cx="1080120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8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957601" y="2990562"/>
            <a:ext cx="1308924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8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2411115" y="4267944"/>
            <a:ext cx="1440160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8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1475656" y="4267944"/>
            <a:ext cx="1207806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8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269369" y="4267944"/>
            <a:ext cx="1440160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8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4247964" y="908720"/>
            <a:ext cx="3816423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KURAL: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Eksi 12"/>
          <p:cNvSpPr/>
          <p:nvPr/>
        </p:nvSpPr>
        <p:spPr>
          <a:xfrm>
            <a:off x="-340265" y="4039344"/>
            <a:ext cx="4824536" cy="457200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4" name="Çarpma 13"/>
          <p:cNvSpPr/>
          <p:nvPr/>
        </p:nvSpPr>
        <p:spPr>
          <a:xfrm>
            <a:off x="395536" y="3660118"/>
            <a:ext cx="720080" cy="576064"/>
          </a:xfrm>
          <a:prstGeom prst="mathMultiply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5" name="Dikdörtgen 14"/>
          <p:cNvSpPr/>
          <p:nvPr/>
        </p:nvSpPr>
        <p:spPr>
          <a:xfrm>
            <a:off x="3851275" y="1484784"/>
            <a:ext cx="5185221" cy="452431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Önce birler basamağını çarpar, elde </a:t>
            </a:r>
            <a:r>
              <a:rPr lang="tr-TR" sz="36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yi</a:t>
            </a:r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ayrı yazar, sonra onlar basamağını çarpar elde </a:t>
            </a:r>
            <a:r>
              <a:rPr lang="tr-TR" sz="36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yi</a:t>
            </a:r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ekler toplamını yazarız.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6" name="Yukarı Ok 15"/>
          <p:cNvSpPr/>
          <p:nvPr/>
        </p:nvSpPr>
        <p:spPr>
          <a:xfrm>
            <a:off x="2562304" y="2668124"/>
            <a:ext cx="242316" cy="518344"/>
          </a:xfrm>
          <a:prstGeom prst="up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7" name="Yukarı Ok 16"/>
          <p:cNvSpPr/>
          <p:nvPr/>
        </p:nvSpPr>
        <p:spPr>
          <a:xfrm rot="19121883">
            <a:off x="1823281" y="2585859"/>
            <a:ext cx="153399" cy="910653"/>
          </a:xfrm>
          <a:prstGeom prst="up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8" name="Metin kutusu 17"/>
          <p:cNvSpPr txBox="1"/>
          <p:nvPr/>
        </p:nvSpPr>
        <p:spPr>
          <a:xfrm>
            <a:off x="2460547" y="1093386"/>
            <a:ext cx="546490" cy="58477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sz="3200" dirty="0" smtClean="0">
                <a:solidFill>
                  <a:srgbClr val="FF0000"/>
                </a:solidFill>
              </a:rPr>
              <a:t>4</a:t>
            </a:r>
            <a:endParaRPr lang="tr-TR" sz="32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541231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60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6" grpId="0" animBg="1"/>
      <p:bldP spid="17" grpId="0" animBg="1"/>
      <p:bldP spid="1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79512" y="116632"/>
            <a:ext cx="878497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ELDELİ ÇARPMA: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989449" y="1484784"/>
            <a:ext cx="1206287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8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2072003" y="1484784"/>
            <a:ext cx="1080120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8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957601" y="2990562"/>
            <a:ext cx="1308924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8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2411115" y="4267944"/>
            <a:ext cx="1440160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8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1475656" y="4267944"/>
            <a:ext cx="1207806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8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269369" y="4267944"/>
            <a:ext cx="1440160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8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4247964" y="908720"/>
            <a:ext cx="3816423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KURAL: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Eksi 12"/>
          <p:cNvSpPr/>
          <p:nvPr/>
        </p:nvSpPr>
        <p:spPr>
          <a:xfrm>
            <a:off x="-340265" y="4039344"/>
            <a:ext cx="4824536" cy="457200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4" name="Çarpma 13"/>
          <p:cNvSpPr/>
          <p:nvPr/>
        </p:nvSpPr>
        <p:spPr>
          <a:xfrm>
            <a:off x="395536" y="3660118"/>
            <a:ext cx="720080" cy="576064"/>
          </a:xfrm>
          <a:prstGeom prst="mathMultiply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5" name="Dikdörtgen 14"/>
          <p:cNvSpPr/>
          <p:nvPr/>
        </p:nvSpPr>
        <p:spPr>
          <a:xfrm>
            <a:off x="3851275" y="1484784"/>
            <a:ext cx="5185221" cy="452431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Önce birler basamağını çarpar, elde </a:t>
            </a:r>
            <a:r>
              <a:rPr lang="tr-TR" sz="36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yi</a:t>
            </a:r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ayrı yazar, sonra onlar basamağını çarpar elde </a:t>
            </a:r>
            <a:r>
              <a:rPr lang="tr-TR" sz="36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yi</a:t>
            </a:r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ekler toplamını yazarız.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6" name="Yukarı Ok 15"/>
          <p:cNvSpPr/>
          <p:nvPr/>
        </p:nvSpPr>
        <p:spPr>
          <a:xfrm>
            <a:off x="2562304" y="2668124"/>
            <a:ext cx="242316" cy="518344"/>
          </a:xfrm>
          <a:prstGeom prst="up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7" name="Yukarı Ok 16"/>
          <p:cNvSpPr/>
          <p:nvPr/>
        </p:nvSpPr>
        <p:spPr>
          <a:xfrm rot="19121883">
            <a:off x="1823281" y="2585859"/>
            <a:ext cx="153399" cy="910653"/>
          </a:xfrm>
          <a:prstGeom prst="up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8" name="Metin kutusu 17"/>
          <p:cNvSpPr txBox="1"/>
          <p:nvPr/>
        </p:nvSpPr>
        <p:spPr>
          <a:xfrm>
            <a:off x="2460547" y="1093386"/>
            <a:ext cx="546490" cy="58477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sz="3200" dirty="0" smtClean="0">
                <a:solidFill>
                  <a:srgbClr val="FF0000"/>
                </a:solidFill>
              </a:rPr>
              <a:t>3</a:t>
            </a:r>
            <a:endParaRPr lang="tr-TR" sz="32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8078056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60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6" grpId="0" animBg="1"/>
      <p:bldP spid="17" grpId="0" animBg="1"/>
      <p:bldP spid="1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79512" y="116632"/>
            <a:ext cx="878497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ELDELİ ÇARPMA: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989449" y="1484784"/>
            <a:ext cx="1206287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8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2072003" y="1484784"/>
            <a:ext cx="1080120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8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957601" y="2990562"/>
            <a:ext cx="1308924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8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2411115" y="4267944"/>
            <a:ext cx="1440160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8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1475656" y="4267944"/>
            <a:ext cx="1207806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8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269369" y="4267944"/>
            <a:ext cx="1440160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8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4247964" y="908720"/>
            <a:ext cx="3816423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KURAL: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Eksi 12"/>
          <p:cNvSpPr/>
          <p:nvPr/>
        </p:nvSpPr>
        <p:spPr>
          <a:xfrm>
            <a:off x="-340265" y="4039344"/>
            <a:ext cx="4824536" cy="457200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4" name="Çarpma 13"/>
          <p:cNvSpPr/>
          <p:nvPr/>
        </p:nvSpPr>
        <p:spPr>
          <a:xfrm>
            <a:off x="395536" y="3660118"/>
            <a:ext cx="720080" cy="576064"/>
          </a:xfrm>
          <a:prstGeom prst="mathMultiply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5" name="Dikdörtgen 14"/>
          <p:cNvSpPr/>
          <p:nvPr/>
        </p:nvSpPr>
        <p:spPr>
          <a:xfrm>
            <a:off x="3851275" y="1484784"/>
            <a:ext cx="5185221" cy="452431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Önce birler basamağını çarpar, elde </a:t>
            </a:r>
            <a:r>
              <a:rPr lang="tr-TR" sz="36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yi</a:t>
            </a:r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ayrı yazar, sonra onlar basamağını çarpar elde </a:t>
            </a:r>
            <a:r>
              <a:rPr lang="tr-TR" sz="36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yi</a:t>
            </a:r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ekler toplamını yazarız.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6" name="Yukarı Ok 15"/>
          <p:cNvSpPr/>
          <p:nvPr/>
        </p:nvSpPr>
        <p:spPr>
          <a:xfrm>
            <a:off x="2562304" y="2668124"/>
            <a:ext cx="242316" cy="518344"/>
          </a:xfrm>
          <a:prstGeom prst="up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7" name="Yukarı Ok 16"/>
          <p:cNvSpPr/>
          <p:nvPr/>
        </p:nvSpPr>
        <p:spPr>
          <a:xfrm rot="19121883">
            <a:off x="1823281" y="2585859"/>
            <a:ext cx="153399" cy="910653"/>
          </a:xfrm>
          <a:prstGeom prst="up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8" name="Metin kutusu 17"/>
          <p:cNvSpPr txBox="1"/>
          <p:nvPr/>
        </p:nvSpPr>
        <p:spPr>
          <a:xfrm>
            <a:off x="2460547" y="1093386"/>
            <a:ext cx="546490" cy="58477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sz="3200" dirty="0" smtClean="0">
                <a:solidFill>
                  <a:srgbClr val="FF0000"/>
                </a:solidFill>
              </a:rPr>
              <a:t>3</a:t>
            </a:r>
            <a:endParaRPr lang="tr-TR" sz="32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128272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60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6" grpId="0" animBg="1"/>
      <p:bldP spid="17" grpId="0" animBg="1"/>
      <p:bldP spid="1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79512" y="116632"/>
            <a:ext cx="878497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ELDELİ ÇARPMA: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989449" y="1484784"/>
            <a:ext cx="1206287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8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2072003" y="1484784"/>
            <a:ext cx="1080120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8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957601" y="2990562"/>
            <a:ext cx="1308924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8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2411115" y="4267944"/>
            <a:ext cx="1440160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8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1475656" y="4267944"/>
            <a:ext cx="1207806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8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269369" y="4267944"/>
            <a:ext cx="1440160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800" b="1" cap="none" spc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8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4247964" y="908720"/>
            <a:ext cx="3816423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KURAL: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Eksi 12"/>
          <p:cNvSpPr/>
          <p:nvPr/>
        </p:nvSpPr>
        <p:spPr>
          <a:xfrm>
            <a:off x="-340265" y="4039344"/>
            <a:ext cx="4824536" cy="457200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4" name="Çarpma 13"/>
          <p:cNvSpPr/>
          <p:nvPr/>
        </p:nvSpPr>
        <p:spPr>
          <a:xfrm>
            <a:off x="395536" y="3660118"/>
            <a:ext cx="720080" cy="576064"/>
          </a:xfrm>
          <a:prstGeom prst="mathMultiply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5" name="Dikdörtgen 14"/>
          <p:cNvSpPr/>
          <p:nvPr/>
        </p:nvSpPr>
        <p:spPr>
          <a:xfrm>
            <a:off x="3851275" y="1484784"/>
            <a:ext cx="5185221" cy="452431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Önce birler basamağını çarpar, elde </a:t>
            </a:r>
            <a:r>
              <a:rPr lang="tr-TR" sz="36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yi</a:t>
            </a:r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ayrı yazar, sonra onlar basamağını çarpar elde </a:t>
            </a:r>
            <a:r>
              <a:rPr lang="tr-TR" sz="36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yi</a:t>
            </a:r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ekler toplamını yazarız.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6" name="Yukarı Ok 15"/>
          <p:cNvSpPr/>
          <p:nvPr/>
        </p:nvSpPr>
        <p:spPr>
          <a:xfrm>
            <a:off x="2562304" y="2668124"/>
            <a:ext cx="242316" cy="518344"/>
          </a:xfrm>
          <a:prstGeom prst="up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7" name="Yukarı Ok 16"/>
          <p:cNvSpPr/>
          <p:nvPr/>
        </p:nvSpPr>
        <p:spPr>
          <a:xfrm rot="19121883">
            <a:off x="1823281" y="2585859"/>
            <a:ext cx="153399" cy="910653"/>
          </a:xfrm>
          <a:prstGeom prst="up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8" name="Metin kutusu 17"/>
          <p:cNvSpPr txBox="1"/>
          <p:nvPr/>
        </p:nvSpPr>
        <p:spPr>
          <a:xfrm>
            <a:off x="2460547" y="1093386"/>
            <a:ext cx="546490" cy="58477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sz="3200" dirty="0" smtClean="0">
                <a:solidFill>
                  <a:srgbClr val="FF0000"/>
                </a:solidFill>
              </a:rPr>
              <a:t>1</a:t>
            </a:r>
            <a:endParaRPr lang="tr-TR" sz="32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927142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60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6" grpId="0" animBg="1"/>
      <p:bldP spid="17" grpId="0" animBg="1"/>
      <p:bldP spid="1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79512" y="116632"/>
            <a:ext cx="878497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ELDELİ ÇARPMA: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989449" y="1484784"/>
            <a:ext cx="1206287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8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2072003" y="1484784"/>
            <a:ext cx="1080120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8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957601" y="2990562"/>
            <a:ext cx="1308924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8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2411115" y="4267944"/>
            <a:ext cx="1440160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8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1475656" y="4267944"/>
            <a:ext cx="1207806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8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269369" y="4267944"/>
            <a:ext cx="1440160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8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4247964" y="908720"/>
            <a:ext cx="3816423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KURAL: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Eksi 12"/>
          <p:cNvSpPr/>
          <p:nvPr/>
        </p:nvSpPr>
        <p:spPr>
          <a:xfrm>
            <a:off x="-340265" y="4039344"/>
            <a:ext cx="4824536" cy="457200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4" name="Çarpma 13"/>
          <p:cNvSpPr/>
          <p:nvPr/>
        </p:nvSpPr>
        <p:spPr>
          <a:xfrm>
            <a:off x="395536" y="3660118"/>
            <a:ext cx="720080" cy="576064"/>
          </a:xfrm>
          <a:prstGeom prst="mathMultiply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5" name="Dikdörtgen 14"/>
          <p:cNvSpPr/>
          <p:nvPr/>
        </p:nvSpPr>
        <p:spPr>
          <a:xfrm>
            <a:off x="3851275" y="1484784"/>
            <a:ext cx="5185221" cy="452431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Önce birler basamağını çarpar, elde </a:t>
            </a:r>
            <a:r>
              <a:rPr lang="tr-TR" sz="36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yi</a:t>
            </a:r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ayrı yazar, sonra onlar basamağını çarpar elde </a:t>
            </a:r>
            <a:r>
              <a:rPr lang="tr-TR" sz="36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yi</a:t>
            </a:r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ekler toplamını yazarız.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6" name="Yukarı Ok 15"/>
          <p:cNvSpPr/>
          <p:nvPr/>
        </p:nvSpPr>
        <p:spPr>
          <a:xfrm>
            <a:off x="2562304" y="2668124"/>
            <a:ext cx="242316" cy="518344"/>
          </a:xfrm>
          <a:prstGeom prst="up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7" name="Yukarı Ok 16"/>
          <p:cNvSpPr/>
          <p:nvPr/>
        </p:nvSpPr>
        <p:spPr>
          <a:xfrm rot="19121883">
            <a:off x="1823281" y="2585859"/>
            <a:ext cx="153399" cy="910653"/>
          </a:xfrm>
          <a:prstGeom prst="up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8" name="Metin kutusu 17"/>
          <p:cNvSpPr txBox="1"/>
          <p:nvPr/>
        </p:nvSpPr>
        <p:spPr>
          <a:xfrm>
            <a:off x="2460547" y="1093386"/>
            <a:ext cx="546490" cy="58477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sz="3200" dirty="0" smtClean="0">
                <a:solidFill>
                  <a:srgbClr val="FF0000"/>
                </a:solidFill>
              </a:rPr>
              <a:t>5</a:t>
            </a:r>
            <a:endParaRPr lang="tr-TR" sz="32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410049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60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6" grpId="0" animBg="1"/>
      <p:bldP spid="17" grpId="0" animBg="1"/>
      <p:bldP spid="1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79512" y="116632"/>
            <a:ext cx="8784976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BİR BASAMAKLI SAYILARI ÇARPMA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691680" y="1577516"/>
            <a:ext cx="1656184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8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691680" y="2780928"/>
            <a:ext cx="1656184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8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845586" y="4077072"/>
            <a:ext cx="2502278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16</a:t>
            </a:r>
            <a:endParaRPr lang="tr-TR" sz="8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3167336" y="1916070"/>
            <a:ext cx="442900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ÇARPAN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3319736" y="3119482"/>
            <a:ext cx="442900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ÇARPAN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3319736" y="4581128"/>
            <a:ext cx="442900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ÇARPIM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2" name="Sağ Ok 11"/>
          <p:cNvSpPr/>
          <p:nvPr/>
        </p:nvSpPr>
        <p:spPr>
          <a:xfrm>
            <a:off x="2987824" y="2184953"/>
            <a:ext cx="978408" cy="242316"/>
          </a:xfrm>
          <a:prstGeom prst="rightArrow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3" name="Sağ Ok 12"/>
          <p:cNvSpPr/>
          <p:nvPr/>
        </p:nvSpPr>
        <p:spPr>
          <a:xfrm>
            <a:off x="3040337" y="3504203"/>
            <a:ext cx="978408" cy="242316"/>
          </a:xfrm>
          <a:prstGeom prst="rightArrow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4" name="Sağ Ok 13"/>
          <p:cNvSpPr/>
          <p:nvPr/>
        </p:nvSpPr>
        <p:spPr>
          <a:xfrm>
            <a:off x="3077479" y="4809572"/>
            <a:ext cx="978408" cy="242316"/>
          </a:xfrm>
          <a:prstGeom prst="rightArrow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5" name="Eksi 14"/>
          <p:cNvSpPr/>
          <p:nvPr/>
        </p:nvSpPr>
        <p:spPr>
          <a:xfrm>
            <a:off x="845586" y="3888923"/>
            <a:ext cx="3348372" cy="457200"/>
          </a:xfrm>
          <a:prstGeom prst="mathMinus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6" name="Çarpma 15"/>
          <p:cNvSpPr/>
          <p:nvPr/>
        </p:nvSpPr>
        <p:spPr>
          <a:xfrm>
            <a:off x="1234480" y="3625361"/>
            <a:ext cx="457200" cy="457200"/>
          </a:xfrm>
          <a:prstGeom prst="mathMultiply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0608894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60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79512" y="116632"/>
            <a:ext cx="878497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ELDELİ ÇARPMA: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989449" y="1484784"/>
            <a:ext cx="1206287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8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2072003" y="1484784"/>
            <a:ext cx="1080120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8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957601" y="2990562"/>
            <a:ext cx="1308924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8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2411115" y="4267944"/>
            <a:ext cx="1440160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8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1475656" y="4267944"/>
            <a:ext cx="1207806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8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269369" y="4267944"/>
            <a:ext cx="1440160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8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4247964" y="908720"/>
            <a:ext cx="3816423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KURAL: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Eksi 12"/>
          <p:cNvSpPr/>
          <p:nvPr/>
        </p:nvSpPr>
        <p:spPr>
          <a:xfrm>
            <a:off x="-340265" y="4039344"/>
            <a:ext cx="4824536" cy="457200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4" name="Çarpma 13"/>
          <p:cNvSpPr/>
          <p:nvPr/>
        </p:nvSpPr>
        <p:spPr>
          <a:xfrm>
            <a:off x="395536" y="3660118"/>
            <a:ext cx="720080" cy="576064"/>
          </a:xfrm>
          <a:prstGeom prst="mathMultiply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5" name="Dikdörtgen 14"/>
          <p:cNvSpPr/>
          <p:nvPr/>
        </p:nvSpPr>
        <p:spPr>
          <a:xfrm>
            <a:off x="3851275" y="1484784"/>
            <a:ext cx="5185221" cy="452431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Önce birler basamağını çarpar, elde </a:t>
            </a:r>
            <a:r>
              <a:rPr lang="tr-TR" sz="36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yi</a:t>
            </a:r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ayrı yazar, sonra onlar basamağını çarpar elde </a:t>
            </a:r>
            <a:r>
              <a:rPr lang="tr-TR" sz="36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yi</a:t>
            </a:r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ekler toplamını yazarız.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6" name="Yukarı Ok 15"/>
          <p:cNvSpPr/>
          <p:nvPr/>
        </p:nvSpPr>
        <p:spPr>
          <a:xfrm>
            <a:off x="2562304" y="2668124"/>
            <a:ext cx="242316" cy="518344"/>
          </a:xfrm>
          <a:prstGeom prst="up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7" name="Yukarı Ok 16"/>
          <p:cNvSpPr/>
          <p:nvPr/>
        </p:nvSpPr>
        <p:spPr>
          <a:xfrm rot="19121883">
            <a:off x="1823281" y="2585859"/>
            <a:ext cx="153399" cy="910653"/>
          </a:xfrm>
          <a:prstGeom prst="up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8" name="Metin kutusu 17"/>
          <p:cNvSpPr txBox="1"/>
          <p:nvPr/>
        </p:nvSpPr>
        <p:spPr>
          <a:xfrm>
            <a:off x="2460547" y="1093386"/>
            <a:ext cx="546490" cy="58477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sz="3200" dirty="0" smtClean="0">
                <a:solidFill>
                  <a:srgbClr val="FF0000"/>
                </a:solidFill>
              </a:rPr>
              <a:t>4</a:t>
            </a:r>
            <a:endParaRPr lang="tr-TR" sz="32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962384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60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6" grpId="0" animBg="1"/>
      <p:bldP spid="17" grpId="0" animBg="1"/>
      <p:bldP spid="18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79512" y="116632"/>
            <a:ext cx="878497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ELDELİ ÇARPMA: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989449" y="1484784"/>
            <a:ext cx="1206287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8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2072003" y="1484784"/>
            <a:ext cx="1080120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8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957601" y="2990562"/>
            <a:ext cx="1308924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8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2411115" y="4267944"/>
            <a:ext cx="1440160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8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1475656" y="4267944"/>
            <a:ext cx="1207806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8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269369" y="4267944"/>
            <a:ext cx="1440160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8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4247964" y="908720"/>
            <a:ext cx="3816423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KURAL: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Eksi 12"/>
          <p:cNvSpPr/>
          <p:nvPr/>
        </p:nvSpPr>
        <p:spPr>
          <a:xfrm>
            <a:off x="-340265" y="4039344"/>
            <a:ext cx="4824536" cy="457200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4" name="Çarpma 13"/>
          <p:cNvSpPr/>
          <p:nvPr/>
        </p:nvSpPr>
        <p:spPr>
          <a:xfrm>
            <a:off x="395536" y="3660118"/>
            <a:ext cx="720080" cy="576064"/>
          </a:xfrm>
          <a:prstGeom prst="mathMultiply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5" name="Dikdörtgen 14"/>
          <p:cNvSpPr/>
          <p:nvPr/>
        </p:nvSpPr>
        <p:spPr>
          <a:xfrm>
            <a:off x="3851275" y="1484784"/>
            <a:ext cx="5185221" cy="452431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Önce birler basamağını çarpar, elde </a:t>
            </a:r>
            <a:r>
              <a:rPr lang="tr-TR" sz="36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yi</a:t>
            </a:r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ayrı yazar, sonra onlar basamağını çarpar elde </a:t>
            </a:r>
            <a:r>
              <a:rPr lang="tr-TR" sz="36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yi</a:t>
            </a:r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ekler toplamını yazarız.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6" name="Yukarı Ok 15"/>
          <p:cNvSpPr/>
          <p:nvPr/>
        </p:nvSpPr>
        <p:spPr>
          <a:xfrm>
            <a:off x="2562304" y="2668124"/>
            <a:ext cx="242316" cy="518344"/>
          </a:xfrm>
          <a:prstGeom prst="up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7" name="Yukarı Ok 16"/>
          <p:cNvSpPr/>
          <p:nvPr/>
        </p:nvSpPr>
        <p:spPr>
          <a:xfrm rot="19121883">
            <a:off x="1823281" y="2585859"/>
            <a:ext cx="153399" cy="910653"/>
          </a:xfrm>
          <a:prstGeom prst="up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8" name="Metin kutusu 17"/>
          <p:cNvSpPr txBox="1"/>
          <p:nvPr/>
        </p:nvSpPr>
        <p:spPr>
          <a:xfrm>
            <a:off x="2460547" y="1093386"/>
            <a:ext cx="546490" cy="58477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sz="3200" dirty="0" smtClean="0">
                <a:solidFill>
                  <a:srgbClr val="FF0000"/>
                </a:solidFill>
              </a:rPr>
              <a:t>5</a:t>
            </a:r>
            <a:endParaRPr lang="tr-TR" sz="32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956574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60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6" grpId="0" animBg="1"/>
      <p:bldP spid="17" grpId="0" animBg="1"/>
      <p:bldP spid="18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79512" y="116632"/>
            <a:ext cx="878497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ELDELİ ÇARPMA: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989449" y="1484784"/>
            <a:ext cx="1206287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8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2072003" y="1484784"/>
            <a:ext cx="1080120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8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957601" y="2990562"/>
            <a:ext cx="1308924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8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2411115" y="4267944"/>
            <a:ext cx="1440160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8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1475656" y="4267944"/>
            <a:ext cx="1207806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8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269369" y="4267944"/>
            <a:ext cx="1440160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8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4247964" y="908720"/>
            <a:ext cx="3816423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KURAL: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Eksi 12"/>
          <p:cNvSpPr/>
          <p:nvPr/>
        </p:nvSpPr>
        <p:spPr>
          <a:xfrm>
            <a:off x="-340265" y="4039344"/>
            <a:ext cx="4824536" cy="457200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4" name="Çarpma 13"/>
          <p:cNvSpPr/>
          <p:nvPr/>
        </p:nvSpPr>
        <p:spPr>
          <a:xfrm>
            <a:off x="395536" y="3660118"/>
            <a:ext cx="720080" cy="576064"/>
          </a:xfrm>
          <a:prstGeom prst="mathMultiply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5" name="Dikdörtgen 14"/>
          <p:cNvSpPr/>
          <p:nvPr/>
        </p:nvSpPr>
        <p:spPr>
          <a:xfrm>
            <a:off x="3851275" y="1484784"/>
            <a:ext cx="5185221" cy="452431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Önce birler basamağını çarpar, elde </a:t>
            </a:r>
            <a:r>
              <a:rPr lang="tr-TR" sz="36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yi</a:t>
            </a:r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ayrı yazar, sonra onlar basamağını çarpar elde </a:t>
            </a:r>
            <a:r>
              <a:rPr lang="tr-TR" sz="36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yi</a:t>
            </a:r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ekler toplamını yazarız.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6" name="Yukarı Ok 15"/>
          <p:cNvSpPr/>
          <p:nvPr/>
        </p:nvSpPr>
        <p:spPr>
          <a:xfrm>
            <a:off x="2562304" y="2668124"/>
            <a:ext cx="242316" cy="518344"/>
          </a:xfrm>
          <a:prstGeom prst="up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7" name="Yukarı Ok 16"/>
          <p:cNvSpPr/>
          <p:nvPr/>
        </p:nvSpPr>
        <p:spPr>
          <a:xfrm rot="19121883">
            <a:off x="1823281" y="2585859"/>
            <a:ext cx="153399" cy="910653"/>
          </a:xfrm>
          <a:prstGeom prst="up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8" name="Metin kutusu 17"/>
          <p:cNvSpPr txBox="1"/>
          <p:nvPr/>
        </p:nvSpPr>
        <p:spPr>
          <a:xfrm>
            <a:off x="2460547" y="1093386"/>
            <a:ext cx="546490" cy="58477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sz="3200" dirty="0" smtClean="0">
                <a:solidFill>
                  <a:srgbClr val="FF0000"/>
                </a:solidFill>
              </a:rPr>
              <a:t>3</a:t>
            </a:r>
            <a:endParaRPr lang="tr-TR" sz="32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91034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60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6" grpId="0" animBg="1"/>
      <p:bldP spid="17" grpId="0" animBg="1"/>
      <p:bldP spid="1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79512" y="116632"/>
            <a:ext cx="878497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ELDELİ ÇARPMA: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989449" y="1484784"/>
            <a:ext cx="1206287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8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2072003" y="1484784"/>
            <a:ext cx="1080120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8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957601" y="2990562"/>
            <a:ext cx="1308924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8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2411115" y="4267944"/>
            <a:ext cx="1440160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8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1475656" y="4267944"/>
            <a:ext cx="1207806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8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269369" y="4267944"/>
            <a:ext cx="1440160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8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4247964" y="908720"/>
            <a:ext cx="3816423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KURAL: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Eksi 12"/>
          <p:cNvSpPr/>
          <p:nvPr/>
        </p:nvSpPr>
        <p:spPr>
          <a:xfrm>
            <a:off x="-340265" y="4039344"/>
            <a:ext cx="4824536" cy="457200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4" name="Çarpma 13"/>
          <p:cNvSpPr/>
          <p:nvPr/>
        </p:nvSpPr>
        <p:spPr>
          <a:xfrm>
            <a:off x="395536" y="3660118"/>
            <a:ext cx="720080" cy="576064"/>
          </a:xfrm>
          <a:prstGeom prst="mathMultiply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5" name="Dikdörtgen 14"/>
          <p:cNvSpPr/>
          <p:nvPr/>
        </p:nvSpPr>
        <p:spPr>
          <a:xfrm>
            <a:off x="3851275" y="1484784"/>
            <a:ext cx="5185221" cy="452431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Önce birler basamağını çarpar, elde </a:t>
            </a:r>
            <a:r>
              <a:rPr lang="tr-TR" sz="36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yi</a:t>
            </a:r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ayrı yazar, sonra onlar basamağını çarpar elde </a:t>
            </a:r>
            <a:r>
              <a:rPr lang="tr-TR" sz="36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yi</a:t>
            </a:r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ekler toplamını yazarız.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6" name="Yukarı Ok 15"/>
          <p:cNvSpPr/>
          <p:nvPr/>
        </p:nvSpPr>
        <p:spPr>
          <a:xfrm>
            <a:off x="2562304" y="2668124"/>
            <a:ext cx="242316" cy="518344"/>
          </a:xfrm>
          <a:prstGeom prst="up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7" name="Yukarı Ok 16"/>
          <p:cNvSpPr/>
          <p:nvPr/>
        </p:nvSpPr>
        <p:spPr>
          <a:xfrm rot="19121883">
            <a:off x="1823281" y="2585859"/>
            <a:ext cx="153399" cy="910653"/>
          </a:xfrm>
          <a:prstGeom prst="up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8" name="Metin kutusu 17"/>
          <p:cNvSpPr txBox="1"/>
          <p:nvPr/>
        </p:nvSpPr>
        <p:spPr>
          <a:xfrm>
            <a:off x="2460547" y="1093386"/>
            <a:ext cx="546490" cy="58477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sz="3200" dirty="0" smtClean="0">
                <a:solidFill>
                  <a:srgbClr val="FF0000"/>
                </a:solidFill>
              </a:rPr>
              <a:t>7</a:t>
            </a:r>
            <a:endParaRPr lang="tr-TR" sz="32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062767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60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6" grpId="0" animBg="1"/>
      <p:bldP spid="17" grpId="0" animBg="1"/>
      <p:bldP spid="18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79512" y="116632"/>
            <a:ext cx="878497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ELDELİ ÇARPMA: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989449" y="1484784"/>
            <a:ext cx="1206287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8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2072003" y="1484784"/>
            <a:ext cx="1080120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8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957601" y="2990562"/>
            <a:ext cx="1308924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8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2411115" y="4267944"/>
            <a:ext cx="1440160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8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1475656" y="4267944"/>
            <a:ext cx="1207806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8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269369" y="4267944"/>
            <a:ext cx="1440160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8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4247964" y="908720"/>
            <a:ext cx="3816423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KURAL: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Eksi 12"/>
          <p:cNvSpPr/>
          <p:nvPr/>
        </p:nvSpPr>
        <p:spPr>
          <a:xfrm>
            <a:off x="-340265" y="4039344"/>
            <a:ext cx="4824536" cy="457200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4" name="Çarpma 13"/>
          <p:cNvSpPr/>
          <p:nvPr/>
        </p:nvSpPr>
        <p:spPr>
          <a:xfrm>
            <a:off x="395536" y="3660118"/>
            <a:ext cx="720080" cy="576064"/>
          </a:xfrm>
          <a:prstGeom prst="mathMultiply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5" name="Dikdörtgen 14"/>
          <p:cNvSpPr/>
          <p:nvPr/>
        </p:nvSpPr>
        <p:spPr>
          <a:xfrm>
            <a:off x="3851275" y="1484784"/>
            <a:ext cx="5185221" cy="452431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Önce birler basamağını çarpar, elde </a:t>
            </a:r>
            <a:r>
              <a:rPr lang="tr-TR" sz="36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yi</a:t>
            </a:r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ayrı yazar, sonra onlar basamağını çarpar elde </a:t>
            </a:r>
            <a:r>
              <a:rPr lang="tr-TR" sz="36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yi</a:t>
            </a:r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ekler toplamını yazarız.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6" name="Yukarı Ok 15"/>
          <p:cNvSpPr/>
          <p:nvPr/>
        </p:nvSpPr>
        <p:spPr>
          <a:xfrm>
            <a:off x="2562304" y="2668124"/>
            <a:ext cx="242316" cy="518344"/>
          </a:xfrm>
          <a:prstGeom prst="up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7" name="Yukarı Ok 16"/>
          <p:cNvSpPr/>
          <p:nvPr/>
        </p:nvSpPr>
        <p:spPr>
          <a:xfrm rot="19121883">
            <a:off x="1823281" y="2585859"/>
            <a:ext cx="153399" cy="910653"/>
          </a:xfrm>
          <a:prstGeom prst="up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8" name="Metin kutusu 17"/>
          <p:cNvSpPr txBox="1"/>
          <p:nvPr/>
        </p:nvSpPr>
        <p:spPr>
          <a:xfrm>
            <a:off x="2460547" y="1093386"/>
            <a:ext cx="546490" cy="58477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sz="3200" dirty="0" smtClean="0">
                <a:solidFill>
                  <a:srgbClr val="FF0000"/>
                </a:solidFill>
              </a:rPr>
              <a:t>6</a:t>
            </a:r>
            <a:endParaRPr lang="tr-TR" sz="32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092888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60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6" grpId="0" animBg="1"/>
      <p:bldP spid="17" grpId="0" animBg="1"/>
      <p:bldP spid="18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79512" y="116632"/>
            <a:ext cx="8784976" cy="378565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CUMA ARAYICI</a:t>
            </a:r>
          </a:p>
          <a:p>
            <a:pPr algn="ctr"/>
            <a:r>
              <a:rPr lang="tr-TR" sz="8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3-A SINIFI </a:t>
            </a:r>
            <a:r>
              <a:rPr lang="tr-TR" sz="8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ÖĞRETMENİ</a:t>
            </a:r>
          </a:p>
        </p:txBody>
      </p:sp>
      <p:sp>
        <p:nvSpPr>
          <p:cNvPr id="5" name="Dikdörtgen 4"/>
          <p:cNvSpPr/>
          <p:nvPr/>
        </p:nvSpPr>
        <p:spPr>
          <a:xfrm>
            <a:off x="207166" y="3717032"/>
            <a:ext cx="8784976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MALATYA-MERKEZ</a:t>
            </a:r>
          </a:p>
          <a:p>
            <a:pPr algn="ctr"/>
            <a:r>
              <a:rPr lang="tr-TR" sz="5400" u="sng" dirty="0" smtClean="0">
                <a:hlinkClick r:id="rId3"/>
              </a:rPr>
              <a:t>www.</a:t>
            </a:r>
            <a:r>
              <a:rPr lang="tr-TR" sz="5400" u="sng" dirty="0" err="1" smtClean="0">
                <a:hlinkClick r:id="rId3"/>
              </a:rPr>
              <a:t>sorubak</a:t>
            </a:r>
            <a:r>
              <a:rPr lang="tr-TR" sz="5400" u="sng" smtClean="0">
                <a:hlinkClick r:id="rId3"/>
              </a:rPr>
              <a:t>.com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179723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600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38" presetClass="entr" presetSubtype="0" accel="5000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68205" cy="6858000"/>
          </a:xfr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79512" y="116632"/>
            <a:ext cx="878497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YAN YANA ÇARPMA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395536" y="1635629"/>
            <a:ext cx="1584176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8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19538" y="3717032"/>
            <a:ext cx="2925621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ÇARPAN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3275856" y="1628800"/>
            <a:ext cx="1584176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8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6053672" y="1628274"/>
            <a:ext cx="2046720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16</a:t>
            </a:r>
            <a:endParaRPr lang="tr-TR" sz="8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Çarpma 8"/>
          <p:cNvSpPr/>
          <p:nvPr/>
        </p:nvSpPr>
        <p:spPr>
          <a:xfrm>
            <a:off x="2349961" y="2149663"/>
            <a:ext cx="720080" cy="572869"/>
          </a:xfrm>
          <a:prstGeom prst="mathMultiply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0" name="Eşittir 9"/>
          <p:cNvSpPr/>
          <p:nvPr/>
        </p:nvSpPr>
        <p:spPr>
          <a:xfrm>
            <a:off x="5076056" y="2046105"/>
            <a:ext cx="914400" cy="610887"/>
          </a:xfrm>
          <a:prstGeom prst="mathEqua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6053672" y="3645024"/>
            <a:ext cx="2925621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ÇARPIM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3109189" y="3717032"/>
            <a:ext cx="2925621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ÇARPAN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Aşağı Ok 12"/>
          <p:cNvSpPr/>
          <p:nvPr/>
        </p:nvSpPr>
        <p:spPr>
          <a:xfrm>
            <a:off x="1066466" y="2852936"/>
            <a:ext cx="242316" cy="978408"/>
          </a:xfrm>
          <a:prstGeom prst="downArrow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4" name="Aşağı Ok 13"/>
          <p:cNvSpPr/>
          <p:nvPr/>
        </p:nvSpPr>
        <p:spPr>
          <a:xfrm>
            <a:off x="3946786" y="2853162"/>
            <a:ext cx="242316" cy="978408"/>
          </a:xfrm>
          <a:prstGeom prst="downArrow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5" name="Aşağı Ok 14"/>
          <p:cNvSpPr/>
          <p:nvPr/>
        </p:nvSpPr>
        <p:spPr>
          <a:xfrm>
            <a:off x="7187146" y="2831390"/>
            <a:ext cx="242316" cy="978408"/>
          </a:xfrm>
          <a:prstGeom prst="downArrow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3542795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60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3" grpId="0" animBg="1"/>
      <p:bldP spid="14" grpId="0" animBg="1"/>
      <p:bldP spid="1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79512" y="116632"/>
            <a:ext cx="878497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UYARI: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79512" y="947629"/>
            <a:ext cx="8784976" cy="415498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Çarpma toplama işleminin kısa yoldan yapılmasıdır.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99713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60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79512" y="116632"/>
            <a:ext cx="878497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3563888" y="1268758"/>
            <a:ext cx="1169707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979712" y="1268757"/>
            <a:ext cx="1169707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377957" y="1268759"/>
            <a:ext cx="1169707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5148064" y="1291680"/>
            <a:ext cx="1169707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Artı 8"/>
          <p:cNvSpPr/>
          <p:nvPr/>
        </p:nvSpPr>
        <p:spPr>
          <a:xfrm>
            <a:off x="1547664" y="1772816"/>
            <a:ext cx="584853" cy="457200"/>
          </a:xfrm>
          <a:prstGeom prst="mathPlus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0" name="Artı 9"/>
          <p:cNvSpPr/>
          <p:nvPr/>
        </p:nvSpPr>
        <p:spPr>
          <a:xfrm>
            <a:off x="2979035" y="1771261"/>
            <a:ext cx="584853" cy="457200"/>
          </a:xfrm>
          <a:prstGeom prst="mathPlus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" name="Artı 10"/>
          <p:cNvSpPr/>
          <p:nvPr/>
        </p:nvSpPr>
        <p:spPr>
          <a:xfrm>
            <a:off x="4563211" y="1772816"/>
            <a:ext cx="584853" cy="457200"/>
          </a:xfrm>
          <a:prstGeom prst="mathPlus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2" name="Eşittir 11"/>
          <p:cNvSpPr/>
          <p:nvPr/>
        </p:nvSpPr>
        <p:spPr>
          <a:xfrm>
            <a:off x="6156176" y="1809665"/>
            <a:ext cx="914400" cy="457200"/>
          </a:xfrm>
          <a:prstGeom prst="mathEqual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7070576" y="1338141"/>
            <a:ext cx="1893912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32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530357" y="3212976"/>
            <a:ext cx="1169707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2394181" y="3212975"/>
            <a:ext cx="1169707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4270783" y="3218992"/>
            <a:ext cx="2101417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32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7" name="Eşittir 16"/>
          <p:cNvSpPr/>
          <p:nvPr/>
        </p:nvSpPr>
        <p:spPr>
          <a:xfrm>
            <a:off x="3526093" y="3652111"/>
            <a:ext cx="914400" cy="457200"/>
          </a:xfrm>
          <a:prstGeom prst="mathEqual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8" name="Çarpma 17"/>
          <p:cNvSpPr/>
          <p:nvPr/>
        </p:nvSpPr>
        <p:spPr>
          <a:xfrm>
            <a:off x="1700064" y="3652111"/>
            <a:ext cx="584853" cy="661720"/>
          </a:xfrm>
          <a:prstGeom prst="mathMultiply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0484095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60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7" grpId="0" animBg="1"/>
      <p:bldP spid="1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79512" y="116632"/>
            <a:ext cx="878497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UYARI: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79512" y="1049090"/>
            <a:ext cx="8784976" cy="59093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Çarpma işleminde çarpanların yeri değişse de çarpım değişmez.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Buna da çarpma işleminin değişme özelliği denir.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525269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60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79512" y="116632"/>
            <a:ext cx="878497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774270" y="1039962"/>
            <a:ext cx="1512168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8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774270" y="2167355"/>
            <a:ext cx="1512168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8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4572000" y="1196752"/>
            <a:ext cx="1512168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8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179513" y="3635811"/>
            <a:ext cx="2106926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21</a:t>
            </a:r>
            <a:endParaRPr lang="tr-TR" sz="8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4644008" y="2348880"/>
            <a:ext cx="1512168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8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3923928" y="3501008"/>
            <a:ext cx="2252938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21</a:t>
            </a:r>
            <a:endParaRPr lang="tr-TR" sz="8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Eksi 10"/>
          <p:cNvSpPr/>
          <p:nvPr/>
        </p:nvSpPr>
        <p:spPr>
          <a:xfrm>
            <a:off x="-58216" y="3302563"/>
            <a:ext cx="3359224" cy="510446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2" name="Çarpma 11"/>
          <p:cNvSpPr/>
          <p:nvPr/>
        </p:nvSpPr>
        <p:spPr>
          <a:xfrm>
            <a:off x="323528" y="2966695"/>
            <a:ext cx="622920" cy="504056"/>
          </a:xfrm>
          <a:prstGeom prst="mathMultiply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3" name="Çarpma 12"/>
          <p:cNvSpPr/>
          <p:nvPr/>
        </p:nvSpPr>
        <p:spPr>
          <a:xfrm>
            <a:off x="4099621" y="3131755"/>
            <a:ext cx="622920" cy="504056"/>
          </a:xfrm>
          <a:prstGeom prst="mathMultiply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4" name="Eksi 13"/>
          <p:cNvSpPr/>
          <p:nvPr/>
        </p:nvSpPr>
        <p:spPr>
          <a:xfrm>
            <a:off x="3648472" y="3454963"/>
            <a:ext cx="3359224" cy="510446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5" name="Aşağı Ok 14"/>
          <p:cNvSpPr/>
          <p:nvPr/>
        </p:nvSpPr>
        <p:spPr>
          <a:xfrm rot="17401469">
            <a:off x="2968844" y="1007648"/>
            <a:ext cx="275466" cy="2753590"/>
          </a:xfrm>
          <a:prstGeom prst="down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6" name="Aşağı Ok 15"/>
          <p:cNvSpPr/>
          <p:nvPr/>
        </p:nvSpPr>
        <p:spPr>
          <a:xfrm rot="15307015">
            <a:off x="3177513" y="1033318"/>
            <a:ext cx="334251" cy="2749362"/>
          </a:xfrm>
          <a:prstGeom prst="down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4981782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60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2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79512" y="116632"/>
            <a:ext cx="8784976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İKİ BASAMAKLI SAYI İLE ÇARPMA: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539552" y="1722293"/>
            <a:ext cx="1224136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8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524000" y="3284984"/>
            <a:ext cx="1031776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8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427820" y="4428623"/>
            <a:ext cx="1224136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8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3419872" y="2060848"/>
            <a:ext cx="360040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KURAL: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3419872" y="2840598"/>
            <a:ext cx="5527780" cy="317009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Çarpanı önce birler basamağı ile, sonra onlar basamağı ile çarpar yazarız.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1582688" y="1766426"/>
            <a:ext cx="1031776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8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107504" y="4380384"/>
            <a:ext cx="1224136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8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2" name="Çarpma 11"/>
          <p:cNvSpPr/>
          <p:nvPr/>
        </p:nvSpPr>
        <p:spPr>
          <a:xfrm>
            <a:off x="251520" y="3878562"/>
            <a:ext cx="648072" cy="623392"/>
          </a:xfrm>
          <a:prstGeom prst="mathMultiply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rgbClr val="FFFF00"/>
              </a:solidFill>
            </a:endParaRPr>
          </a:p>
        </p:txBody>
      </p:sp>
      <p:sp>
        <p:nvSpPr>
          <p:cNvPr id="13" name="Eksi 12"/>
          <p:cNvSpPr/>
          <p:nvPr/>
        </p:nvSpPr>
        <p:spPr>
          <a:xfrm>
            <a:off x="-396552" y="4251041"/>
            <a:ext cx="4320480" cy="560784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4" name="Yukarı Ok 13"/>
          <p:cNvSpPr/>
          <p:nvPr/>
        </p:nvSpPr>
        <p:spPr>
          <a:xfrm rot="290912">
            <a:off x="1916821" y="3049010"/>
            <a:ext cx="285068" cy="471947"/>
          </a:xfrm>
          <a:prstGeom prst="upArrow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5" name="Yukarı Ok 14"/>
          <p:cNvSpPr/>
          <p:nvPr/>
        </p:nvSpPr>
        <p:spPr>
          <a:xfrm rot="19164626">
            <a:off x="1270678" y="2934678"/>
            <a:ext cx="301342" cy="700610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3280125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60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  <p:bldP spid="1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79512" y="116632"/>
            <a:ext cx="878497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ELDELİ ÇARPMA: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989449" y="1484784"/>
            <a:ext cx="1206287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8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2072003" y="1484784"/>
            <a:ext cx="1080120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8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957601" y="2990562"/>
            <a:ext cx="1308924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8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2411115" y="4267944"/>
            <a:ext cx="1440160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8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1475656" y="4267944"/>
            <a:ext cx="1207806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8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269369" y="4267944"/>
            <a:ext cx="1440160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8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4247964" y="908720"/>
            <a:ext cx="3816423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KURAL: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Eksi 12"/>
          <p:cNvSpPr/>
          <p:nvPr/>
        </p:nvSpPr>
        <p:spPr>
          <a:xfrm>
            <a:off x="-340265" y="4039344"/>
            <a:ext cx="4824536" cy="457200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4" name="Çarpma 13"/>
          <p:cNvSpPr/>
          <p:nvPr/>
        </p:nvSpPr>
        <p:spPr>
          <a:xfrm>
            <a:off x="395536" y="3660118"/>
            <a:ext cx="720080" cy="576064"/>
          </a:xfrm>
          <a:prstGeom prst="mathMultiply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5" name="Dikdörtgen 14"/>
          <p:cNvSpPr/>
          <p:nvPr/>
        </p:nvSpPr>
        <p:spPr>
          <a:xfrm>
            <a:off x="3851275" y="1484784"/>
            <a:ext cx="5185221" cy="452431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Önce birler basamağını çarpar, elde </a:t>
            </a:r>
            <a:r>
              <a:rPr lang="tr-TR" sz="36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yi</a:t>
            </a:r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ayrı yazar, sonra onlar basamağını çarpar elde </a:t>
            </a:r>
            <a:r>
              <a:rPr lang="tr-TR" sz="36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yi</a:t>
            </a:r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ekler toplamını yazarız.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6" name="Yukarı Ok 15"/>
          <p:cNvSpPr/>
          <p:nvPr/>
        </p:nvSpPr>
        <p:spPr>
          <a:xfrm>
            <a:off x="2562304" y="2668124"/>
            <a:ext cx="242316" cy="518344"/>
          </a:xfrm>
          <a:prstGeom prst="up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7" name="Yukarı Ok 16"/>
          <p:cNvSpPr/>
          <p:nvPr/>
        </p:nvSpPr>
        <p:spPr>
          <a:xfrm rot="19121883">
            <a:off x="1823281" y="2585859"/>
            <a:ext cx="153399" cy="910653"/>
          </a:xfrm>
          <a:prstGeom prst="up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8" name="Metin kutusu 17"/>
          <p:cNvSpPr txBox="1"/>
          <p:nvPr/>
        </p:nvSpPr>
        <p:spPr>
          <a:xfrm>
            <a:off x="2460547" y="1093386"/>
            <a:ext cx="546490" cy="58477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sz="3200" dirty="0" smtClean="0">
                <a:solidFill>
                  <a:srgbClr val="FF0000"/>
                </a:solidFill>
              </a:rPr>
              <a:t>2</a:t>
            </a:r>
            <a:endParaRPr lang="tr-TR" sz="32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267858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60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6" grpId="0" animBg="1"/>
      <p:bldP spid="17" grpId="0" animBg="1"/>
      <p:bldP spid="18" grpId="0" animBg="1"/>
    </p:bld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92</TotalTime>
  <Words>618</Words>
  <Application>Microsoft Office PowerPoint</Application>
  <PresentationFormat>Ekran Gösterisi (4:3)</PresentationFormat>
  <Paragraphs>210</Paragraphs>
  <Slides>25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25</vt:i4>
      </vt:variant>
    </vt:vector>
  </HeadingPairs>
  <TitlesOfParts>
    <vt:vector size="26" baseType="lpstr">
      <vt:lpstr>Ofis Teması</vt:lpstr>
      <vt:lpstr>Slayt 1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  <vt:lpstr>Slayt 15</vt:lpstr>
      <vt:lpstr>Slayt 16</vt:lpstr>
      <vt:lpstr>Slayt 17</vt:lpstr>
      <vt:lpstr>Slayt 18</vt:lpstr>
      <vt:lpstr>Slayt 19</vt:lpstr>
      <vt:lpstr>Slayt 20</vt:lpstr>
      <vt:lpstr>Slayt 21</vt:lpstr>
      <vt:lpstr>Slayt 22</vt:lpstr>
      <vt:lpstr>Slayt 23</vt:lpstr>
      <vt:lpstr>Slayt 24</vt:lpstr>
      <vt:lpstr>Slayt 25</vt:lpstr>
    </vt:vector>
  </TitlesOfParts>
  <Manager>www.sorubak.com</Manager>
  <Company>www.sorubak.com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www.sorubak.com; PC</dc:creator>
  <cp:keywords>www.sorubak.com</cp:keywords>
  <dc:description>www.sorubak.com</dc:description>
  <cp:lastModifiedBy>Dogan</cp:lastModifiedBy>
  <cp:revision>www.sorubak.com</cp:revision>
  <dcterms:created xsi:type="dcterms:W3CDTF">2013-01-15T16:39:56Z</dcterms:created>
  <dcterms:modified xsi:type="dcterms:W3CDTF">2013-01-16T13:57:02Z</dcterms:modified>
  <cp:category>www.sorubak.com</cp:category>
  <cp:contentType>www.sorubak.com</cp:contentType>
  <cp:contentStatus>www.sorubak.com</cp:contentStatus>
  <cp:version>www.sorubak.com</cp:version>
</cp:coreProperties>
</file>