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8"/>
  </p:notesMasterIdLst>
  <p:sldIdLst>
    <p:sldId id="256" r:id="rId2"/>
    <p:sldId id="258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404" r:id="rId23"/>
    <p:sldId id="329" r:id="rId24"/>
    <p:sldId id="346" r:id="rId25"/>
    <p:sldId id="32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32" r:id="rId45"/>
    <p:sldId id="365" r:id="rId46"/>
    <p:sldId id="366" r:id="rId47"/>
    <p:sldId id="367" r:id="rId48"/>
    <p:sldId id="368" r:id="rId49"/>
    <p:sldId id="369" r:id="rId50"/>
    <p:sldId id="370" r:id="rId51"/>
    <p:sldId id="371" r:id="rId52"/>
    <p:sldId id="372" r:id="rId53"/>
    <p:sldId id="373" r:id="rId54"/>
    <p:sldId id="374" r:id="rId55"/>
    <p:sldId id="375" r:id="rId56"/>
    <p:sldId id="376" r:id="rId57"/>
    <p:sldId id="377" r:id="rId58"/>
    <p:sldId id="378" r:id="rId59"/>
    <p:sldId id="379" r:id="rId60"/>
    <p:sldId id="380" r:id="rId61"/>
    <p:sldId id="381" r:id="rId62"/>
    <p:sldId id="382" r:id="rId63"/>
    <p:sldId id="383" r:id="rId64"/>
    <p:sldId id="384" r:id="rId65"/>
    <p:sldId id="334" r:id="rId66"/>
    <p:sldId id="333" r:id="rId67"/>
    <p:sldId id="405" r:id="rId68"/>
    <p:sldId id="406" r:id="rId69"/>
    <p:sldId id="407" r:id="rId70"/>
    <p:sldId id="408" r:id="rId71"/>
    <p:sldId id="409" r:id="rId72"/>
    <p:sldId id="410" r:id="rId73"/>
    <p:sldId id="411" r:id="rId74"/>
    <p:sldId id="412" r:id="rId75"/>
    <p:sldId id="413" r:id="rId76"/>
    <p:sldId id="414" r:id="rId7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30" autoAdjust="0"/>
    <p:restoredTop sz="94660"/>
  </p:normalViewPr>
  <p:slideViewPr>
    <p:cSldViewPr>
      <p:cViewPr varScale="1">
        <p:scale>
          <a:sx n="65" d="100"/>
          <a:sy n="65" d="100"/>
        </p:scale>
        <p:origin x="-5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0191A0-FCF3-4841-A194-F8AB4146B644}" type="datetimeFigureOut">
              <a:rPr lang="tr-TR" smtClean="0"/>
              <a:pPr/>
              <a:t>08.01.2013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7A319-45C1-4E4A-B6B0-A79FB83C79F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25</a:t>
            </a:fld>
            <a:endParaRPr lang="tr-T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26</a:t>
            </a:fld>
            <a:endParaRPr lang="tr-T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30</a:t>
            </a:fld>
            <a:endParaRPr lang="tr-T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31</a:t>
            </a:fld>
            <a:endParaRPr lang="tr-T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34</a:t>
            </a:fld>
            <a:endParaRPr lang="tr-T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35</a:t>
            </a:fld>
            <a:endParaRPr lang="tr-T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36</a:t>
            </a:fld>
            <a:endParaRPr lang="tr-T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37</a:t>
            </a:fld>
            <a:endParaRPr lang="tr-T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38</a:t>
            </a:fld>
            <a:endParaRPr lang="tr-T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39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40</a:t>
            </a:fld>
            <a:endParaRPr lang="tr-T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41</a:t>
            </a:fld>
            <a:endParaRPr lang="tr-T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42</a:t>
            </a:fld>
            <a:endParaRPr lang="tr-T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43</a:t>
            </a:fld>
            <a:endParaRPr lang="tr-T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44</a:t>
            </a:fld>
            <a:endParaRPr lang="tr-T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45</a:t>
            </a:fld>
            <a:endParaRPr lang="tr-T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46</a:t>
            </a:fld>
            <a:endParaRPr lang="tr-T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47</a:t>
            </a:fld>
            <a:endParaRPr lang="tr-T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48</a:t>
            </a:fld>
            <a:endParaRPr lang="tr-T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49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50</a:t>
            </a:fld>
            <a:endParaRPr lang="tr-TR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51</a:t>
            </a:fld>
            <a:endParaRPr lang="tr-TR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52</a:t>
            </a:fld>
            <a:endParaRPr lang="tr-TR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53</a:t>
            </a:fld>
            <a:endParaRPr lang="tr-TR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54</a:t>
            </a:fld>
            <a:endParaRPr lang="tr-TR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55</a:t>
            </a:fld>
            <a:endParaRPr lang="tr-TR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56</a:t>
            </a:fld>
            <a:endParaRPr lang="tr-TR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57</a:t>
            </a:fld>
            <a:endParaRPr lang="tr-TR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58</a:t>
            </a:fld>
            <a:endParaRPr lang="tr-TR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59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60</a:t>
            </a:fld>
            <a:endParaRPr lang="tr-TR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61</a:t>
            </a:fld>
            <a:endParaRPr lang="tr-TR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62</a:t>
            </a:fld>
            <a:endParaRPr lang="tr-TR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63</a:t>
            </a:fld>
            <a:endParaRPr lang="tr-TR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64</a:t>
            </a:fld>
            <a:endParaRPr lang="tr-TR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65</a:t>
            </a:fld>
            <a:endParaRPr lang="tr-TR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66</a:t>
            </a:fld>
            <a:endParaRPr lang="tr-TR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67</a:t>
            </a:fld>
            <a:endParaRPr lang="tr-TR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68</a:t>
            </a:fld>
            <a:endParaRPr lang="tr-TR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69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70</a:t>
            </a:fld>
            <a:endParaRPr lang="tr-TR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71</a:t>
            </a:fld>
            <a:endParaRPr lang="tr-TR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72</a:t>
            </a:fld>
            <a:endParaRPr lang="tr-TR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73</a:t>
            </a:fld>
            <a:endParaRPr lang="tr-TR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74</a:t>
            </a:fld>
            <a:endParaRPr lang="tr-TR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75</a:t>
            </a:fld>
            <a:endParaRPr lang="tr-TR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76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E7A319-45C1-4E4A-B6B0-A79FB83C79F3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08.01.2013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08.01.2013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08.01.2013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08.01.2013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08.01.2013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08.01.2013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08.01.2013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08.01.2013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08.01.2013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08.01.2013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08.01.2013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08.01.2013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8064896" cy="5832647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slope"/>
            <a:bevelB w="82550" h="44450" prst="angle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r>
              <a:rPr lang="tr-TR" sz="7200" b="1" dirty="0" smtClean="0">
                <a:solidFill>
                  <a:srgbClr val="C00000"/>
                </a:solidFill>
                <a:latin typeface="Comic Sans MS" pitchFamily="66" charset="0"/>
              </a:rPr>
              <a:t>3/A SINIFI </a:t>
            </a:r>
            <a:r>
              <a:rPr lang="tr-TR" sz="7200" b="1" dirty="0" smtClean="0">
                <a:solidFill>
                  <a:srgbClr val="C00000"/>
                </a:solidFill>
                <a:latin typeface="Comic Sans MS" pitchFamily="66" charset="0"/>
              </a:rPr>
              <a:t>   3.BİLGİ </a:t>
            </a:r>
            <a:r>
              <a:rPr lang="tr-TR" sz="7200" b="1" dirty="0" smtClean="0">
                <a:solidFill>
                  <a:srgbClr val="C00000"/>
                </a:solidFill>
                <a:latin typeface="Comic Sans MS" pitchFamily="66" charset="0"/>
              </a:rPr>
              <a:t>YARIŞMASINA HOŞGELDİNİZ</a:t>
            </a:r>
            <a:endParaRPr lang="tr-TR" sz="7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4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467544" y="2852936"/>
            <a:ext cx="8054712" cy="1650944"/>
          </a:xfrm>
        </p:spPr>
        <p:txBody>
          <a:bodyPr>
            <a:normAutofit/>
          </a:bodyPr>
          <a:lstStyle/>
          <a:p>
            <a:pPr algn="ctr"/>
            <a:r>
              <a:rPr lang="tr-TR" sz="4000" b="1" dirty="0" smtClean="0"/>
              <a:t>B) </a:t>
            </a:r>
            <a:endParaRPr lang="tr-TR" sz="4000" b="1" dirty="0" smtClean="0"/>
          </a:p>
          <a:p>
            <a:pPr algn="ctr"/>
            <a:r>
              <a:rPr lang="tr-TR" sz="4000" b="1" dirty="0" smtClean="0"/>
              <a:t>Çünkü </a:t>
            </a:r>
            <a:r>
              <a:rPr lang="tr-TR" sz="4000" b="1" dirty="0" smtClean="0"/>
              <a:t>– bunun sonucunda – için</a:t>
            </a:r>
            <a:endParaRPr lang="tr-TR" sz="40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5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  <p:pic>
        <p:nvPicPr>
          <p:cNvPr id="4" name="3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060848"/>
            <a:ext cx="180020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3275856" y="1844824"/>
            <a:ext cx="5400600" cy="1728192"/>
          </a:xfrm>
          <a:prstGeom prst="wedgeRectCallout">
            <a:avLst>
              <a:gd name="adj1" fmla="val -57532"/>
              <a:gd name="adj2" fmla="val 2444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54000" tIns="10800" rIns="18000" bIns="108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 </a:t>
            </a: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Arial" pitchFamily="34" charset="0"/>
              </a:rPr>
              <a:t>İstanbul Ankara ve İzmir üç büyük kentimizdir.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539552" y="3959586"/>
            <a:ext cx="788436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Eren’in cümlesinde hangi sözcükten sonra virgül (,) konmalıdır?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A) İstanbul	B) üç          C) büyük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5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5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A) İstanbul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6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85000" lnSpcReduction="20000"/>
          </a:bodyPr>
          <a:lstStyle/>
          <a:p>
            <a:endParaRPr lang="tr-TR" dirty="0" smtClean="0"/>
          </a:p>
          <a:p>
            <a:r>
              <a:rPr lang="tr-TR" sz="5400" b="1" dirty="0" smtClean="0"/>
              <a:t>“çalışıyorum” sözcüğünün zamanı nedir</a:t>
            </a:r>
            <a:r>
              <a:rPr lang="tr-TR" sz="5400" b="1" dirty="0" smtClean="0"/>
              <a:t>?</a:t>
            </a:r>
          </a:p>
          <a:p>
            <a:endParaRPr lang="tr-TR" sz="5400" dirty="0" smtClean="0"/>
          </a:p>
          <a:p>
            <a:pPr marL="811213" indent="-784225"/>
            <a:r>
              <a:rPr lang="tr-TR" sz="5400" dirty="0" smtClean="0"/>
              <a:t>     A)gelecek(yarın)             B)geçmiş(dün</a:t>
            </a:r>
            <a:r>
              <a:rPr lang="tr-TR" sz="5400" dirty="0" smtClean="0"/>
              <a:t>)     </a:t>
            </a:r>
            <a:r>
              <a:rPr lang="tr-TR" sz="5400" dirty="0" smtClean="0"/>
              <a:t>   C)şimdiki(bugün</a:t>
            </a:r>
            <a:r>
              <a:rPr lang="tr-TR" sz="5400" dirty="0" smtClean="0"/>
              <a:t>)</a:t>
            </a:r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6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tr-TR" sz="9600" dirty="0" smtClean="0"/>
              <a:t>C)şimdiki(bugün)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7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92500"/>
          </a:bodyPr>
          <a:lstStyle/>
          <a:p>
            <a:endParaRPr lang="tr-TR" dirty="0" smtClean="0"/>
          </a:p>
          <a:p>
            <a:r>
              <a:rPr lang="tr-TR" sz="5400" b="1" dirty="0" smtClean="0"/>
              <a:t>TBMM’nin açılımı nedir?</a:t>
            </a:r>
            <a:endParaRPr lang="tr-TR" sz="5400" dirty="0" smtClean="0"/>
          </a:p>
          <a:p>
            <a:r>
              <a:rPr lang="tr-TR" sz="5400" dirty="0" smtClean="0"/>
              <a:t>  </a:t>
            </a:r>
            <a:r>
              <a:rPr lang="tr-TR" sz="4300" b="1" dirty="0" smtClean="0"/>
              <a:t>A) </a:t>
            </a:r>
            <a:r>
              <a:rPr lang="tr-TR" sz="4300" dirty="0" smtClean="0"/>
              <a:t>Türkiye Birleşmiş Milletler Meclisi</a:t>
            </a:r>
          </a:p>
          <a:p>
            <a:r>
              <a:rPr lang="tr-TR" sz="4300" b="1" dirty="0" smtClean="0"/>
              <a:t>  B) </a:t>
            </a:r>
            <a:r>
              <a:rPr lang="tr-TR" sz="4300" dirty="0" smtClean="0"/>
              <a:t>Türkiye Büyük Mebuslar Meclisi</a:t>
            </a:r>
          </a:p>
          <a:p>
            <a:r>
              <a:rPr lang="tr-TR" sz="4300" dirty="0" smtClean="0"/>
              <a:t>  </a:t>
            </a:r>
            <a:r>
              <a:rPr lang="tr-TR" sz="4300" b="1" dirty="0" smtClean="0"/>
              <a:t>C) </a:t>
            </a:r>
            <a:r>
              <a:rPr lang="tr-TR" sz="4300" dirty="0" smtClean="0"/>
              <a:t>Türkiye Büyük Millet Meclisi</a:t>
            </a:r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7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tr-TR" sz="9600" b="1" dirty="0" smtClean="0"/>
              <a:t>C) </a:t>
            </a:r>
            <a:r>
              <a:rPr lang="tr-TR" sz="9600" dirty="0" smtClean="0"/>
              <a:t>Türkiye Büyük Millet Meclisi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8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77500" lnSpcReduction="20000"/>
          </a:bodyPr>
          <a:lstStyle/>
          <a:p>
            <a:endParaRPr lang="tr-TR" dirty="0" smtClean="0"/>
          </a:p>
          <a:p>
            <a:r>
              <a:rPr lang="tr-TR" sz="5400" b="1" dirty="0" smtClean="0"/>
              <a:t>‘’ Bu sabah ilimize kar yağdı.  Karda ellerimiz çok üşüdü. Ama hiç kuş sesi yoktu.’’ Cümlesinde hangi duyu organı ile ilgili anlatım yoktur?</a:t>
            </a:r>
            <a:endParaRPr lang="tr-TR" sz="5400" dirty="0" smtClean="0"/>
          </a:p>
          <a:p>
            <a:r>
              <a:rPr lang="tr-TR" sz="5400" dirty="0" smtClean="0"/>
              <a:t>A) Burun         B) Göz         C) Kulak</a:t>
            </a:r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8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/>
              <a:t>A) Burun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9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62500" lnSpcReduction="20000"/>
          </a:bodyPr>
          <a:lstStyle/>
          <a:p>
            <a:endParaRPr lang="tr-TR" dirty="0" smtClean="0"/>
          </a:p>
          <a:p>
            <a:r>
              <a:rPr lang="tr-TR" sz="5400" b="1" dirty="0" smtClean="0"/>
              <a:t>‘’İşçiler </a:t>
            </a:r>
            <a:r>
              <a:rPr lang="tr-TR" sz="5400" b="1" u="sng" dirty="0" smtClean="0"/>
              <a:t>gece</a:t>
            </a:r>
            <a:r>
              <a:rPr lang="tr-TR" sz="5400" b="1" dirty="0" smtClean="0"/>
              <a:t> </a:t>
            </a:r>
            <a:r>
              <a:rPr lang="tr-TR" sz="5400" b="1" u="sng" dirty="0" smtClean="0"/>
              <a:t>gündüz</a:t>
            </a:r>
            <a:r>
              <a:rPr lang="tr-TR" sz="5400" b="1" dirty="0" smtClean="0"/>
              <a:t> çalıştılar işi bitirdiler.’’</a:t>
            </a:r>
            <a:endParaRPr lang="tr-TR" sz="5400" dirty="0" smtClean="0"/>
          </a:p>
          <a:p>
            <a:r>
              <a:rPr lang="tr-TR" sz="5400" b="1" dirty="0" smtClean="0"/>
              <a:t>Cümlesindeki  altı çizili kelimeler arasındaki anlam ilişkisi hangi seçenekte vardır?</a:t>
            </a:r>
            <a:endParaRPr lang="tr-TR" sz="5400" dirty="0" smtClean="0"/>
          </a:p>
          <a:p>
            <a:pPr lvl="0"/>
            <a:r>
              <a:rPr lang="tr-TR" sz="5400" dirty="0" smtClean="0"/>
              <a:t>       A)  öğretmen </a:t>
            </a:r>
            <a:r>
              <a:rPr lang="tr-TR" sz="5400" dirty="0" smtClean="0"/>
              <a:t>– muallim    </a:t>
            </a:r>
          </a:p>
          <a:p>
            <a:pPr lvl="0"/>
            <a:r>
              <a:rPr lang="tr-TR" sz="5400" dirty="0" smtClean="0"/>
              <a:t>       B)  kuvvetli </a:t>
            </a:r>
            <a:r>
              <a:rPr lang="tr-TR" sz="5400" dirty="0" smtClean="0"/>
              <a:t>– zayıf      </a:t>
            </a:r>
          </a:p>
          <a:p>
            <a:pPr lvl="0"/>
            <a:r>
              <a:rPr lang="tr-TR" sz="5400" dirty="0" smtClean="0"/>
              <a:t>      C)   yaşlı </a:t>
            </a:r>
            <a:r>
              <a:rPr lang="tr-TR" sz="5400" dirty="0" smtClean="0"/>
              <a:t>– ihtiyar</a:t>
            </a:r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476672"/>
            <a:ext cx="6400800" cy="5162128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TÜRKÇE DERSİ  SORULARI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9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tr-TR" sz="9600" dirty="0" smtClean="0"/>
              <a:t> B)  kuvvetli – zayıf      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10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77500" lnSpcReduction="20000"/>
          </a:bodyPr>
          <a:lstStyle/>
          <a:p>
            <a:endParaRPr lang="tr-TR" dirty="0" smtClean="0"/>
          </a:p>
          <a:p>
            <a:pPr lvl="0"/>
            <a:r>
              <a:rPr lang="tr-TR" sz="5400" dirty="0" smtClean="0"/>
              <a:t>Aşağıdaki sözcüklerden hangisinin aldığı ek, sözcüğün anlamını değiştirmiştir?</a:t>
            </a:r>
          </a:p>
          <a:p>
            <a:pPr lvl="0"/>
            <a:r>
              <a:rPr lang="tr-TR" sz="5400" dirty="0" smtClean="0"/>
              <a:t>         A) kalemler</a:t>
            </a:r>
            <a:endParaRPr lang="tr-TR" sz="5400" dirty="0" smtClean="0"/>
          </a:p>
          <a:p>
            <a:pPr lvl="0"/>
            <a:r>
              <a:rPr lang="tr-TR" sz="5400" dirty="0" smtClean="0"/>
              <a:t>         B) arabacı</a:t>
            </a:r>
            <a:endParaRPr lang="tr-TR" sz="5400" dirty="0" smtClean="0"/>
          </a:p>
          <a:p>
            <a:pPr lvl="0"/>
            <a:r>
              <a:rPr lang="tr-TR" sz="5400" dirty="0" smtClean="0"/>
              <a:t>         C) kitabım</a:t>
            </a:r>
            <a:endParaRPr lang="tr-TR" sz="5400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10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/>
              <a:t> B) arabacı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>
            <a:spLocks noGrp="1"/>
          </p:cNvSpPr>
          <p:nvPr>
            <p:ph type="subTitle" idx="1"/>
          </p:nvPr>
        </p:nvSpPr>
        <p:spPr>
          <a:xfrm>
            <a:off x="1432560" y="692696"/>
            <a:ext cx="7406640" cy="4968552"/>
          </a:xfrm>
        </p:spPr>
        <p:txBody>
          <a:bodyPr/>
          <a:lstStyle/>
          <a:p>
            <a:endParaRPr lang="tr-TR" sz="28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tr-TR" sz="7200" b="1" dirty="0" smtClean="0">
                <a:solidFill>
                  <a:srgbClr val="C00000"/>
                </a:solidFill>
                <a:latin typeface="Comic Sans MS" pitchFamily="66" charset="0"/>
              </a:rPr>
              <a:t>MATEMATİK  DERSİ  SORULARI</a:t>
            </a:r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pPr algn="ctr"/>
            <a:r>
              <a:rPr lang="tr-TR" sz="5400" dirty="0" smtClean="0"/>
              <a:t>4 birlik </a:t>
            </a:r>
            <a:r>
              <a:rPr lang="tr-TR" b="1" dirty="0" smtClean="0"/>
              <a:t> </a:t>
            </a:r>
            <a:r>
              <a:rPr lang="tr-TR" dirty="0" smtClean="0"/>
              <a:t> </a:t>
            </a:r>
            <a:r>
              <a:rPr lang="tr-TR" sz="5400" dirty="0" smtClean="0"/>
              <a:t>+ 9 </a:t>
            </a:r>
            <a:r>
              <a:rPr lang="tr-TR" sz="5400" dirty="0" smtClean="0"/>
              <a:t>yüzlük</a:t>
            </a:r>
            <a:r>
              <a:rPr lang="tr-TR" sz="5400" dirty="0" smtClean="0"/>
              <a:t> </a:t>
            </a:r>
            <a:r>
              <a:rPr lang="tr-TR" sz="5400" dirty="0" smtClean="0"/>
              <a:t>+ 3 onluk</a:t>
            </a:r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/>
              <a:t>  Yukarıdaki gibi çözümlenen doğal </a:t>
            </a:r>
            <a:r>
              <a:rPr lang="tr-TR" b="1" dirty="0" smtClean="0"/>
              <a:t>sayı aşağıdakilerden </a:t>
            </a:r>
            <a:r>
              <a:rPr lang="tr-TR" b="1" dirty="0" smtClean="0"/>
              <a:t>hangisidir?</a:t>
            </a:r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/>
              <a:t>A) 943	B) 934	C) 443</a:t>
            </a:r>
            <a:endParaRPr lang="tr-TR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/>
              <a:t>A) </a:t>
            </a:r>
            <a:r>
              <a:rPr lang="tr-TR" sz="9600" dirty="0" smtClean="0"/>
              <a:t>943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2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lnSpcReduction="10000"/>
          </a:bodyPr>
          <a:lstStyle/>
          <a:p>
            <a:r>
              <a:rPr lang="tr-TR" sz="7200" b="1" dirty="0" smtClean="0"/>
              <a:t>          2 -- 3 -- 4</a:t>
            </a:r>
            <a:endParaRPr lang="tr-TR" sz="7200" dirty="0" smtClean="0"/>
          </a:p>
          <a:p>
            <a:endParaRPr lang="tr-TR" dirty="0" smtClean="0"/>
          </a:p>
          <a:p>
            <a:r>
              <a:rPr lang="tr-TR" b="1" dirty="0" smtClean="0"/>
              <a:t>  Yukarıdaki rakamların tümüyle </a:t>
            </a:r>
            <a:r>
              <a:rPr lang="tr-TR" b="1" dirty="0" smtClean="0"/>
              <a:t>yazılabilen </a:t>
            </a:r>
            <a:r>
              <a:rPr lang="tr-TR" b="1" dirty="0" smtClean="0"/>
              <a:t>üç basamaklı en büyük </a:t>
            </a:r>
            <a:r>
              <a:rPr lang="tr-TR" b="1" dirty="0" smtClean="0"/>
              <a:t>doğal </a:t>
            </a:r>
            <a:r>
              <a:rPr lang="tr-TR" b="1" dirty="0" smtClean="0"/>
              <a:t>sayı ile en küçük doğal sayı </a:t>
            </a:r>
            <a:r>
              <a:rPr lang="tr-TR" b="1" dirty="0" smtClean="0"/>
              <a:t>sayının </a:t>
            </a:r>
            <a:r>
              <a:rPr lang="tr-TR" b="1" dirty="0" smtClean="0"/>
              <a:t>toplamı kaçtır?</a:t>
            </a:r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r>
              <a:rPr lang="tr-TR" b="1" dirty="0" smtClean="0"/>
              <a:t>                   A</a:t>
            </a:r>
            <a:r>
              <a:rPr lang="tr-TR" b="1" dirty="0" smtClean="0"/>
              <a:t>) 666	B) 566	C) 888</a:t>
            </a:r>
            <a:endParaRPr lang="tr-TR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2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b="1" dirty="0" smtClean="0"/>
              <a:t> A) 666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3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85000" lnSpcReduction="10000"/>
          </a:bodyPr>
          <a:lstStyle/>
          <a:p>
            <a:endParaRPr lang="tr-TR" dirty="0" smtClean="0"/>
          </a:p>
          <a:p>
            <a:r>
              <a:rPr lang="tr-TR" sz="5400" b="1" dirty="0" smtClean="0"/>
              <a:t>485 sayısının en yakın onluğa yuvarladıktan sonra  90 çıkarılırsa sonuç kaç olur?</a:t>
            </a:r>
            <a:endParaRPr lang="tr-TR" sz="5400" dirty="0" smtClean="0"/>
          </a:p>
          <a:p>
            <a:r>
              <a:rPr lang="tr-TR" sz="5400" b="1" dirty="0" smtClean="0"/>
              <a:t> </a:t>
            </a:r>
            <a:endParaRPr lang="tr-TR" sz="5400" dirty="0" smtClean="0"/>
          </a:p>
          <a:p>
            <a:r>
              <a:rPr lang="tr-TR" sz="5400" b="1" dirty="0" smtClean="0"/>
              <a:t>A) 400	B) 405	</a:t>
            </a:r>
            <a:r>
              <a:rPr lang="tr-TR" sz="5400" b="1" dirty="0" smtClean="0"/>
              <a:t>    C</a:t>
            </a:r>
            <a:r>
              <a:rPr lang="tr-TR" sz="5400" b="1" dirty="0" smtClean="0"/>
              <a:t>) 390</a:t>
            </a:r>
            <a:endParaRPr lang="tr-TR" sz="5400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3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b="1" dirty="0" smtClean="0"/>
              <a:t>A) 400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92500"/>
          </a:bodyPr>
          <a:lstStyle/>
          <a:p>
            <a:endParaRPr lang="tr-TR" dirty="0" smtClean="0"/>
          </a:p>
          <a:p>
            <a:pPr algn="ctr"/>
            <a:r>
              <a:rPr lang="tr-TR" sz="5400" b="1" dirty="0" smtClean="0"/>
              <a:t>Aşağıdaki sözcüklerden hem eş hem de karşıt anlamlısı vardır?</a:t>
            </a:r>
            <a:endParaRPr lang="tr-TR" dirty="0" smtClean="0"/>
          </a:p>
          <a:p>
            <a:r>
              <a:rPr lang="tr-TR" b="1" dirty="0" smtClean="0"/>
              <a:t> </a:t>
            </a:r>
            <a:endParaRPr lang="tr-TR" sz="5400" dirty="0" smtClean="0"/>
          </a:p>
          <a:p>
            <a:r>
              <a:rPr lang="tr-TR" sz="5400" b="1" dirty="0" smtClean="0"/>
              <a:t>  A) beyaz   B) iyi    C) uzun</a:t>
            </a:r>
            <a:endParaRPr lang="tr-TR" sz="5400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4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85000" lnSpcReduction="20000"/>
          </a:bodyPr>
          <a:lstStyle/>
          <a:p>
            <a:endParaRPr lang="tr-TR" dirty="0" smtClean="0"/>
          </a:p>
          <a:p>
            <a:r>
              <a:rPr lang="tr-TR" sz="5400" b="1" dirty="0" smtClean="0"/>
              <a:t>17’den başlayarak yedişerli </a:t>
            </a:r>
            <a:r>
              <a:rPr lang="tr-TR" sz="5400" b="1" dirty="0" smtClean="0"/>
              <a:t>ritmik </a:t>
            </a:r>
            <a:r>
              <a:rPr lang="tr-TR" sz="5400" b="1" dirty="0" smtClean="0"/>
              <a:t>sayarken beşinci söylenen sayı aşağıdakilerden hangisidir?</a:t>
            </a:r>
            <a:endParaRPr lang="tr-TR" sz="5400" dirty="0" smtClean="0"/>
          </a:p>
          <a:p>
            <a:r>
              <a:rPr lang="tr-TR" sz="5400" b="1" dirty="0" smtClean="0"/>
              <a:t> </a:t>
            </a:r>
            <a:endParaRPr lang="tr-TR" sz="5400" dirty="0" smtClean="0"/>
          </a:p>
          <a:p>
            <a:r>
              <a:rPr lang="tr-TR" sz="5400" b="1" dirty="0" smtClean="0"/>
              <a:t>A) </a:t>
            </a:r>
            <a:r>
              <a:rPr lang="tr-TR" sz="5400" b="1" dirty="0" smtClean="0"/>
              <a:t>48</a:t>
            </a:r>
            <a:r>
              <a:rPr lang="tr-TR" sz="5400" b="1" dirty="0" smtClean="0"/>
              <a:t>	B) </a:t>
            </a:r>
            <a:r>
              <a:rPr lang="tr-TR" sz="5400" b="1" dirty="0" smtClean="0"/>
              <a:t>49</a:t>
            </a:r>
            <a:r>
              <a:rPr lang="tr-TR" sz="5400" b="1" dirty="0" smtClean="0"/>
              <a:t>	C) </a:t>
            </a:r>
            <a:r>
              <a:rPr lang="tr-TR" sz="5400" b="1" dirty="0" smtClean="0"/>
              <a:t>45</a:t>
            </a:r>
            <a:endParaRPr lang="tr-TR" sz="5400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4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b="1" dirty="0" smtClean="0"/>
              <a:t>C) 45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9"/>
            <a:ext cx="7272808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5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587680" cy="5256584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sz="4400" b="1" dirty="0" smtClean="0"/>
              <a:t>124 </a:t>
            </a:r>
            <a:r>
              <a:rPr lang="tr-TR" sz="4400" b="1" dirty="0" smtClean="0"/>
              <a:t> ile </a:t>
            </a:r>
            <a:r>
              <a:rPr lang="tr-TR" sz="4400" b="1" dirty="0" smtClean="0"/>
              <a:t>135 sayıları arasındaki en büyük çift doğal sayı ile en </a:t>
            </a:r>
            <a:r>
              <a:rPr lang="tr-TR" sz="4400" b="1" dirty="0" smtClean="0"/>
              <a:t>küçük </a:t>
            </a:r>
            <a:r>
              <a:rPr lang="tr-TR" sz="4400" b="1" dirty="0" smtClean="0"/>
              <a:t>tek doğal sayının farkı kaçtır?</a:t>
            </a:r>
            <a:endParaRPr lang="tr-TR" sz="4400" dirty="0" smtClean="0"/>
          </a:p>
          <a:p>
            <a:pPr algn="ctr"/>
            <a:r>
              <a:rPr lang="tr-TR" sz="4400" b="1" dirty="0" smtClean="0"/>
              <a:t> </a:t>
            </a:r>
            <a:endParaRPr lang="tr-TR" sz="4400" dirty="0" smtClean="0"/>
          </a:p>
          <a:p>
            <a:pPr algn="ctr"/>
            <a:r>
              <a:rPr lang="tr-TR" sz="4400" b="1" dirty="0" smtClean="0"/>
              <a:t>A) 9		B) 10	</a:t>
            </a:r>
            <a:r>
              <a:rPr lang="tr-TR" sz="4400" b="1" dirty="0" smtClean="0"/>
              <a:t>       C</a:t>
            </a:r>
            <a:r>
              <a:rPr lang="tr-TR" sz="4400" b="1" dirty="0" smtClean="0"/>
              <a:t>) 11</a:t>
            </a:r>
            <a:endParaRPr lang="tr-TR" sz="4400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5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b="1" dirty="0" smtClean="0"/>
              <a:t> C) 11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6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/>
          </a:bodyPr>
          <a:lstStyle/>
          <a:p>
            <a:r>
              <a:rPr lang="tr-TR" sz="4800" b="1" dirty="0" smtClean="0"/>
              <a:t> </a:t>
            </a:r>
            <a:r>
              <a:rPr lang="tr-TR" sz="4800" dirty="0" smtClean="0"/>
              <a:t>Yarısı 25 </a:t>
            </a:r>
            <a:r>
              <a:rPr lang="tr-TR" sz="4800" dirty="0" smtClean="0"/>
              <a:t>olan sayının </a:t>
            </a:r>
            <a:r>
              <a:rPr lang="tr-TR" sz="4800" dirty="0" smtClean="0"/>
              <a:t>10 </a:t>
            </a:r>
            <a:r>
              <a:rPr lang="tr-TR" sz="4800" dirty="0" smtClean="0"/>
              <a:t>fazlasının </a:t>
            </a:r>
            <a:r>
              <a:rPr lang="tr-TR" sz="4800" dirty="0" smtClean="0"/>
              <a:t>20 eksiği  </a:t>
            </a:r>
            <a:r>
              <a:rPr lang="tr-TR" sz="4800" dirty="0" smtClean="0"/>
              <a:t>kaçtır</a:t>
            </a:r>
            <a:r>
              <a:rPr lang="tr-TR" sz="4800" dirty="0" smtClean="0"/>
              <a:t>?</a:t>
            </a:r>
            <a:endParaRPr lang="tr-TR" sz="3600" dirty="0" smtClean="0"/>
          </a:p>
          <a:p>
            <a:endParaRPr lang="tr-TR" dirty="0" smtClean="0"/>
          </a:p>
          <a:p>
            <a:pPr algn="ctr"/>
            <a:r>
              <a:rPr lang="tr-TR" sz="5400" b="1" dirty="0" smtClean="0"/>
              <a:t>A) </a:t>
            </a:r>
            <a:r>
              <a:rPr lang="tr-TR" sz="5400" b="1" dirty="0" smtClean="0"/>
              <a:t>45 </a:t>
            </a:r>
            <a:r>
              <a:rPr lang="tr-TR" sz="5400" b="1" dirty="0" smtClean="0"/>
              <a:t>	B) </a:t>
            </a:r>
            <a:r>
              <a:rPr lang="tr-TR" sz="5400" b="1" dirty="0" smtClean="0"/>
              <a:t>40 </a:t>
            </a:r>
            <a:r>
              <a:rPr lang="tr-TR" sz="5400" b="1" dirty="0" smtClean="0"/>
              <a:t>	C) </a:t>
            </a:r>
            <a:r>
              <a:rPr lang="tr-TR" sz="5400" b="1" dirty="0" smtClean="0"/>
              <a:t>35</a:t>
            </a:r>
            <a:endParaRPr lang="tr-TR" sz="5400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6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b="1" dirty="0" smtClean="0"/>
              <a:t>B) 40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7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62500" lnSpcReduction="20000"/>
          </a:bodyPr>
          <a:lstStyle/>
          <a:p>
            <a:endParaRPr lang="tr-TR" dirty="0" smtClean="0"/>
          </a:p>
          <a:p>
            <a:r>
              <a:rPr lang="tr-TR" sz="5400" b="1" dirty="0" smtClean="0"/>
              <a:t>Ege , yarıyıl tatilinde </a:t>
            </a:r>
            <a:r>
              <a:rPr lang="tr-TR" sz="5400" b="1" dirty="0" smtClean="0"/>
              <a:t>İzmir’den </a:t>
            </a:r>
            <a:r>
              <a:rPr lang="tr-TR" sz="5400" b="1" dirty="0" smtClean="0"/>
              <a:t>Erzurum’a trenle gitmiştir. Tren İzmir’den 453 yolcu ile </a:t>
            </a:r>
            <a:r>
              <a:rPr lang="tr-TR" sz="5400" b="1" dirty="0" smtClean="0"/>
              <a:t>çıkmıştır</a:t>
            </a:r>
            <a:r>
              <a:rPr lang="tr-TR" sz="5400" b="1" dirty="0" smtClean="0"/>
              <a:t>. Ankara’da 207 yolcu inmiş, 305 yolcu binmiştir. Buna göre tren İzmir’e kaç yolcu ile varmıştır?</a:t>
            </a:r>
            <a:endParaRPr lang="tr-TR" sz="5400" dirty="0" smtClean="0"/>
          </a:p>
          <a:p>
            <a:r>
              <a:rPr lang="tr-TR" sz="5400" b="1" dirty="0" smtClean="0"/>
              <a:t> </a:t>
            </a:r>
            <a:endParaRPr lang="tr-TR" sz="5400" dirty="0" smtClean="0"/>
          </a:p>
          <a:p>
            <a:r>
              <a:rPr lang="tr-TR" sz="5400" b="1" dirty="0" smtClean="0"/>
              <a:t>A) 374	B) 551	C) 965 </a:t>
            </a:r>
            <a:endParaRPr lang="tr-TR" sz="5400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7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b="1" dirty="0" smtClean="0"/>
              <a:t>B) 551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8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sz="5400" b="1" dirty="0" smtClean="0"/>
              <a:t>        </a:t>
            </a:r>
            <a:r>
              <a:rPr lang="tr-TR" sz="8800" b="1" dirty="0" smtClean="0"/>
              <a:t>5 </a:t>
            </a:r>
            <a:r>
              <a:rPr lang="tr-TR" sz="8800" b="1" dirty="0" smtClean="0"/>
              <a:t>+ 9   = ?    </a:t>
            </a:r>
            <a:endParaRPr lang="tr-TR" sz="8800" b="1" dirty="0" smtClean="0"/>
          </a:p>
          <a:p>
            <a:r>
              <a:rPr lang="tr-TR" sz="5400" b="1" dirty="0" smtClean="0"/>
              <a:t>İşleminin </a:t>
            </a:r>
            <a:r>
              <a:rPr lang="tr-TR" sz="5400" b="1" dirty="0" smtClean="0"/>
              <a:t>sonucu kaçtır?</a:t>
            </a:r>
            <a:endParaRPr lang="tr-TR" sz="5400" dirty="0" smtClean="0"/>
          </a:p>
          <a:p>
            <a:r>
              <a:rPr lang="tr-TR" sz="5400" dirty="0" smtClean="0"/>
              <a:t> </a:t>
            </a:r>
            <a:r>
              <a:rPr lang="tr-TR" sz="5400" dirty="0" smtClean="0"/>
              <a:t>A</a:t>
            </a:r>
            <a:r>
              <a:rPr lang="tr-TR" sz="5400" dirty="0" smtClean="0"/>
              <a:t>) XI   </a:t>
            </a:r>
            <a:r>
              <a:rPr lang="tr-TR" sz="5400" dirty="0" smtClean="0"/>
              <a:t>   B</a:t>
            </a:r>
            <a:r>
              <a:rPr lang="tr-TR" sz="5400" dirty="0" smtClean="0"/>
              <a:t>) XIV  </a:t>
            </a:r>
            <a:r>
              <a:rPr lang="tr-TR" sz="5400" dirty="0" smtClean="0"/>
              <a:t>    </a:t>
            </a:r>
            <a:r>
              <a:rPr lang="tr-TR" sz="5400" dirty="0" smtClean="0"/>
              <a:t>C) XVI</a:t>
            </a:r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8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/>
              <a:t>B) XIV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b="1" dirty="0" smtClean="0"/>
              <a:t> A) beyaz 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9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92500" lnSpcReduction="10000"/>
          </a:bodyPr>
          <a:lstStyle/>
          <a:p>
            <a:endParaRPr lang="tr-TR" dirty="0" smtClean="0"/>
          </a:p>
          <a:p>
            <a:r>
              <a:rPr lang="tr-TR" sz="3900" b="1" dirty="0" smtClean="0"/>
              <a:t> Müge 3 tanesi 12 liraya satılan kalemlerden 20 tane satın alıyor.Satıcıya 100 lira veriyor.Müge satıcıdan para üstü kaç lira almalıdır</a:t>
            </a:r>
            <a:r>
              <a:rPr lang="tr-TR" sz="3900" b="1" dirty="0" smtClean="0"/>
              <a:t>?</a:t>
            </a:r>
          </a:p>
          <a:p>
            <a:endParaRPr lang="tr-TR" sz="3900" b="1" dirty="0" smtClean="0"/>
          </a:p>
          <a:p>
            <a:r>
              <a:rPr lang="tr-TR" sz="3900" b="1" dirty="0" smtClean="0"/>
              <a:t>A) 15      B) 20      C) 30</a:t>
            </a:r>
            <a:endParaRPr lang="tr-TR" sz="3900" b="1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9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b="1" dirty="0" smtClean="0"/>
              <a:t>B) 20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10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b="1" dirty="0" smtClean="0"/>
              <a:t>Rüya apartmanı 10 katlı ve her katında 3 daire,her dairede bir sandık,her sandıkta 5 kutu oyuncak vardır.Rüya apartmanında toplam kaç tane oyuncak vardır ?</a:t>
            </a:r>
            <a:r>
              <a:rPr lang="tr-TR" b="1" dirty="0" smtClean="0"/>
              <a:t> </a:t>
            </a:r>
            <a:endParaRPr lang="tr-TR" b="1" dirty="0" smtClean="0"/>
          </a:p>
          <a:p>
            <a:endParaRPr lang="tr-TR" b="1" dirty="0" smtClean="0"/>
          </a:p>
          <a:p>
            <a:endParaRPr lang="tr-TR" dirty="0" smtClean="0"/>
          </a:p>
          <a:p>
            <a:pPr algn="ctr"/>
            <a:r>
              <a:rPr lang="tr-TR" b="1" dirty="0" smtClean="0"/>
              <a:t>A) </a:t>
            </a:r>
            <a:r>
              <a:rPr lang="tr-TR" b="1" dirty="0" smtClean="0"/>
              <a:t>100</a:t>
            </a:r>
            <a:r>
              <a:rPr lang="tr-TR" b="1" dirty="0" smtClean="0"/>
              <a:t>	B) </a:t>
            </a:r>
            <a:r>
              <a:rPr lang="tr-TR" b="1" dirty="0" smtClean="0"/>
              <a:t>53  </a:t>
            </a:r>
            <a:r>
              <a:rPr lang="tr-TR" b="1" dirty="0" smtClean="0"/>
              <a:t>	C) </a:t>
            </a:r>
            <a:r>
              <a:rPr lang="tr-TR" b="1" dirty="0" smtClean="0"/>
              <a:t>150</a:t>
            </a:r>
            <a:endParaRPr lang="tr-TR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10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b="1" dirty="0" smtClean="0"/>
              <a:t>C) 150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>
            <a:spLocks noGrp="1"/>
          </p:cNvSpPr>
          <p:nvPr>
            <p:ph type="subTitle" idx="1"/>
          </p:nvPr>
        </p:nvSpPr>
        <p:spPr>
          <a:xfrm>
            <a:off x="1432560" y="548680"/>
            <a:ext cx="7406640" cy="4752528"/>
          </a:xfrm>
        </p:spPr>
        <p:txBody>
          <a:bodyPr>
            <a:normAutofit/>
          </a:bodyPr>
          <a:lstStyle/>
          <a:p>
            <a:pPr algn="ctr"/>
            <a:endParaRPr lang="tr-TR" sz="72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r>
              <a:rPr lang="tr-TR" sz="7200" b="1" dirty="0" smtClean="0">
                <a:solidFill>
                  <a:srgbClr val="C00000"/>
                </a:solidFill>
                <a:latin typeface="Comic Sans MS" pitchFamily="66" charset="0"/>
              </a:rPr>
              <a:t>HAYAT BİLGİSİ DERSİ SORULARI</a:t>
            </a:r>
            <a:endParaRPr lang="tr-TR" sz="7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62500" lnSpcReduction="20000"/>
          </a:bodyPr>
          <a:lstStyle/>
          <a:p>
            <a:endParaRPr lang="tr-TR" dirty="0" smtClean="0"/>
          </a:p>
          <a:p>
            <a:r>
              <a:rPr lang="tr-TR" sz="5400" b="1" dirty="0" smtClean="0"/>
              <a:t>‘’ Vatan ve millet için gerekirse canımızı seve seve feda ederiz.’’    Atatürk’ün bu sözünden hangi özelliğini </a:t>
            </a:r>
            <a:r>
              <a:rPr lang="tr-TR" sz="5400" b="1" u="sng" dirty="0" smtClean="0"/>
              <a:t>çıkaramayız</a:t>
            </a:r>
            <a:r>
              <a:rPr lang="tr-TR" sz="5400" b="1" dirty="0" smtClean="0"/>
              <a:t>?</a:t>
            </a:r>
          </a:p>
          <a:p>
            <a:endParaRPr lang="tr-TR" sz="5400" dirty="0" smtClean="0"/>
          </a:p>
          <a:p>
            <a:r>
              <a:rPr lang="tr-TR" sz="5400" dirty="0" smtClean="0"/>
              <a:t>     </a:t>
            </a:r>
            <a:r>
              <a:rPr lang="tr-TR" sz="5400" dirty="0" smtClean="0"/>
              <a:t>A)Millet sevgisi  </a:t>
            </a:r>
            <a:endParaRPr lang="tr-TR" sz="5400" dirty="0" smtClean="0"/>
          </a:p>
          <a:p>
            <a:r>
              <a:rPr lang="tr-TR" sz="5400" dirty="0" smtClean="0"/>
              <a:t>     B)Vatan </a:t>
            </a:r>
            <a:r>
              <a:rPr lang="tr-TR" sz="5400" dirty="0" smtClean="0"/>
              <a:t>sevgisi    </a:t>
            </a:r>
          </a:p>
          <a:p>
            <a:r>
              <a:rPr lang="tr-TR" sz="5400" dirty="0" smtClean="0"/>
              <a:t>  </a:t>
            </a:r>
            <a:r>
              <a:rPr lang="tr-TR" sz="5400" dirty="0" smtClean="0"/>
              <a:t>   C)İleri </a:t>
            </a:r>
            <a:r>
              <a:rPr lang="tr-TR" sz="5400" dirty="0" smtClean="0"/>
              <a:t>Görüşlülüğü</a:t>
            </a:r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tr-TR" sz="9600" dirty="0" smtClean="0"/>
              <a:t> C)İleri Görüşlülüğü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2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92500" lnSpcReduction="20000"/>
          </a:bodyPr>
          <a:lstStyle/>
          <a:p>
            <a:endParaRPr lang="tr-TR" dirty="0" smtClean="0"/>
          </a:p>
          <a:p>
            <a:r>
              <a:rPr lang="tr-TR" sz="5400" b="1" dirty="0" smtClean="0"/>
              <a:t>Hangisi temel ihtiyaçlarımızdan </a:t>
            </a:r>
            <a:r>
              <a:rPr lang="tr-TR" sz="5400" b="1" u="sng" dirty="0" smtClean="0"/>
              <a:t>değildir</a:t>
            </a:r>
            <a:r>
              <a:rPr lang="tr-TR" sz="5400" b="1" dirty="0" smtClean="0"/>
              <a:t>?</a:t>
            </a:r>
            <a:endParaRPr lang="tr-TR" sz="5400" dirty="0" smtClean="0"/>
          </a:p>
          <a:p>
            <a:r>
              <a:rPr lang="tr-TR" sz="5400" dirty="0" smtClean="0"/>
              <a:t> </a:t>
            </a:r>
            <a:r>
              <a:rPr lang="tr-TR" sz="5400" dirty="0" smtClean="0"/>
              <a:t>   </a:t>
            </a:r>
            <a:r>
              <a:rPr lang="tr-TR" sz="5400" dirty="0" smtClean="0"/>
              <a:t>A)Uyumak    </a:t>
            </a:r>
            <a:endParaRPr lang="tr-TR" sz="5400" dirty="0" smtClean="0"/>
          </a:p>
          <a:p>
            <a:r>
              <a:rPr lang="tr-TR" sz="5400" dirty="0" smtClean="0"/>
              <a:t>   </a:t>
            </a:r>
            <a:r>
              <a:rPr lang="tr-TR" sz="5400" dirty="0" smtClean="0"/>
              <a:t>B) barınmak  </a:t>
            </a:r>
            <a:endParaRPr lang="tr-TR" sz="5400" dirty="0" smtClean="0"/>
          </a:p>
          <a:p>
            <a:r>
              <a:rPr lang="tr-TR" sz="5400" dirty="0" smtClean="0"/>
              <a:t>   </a:t>
            </a:r>
            <a:r>
              <a:rPr lang="tr-TR" sz="5400" dirty="0" smtClean="0"/>
              <a:t>C)Tatil yapmak</a:t>
            </a:r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2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 fontScale="92500"/>
          </a:bodyPr>
          <a:lstStyle/>
          <a:p>
            <a:pPr algn="ctr"/>
            <a:r>
              <a:rPr lang="tr-TR" sz="9600" dirty="0" smtClean="0"/>
              <a:t>C)Tatil yapmak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3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77500" lnSpcReduction="20000"/>
          </a:bodyPr>
          <a:lstStyle/>
          <a:p>
            <a:endParaRPr lang="tr-TR" dirty="0" smtClean="0"/>
          </a:p>
          <a:p>
            <a:r>
              <a:rPr lang="tr-TR" sz="5400" b="1" dirty="0" smtClean="0"/>
              <a:t>Hangisi </a:t>
            </a:r>
            <a:r>
              <a:rPr lang="tr-TR" sz="5400" b="1" u="sng" dirty="0" smtClean="0"/>
              <a:t>fiziksel</a:t>
            </a:r>
            <a:r>
              <a:rPr lang="tr-TR" sz="5400" b="1" dirty="0" smtClean="0"/>
              <a:t> özelliklerimizdendir</a:t>
            </a:r>
            <a:r>
              <a:rPr lang="tr-TR" sz="5400" b="1" dirty="0" smtClean="0"/>
              <a:t>?</a:t>
            </a:r>
          </a:p>
          <a:p>
            <a:endParaRPr lang="tr-TR" sz="5400" dirty="0" smtClean="0"/>
          </a:p>
          <a:p>
            <a:r>
              <a:rPr lang="tr-TR" sz="5400" dirty="0" smtClean="0"/>
              <a:t>  </a:t>
            </a:r>
            <a:r>
              <a:rPr lang="tr-TR" sz="5400" dirty="0" smtClean="0"/>
              <a:t>   A)Göz </a:t>
            </a:r>
            <a:r>
              <a:rPr lang="tr-TR" sz="5400" dirty="0" smtClean="0"/>
              <a:t>rengi  </a:t>
            </a:r>
            <a:endParaRPr lang="tr-TR" sz="5400" dirty="0" smtClean="0"/>
          </a:p>
          <a:p>
            <a:r>
              <a:rPr lang="tr-TR" sz="5400" dirty="0" smtClean="0"/>
              <a:t>    </a:t>
            </a:r>
            <a:r>
              <a:rPr lang="tr-TR" sz="5400" dirty="0" smtClean="0"/>
              <a:t>B) Düşüncelerimiz   </a:t>
            </a:r>
            <a:endParaRPr lang="tr-TR" sz="5400" dirty="0" smtClean="0"/>
          </a:p>
          <a:p>
            <a:r>
              <a:rPr lang="tr-TR" sz="5400" dirty="0" smtClean="0"/>
              <a:t>    C</a:t>
            </a:r>
            <a:r>
              <a:rPr lang="tr-TR" sz="5400" dirty="0" smtClean="0"/>
              <a:t>) Zeka</a:t>
            </a:r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2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1850064"/>
            <a:ext cx="8515672" cy="4603272"/>
          </a:xfrm>
        </p:spPr>
        <p:txBody>
          <a:bodyPr>
            <a:normAutofit fontScale="62500" lnSpcReduction="20000"/>
          </a:bodyPr>
          <a:lstStyle/>
          <a:p>
            <a:endParaRPr lang="tr-TR" dirty="0" smtClean="0"/>
          </a:p>
          <a:p>
            <a:r>
              <a:rPr lang="tr-TR" sz="5400" b="1" dirty="0" smtClean="0"/>
              <a:t>Aşağıdakilerden hangisinde </a:t>
            </a:r>
            <a:r>
              <a:rPr lang="tr-TR" sz="5400" b="1" dirty="0" smtClean="0"/>
              <a:t>yazım </a:t>
            </a:r>
            <a:r>
              <a:rPr lang="tr-TR" sz="5400" b="1" dirty="0" smtClean="0"/>
              <a:t>yanlışı vardır?</a:t>
            </a:r>
            <a:endParaRPr lang="tr-TR" sz="5400" dirty="0" smtClean="0"/>
          </a:p>
          <a:p>
            <a:r>
              <a:rPr lang="tr-TR" sz="5400" b="1" dirty="0" smtClean="0"/>
              <a:t> </a:t>
            </a:r>
            <a:endParaRPr lang="tr-TR" sz="5400" dirty="0" smtClean="0"/>
          </a:p>
          <a:p>
            <a:r>
              <a:rPr lang="tr-TR" sz="5400" b="1" dirty="0" smtClean="0"/>
              <a:t>A) Bugün tekiri veterinere </a:t>
            </a:r>
            <a:r>
              <a:rPr lang="tr-TR" sz="5400" b="1" dirty="0" smtClean="0"/>
              <a:t>götüreceğim</a:t>
            </a:r>
            <a:r>
              <a:rPr lang="tr-TR" sz="5400" b="1" dirty="0" smtClean="0"/>
              <a:t>.</a:t>
            </a:r>
            <a:endParaRPr lang="tr-TR" sz="5400" dirty="0" smtClean="0"/>
          </a:p>
          <a:p>
            <a:r>
              <a:rPr lang="tr-TR" sz="5400" b="1" dirty="0" smtClean="0"/>
              <a:t>B) Bu yıl Almanca kursuna </a:t>
            </a:r>
            <a:r>
              <a:rPr lang="tr-TR" sz="5400" b="1" dirty="0" smtClean="0"/>
              <a:t>gideceğim</a:t>
            </a:r>
            <a:r>
              <a:rPr lang="tr-TR" sz="5400" b="1" dirty="0" smtClean="0"/>
              <a:t>.</a:t>
            </a:r>
            <a:endParaRPr lang="tr-TR" sz="5400" dirty="0" smtClean="0"/>
          </a:p>
          <a:p>
            <a:r>
              <a:rPr lang="tr-TR" sz="5400" b="1" dirty="0" smtClean="0"/>
              <a:t>C) Geçen hafta </a:t>
            </a:r>
            <a:r>
              <a:rPr lang="tr-TR" sz="5400" b="1" dirty="0" smtClean="0"/>
              <a:t>‘ Şu </a:t>
            </a:r>
            <a:r>
              <a:rPr lang="tr-TR" sz="5400" b="1" dirty="0" smtClean="0"/>
              <a:t>Çılgın </a:t>
            </a:r>
            <a:r>
              <a:rPr lang="tr-TR" sz="5400" b="1" dirty="0" err="1" smtClean="0"/>
              <a:t>Türkler’i</a:t>
            </a:r>
            <a:r>
              <a:rPr lang="tr-TR" sz="5400" b="1" dirty="0" smtClean="0"/>
              <a:t> ’ </a:t>
            </a:r>
            <a:r>
              <a:rPr lang="tr-TR" sz="5400" b="1" dirty="0" smtClean="0"/>
              <a:t>okudum.</a:t>
            </a:r>
            <a:endParaRPr lang="tr-TR" sz="5400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3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/>
              <a:t>A)Göz rengi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4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62500" lnSpcReduction="20000"/>
          </a:bodyPr>
          <a:lstStyle/>
          <a:p>
            <a:endParaRPr lang="tr-TR" dirty="0" smtClean="0"/>
          </a:p>
          <a:p>
            <a:pPr lvl="0"/>
            <a:r>
              <a:rPr lang="tr-TR" sz="5400" dirty="0" smtClean="0"/>
              <a:t>Aşağıdakilerden hangisi insanlar arasında farklılıklar olduğunu </a:t>
            </a:r>
            <a:r>
              <a:rPr lang="tr-TR" sz="5400" dirty="0" smtClean="0"/>
              <a:t>kanıtlar?</a:t>
            </a:r>
          </a:p>
          <a:p>
            <a:pPr lvl="0"/>
            <a:endParaRPr lang="tr-TR" sz="5400" dirty="0" smtClean="0"/>
          </a:p>
          <a:p>
            <a:pPr lvl="0"/>
            <a:r>
              <a:rPr lang="tr-TR" sz="5400" dirty="0" smtClean="0"/>
              <a:t>A) İrem </a:t>
            </a:r>
            <a:r>
              <a:rPr lang="tr-TR" sz="5400" dirty="0" smtClean="0"/>
              <a:t>ile Koray saygısızlıktan hiç hoşlanmaz.</a:t>
            </a:r>
          </a:p>
          <a:p>
            <a:pPr lvl="0"/>
            <a:r>
              <a:rPr lang="tr-TR" sz="5400" dirty="0" smtClean="0"/>
              <a:t>B) Cansu </a:t>
            </a:r>
            <a:r>
              <a:rPr lang="tr-TR" sz="5400" dirty="0" smtClean="0"/>
              <a:t>tenisten Emre ise futboldan hoşlanır.</a:t>
            </a:r>
          </a:p>
          <a:p>
            <a:pPr lvl="0"/>
            <a:r>
              <a:rPr lang="tr-TR" sz="5400" dirty="0" smtClean="0"/>
              <a:t>C) Barış </a:t>
            </a:r>
            <a:r>
              <a:rPr lang="tr-TR" sz="5400" dirty="0" smtClean="0"/>
              <a:t>ile Güler kitap okumayı sever.</a:t>
            </a:r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4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tr-TR" sz="9600" dirty="0" smtClean="0"/>
              <a:t>B) Cansu tenisten Emre ise futboldan hoşlanır.</a:t>
            </a:r>
            <a:endParaRPr lang="tr-TR" sz="96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5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70000" lnSpcReduction="20000"/>
          </a:bodyPr>
          <a:lstStyle/>
          <a:p>
            <a:endParaRPr lang="tr-TR" dirty="0" smtClean="0"/>
          </a:p>
          <a:p>
            <a:pPr lvl="0"/>
            <a:r>
              <a:rPr lang="tr-TR" sz="5400" dirty="0" smtClean="0"/>
              <a:t>Hangisi “tutumlu olmak” kavramını açıklayan bir atasözüdür</a:t>
            </a:r>
            <a:r>
              <a:rPr lang="tr-TR" sz="5400" dirty="0" smtClean="0"/>
              <a:t>?</a:t>
            </a:r>
          </a:p>
          <a:p>
            <a:pPr lvl="0"/>
            <a:endParaRPr lang="tr-TR" sz="5400" dirty="0" smtClean="0"/>
          </a:p>
          <a:p>
            <a:pPr lvl="0"/>
            <a:r>
              <a:rPr lang="tr-TR" sz="5400" dirty="0" smtClean="0"/>
              <a:t>A) Bakarsan </a:t>
            </a:r>
            <a:r>
              <a:rPr lang="tr-TR" sz="5400" dirty="0" smtClean="0"/>
              <a:t>bağ, bakmazsan dağ olur.</a:t>
            </a:r>
          </a:p>
          <a:p>
            <a:pPr lvl="0"/>
            <a:r>
              <a:rPr lang="tr-TR" sz="5400" dirty="0" smtClean="0"/>
              <a:t>B) Gündüz </a:t>
            </a:r>
            <a:r>
              <a:rPr lang="tr-TR" sz="5400" dirty="0" smtClean="0"/>
              <a:t>mum yakan, geceleyin bulamaz.</a:t>
            </a:r>
          </a:p>
          <a:p>
            <a:pPr lvl="0"/>
            <a:r>
              <a:rPr lang="tr-TR" sz="5400" dirty="0" smtClean="0"/>
              <a:t>C) Parayı </a:t>
            </a:r>
            <a:r>
              <a:rPr lang="tr-TR" sz="5400" dirty="0" smtClean="0"/>
              <a:t>veren düdüğü çalar.</a:t>
            </a:r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5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tr-TR" sz="9600" dirty="0" smtClean="0"/>
              <a:t>B) Gündüz mum yakan, geceleyin bulamaz.</a:t>
            </a:r>
            <a:endParaRPr lang="tr-TR" sz="96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6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70000" lnSpcReduction="20000"/>
          </a:bodyPr>
          <a:lstStyle/>
          <a:p>
            <a:endParaRPr lang="tr-TR" dirty="0" smtClean="0"/>
          </a:p>
          <a:p>
            <a:r>
              <a:rPr lang="tr-TR" sz="5400" dirty="0" smtClean="0"/>
              <a:t>Türk vatandaşları belli yaşa geldiği zaman oy kullanırlar. </a:t>
            </a:r>
            <a:r>
              <a:rPr lang="tr-TR" sz="5400" b="1" dirty="0" smtClean="0"/>
              <a:t>Oy kullanmak hangi hak ve hürriyetlerimizdendir ?</a:t>
            </a:r>
            <a:endParaRPr lang="tr-TR" sz="5400" dirty="0" smtClean="0"/>
          </a:p>
          <a:p>
            <a:r>
              <a:rPr lang="tr-TR" sz="5400" b="1" dirty="0" smtClean="0"/>
              <a:t> </a:t>
            </a:r>
            <a:endParaRPr lang="tr-TR" sz="5400" dirty="0" smtClean="0"/>
          </a:p>
          <a:p>
            <a:r>
              <a:rPr lang="tr-TR" sz="5400" dirty="0" smtClean="0"/>
              <a:t>A ) Askerlik Yapma</a:t>
            </a:r>
          </a:p>
          <a:p>
            <a:r>
              <a:rPr lang="tr-TR" sz="5400" dirty="0" smtClean="0"/>
              <a:t>B ) Seçme ve seçilme hakkı</a:t>
            </a:r>
          </a:p>
          <a:p>
            <a:r>
              <a:rPr lang="tr-TR" sz="5400" dirty="0" smtClean="0"/>
              <a:t>C ) Vergi verme </a:t>
            </a:r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6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395536" y="2852936"/>
            <a:ext cx="8568952" cy="1650944"/>
          </a:xfrm>
        </p:spPr>
        <p:txBody>
          <a:bodyPr>
            <a:normAutofit fontScale="62500" lnSpcReduction="20000"/>
          </a:bodyPr>
          <a:lstStyle/>
          <a:p>
            <a:r>
              <a:rPr lang="tr-TR" sz="9600" dirty="0" smtClean="0"/>
              <a:t>B ) Seçme ve seçilme hakkı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7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55000" lnSpcReduction="20000"/>
          </a:bodyPr>
          <a:lstStyle/>
          <a:p>
            <a:endParaRPr lang="tr-TR" dirty="0" smtClean="0"/>
          </a:p>
          <a:p>
            <a:r>
              <a:rPr lang="tr-TR" sz="5400" dirty="0" smtClean="0"/>
              <a:t>“ Dershanemizi temiz ve düzenli </a:t>
            </a:r>
          </a:p>
          <a:p>
            <a:r>
              <a:rPr lang="tr-TR" sz="5400" dirty="0" smtClean="0"/>
              <a:t>tutmak hepimizin görevidir.” </a:t>
            </a:r>
            <a:r>
              <a:rPr lang="tr-TR" sz="5400" b="1" dirty="0" smtClean="0"/>
              <a:t>Buna göre </a:t>
            </a:r>
            <a:endParaRPr lang="tr-TR" sz="5400" dirty="0" smtClean="0"/>
          </a:p>
          <a:p>
            <a:r>
              <a:rPr lang="tr-TR" sz="5400" b="1" dirty="0" smtClean="0"/>
              <a:t>aşağıdaki davranışlardan hangisi </a:t>
            </a:r>
            <a:r>
              <a:rPr lang="tr-TR" sz="5400" b="1" u="sng" dirty="0" smtClean="0"/>
              <a:t>yanlıştır </a:t>
            </a:r>
            <a:r>
              <a:rPr lang="tr-TR" sz="5400" b="1" u="sng" dirty="0" smtClean="0"/>
              <a:t>?</a:t>
            </a:r>
          </a:p>
          <a:p>
            <a:endParaRPr lang="tr-TR" sz="5400" dirty="0" smtClean="0"/>
          </a:p>
          <a:p>
            <a:r>
              <a:rPr lang="tr-TR" sz="5400" dirty="0" smtClean="0"/>
              <a:t>A ) Sınıfın temizliğine özen göstermemek</a:t>
            </a:r>
          </a:p>
          <a:p>
            <a:r>
              <a:rPr lang="tr-TR" sz="5400" dirty="0" smtClean="0"/>
              <a:t>B ) Çöpleri çöp kutusuna atmak</a:t>
            </a:r>
            <a:r>
              <a:rPr lang="tr-TR" sz="5400" b="1" dirty="0" smtClean="0"/>
              <a:t>	</a:t>
            </a:r>
          </a:p>
          <a:p>
            <a:r>
              <a:rPr lang="tr-TR" sz="5400" dirty="0" smtClean="0"/>
              <a:t>C ) Sınıfı havalandırmak </a:t>
            </a:r>
            <a:r>
              <a:rPr lang="tr-TR" sz="5400" dirty="0" smtClean="0"/>
              <a:t>birlik </a:t>
            </a:r>
            <a:r>
              <a:rPr lang="tr-TR" b="1" dirty="0" smtClean="0"/>
              <a:t> </a:t>
            </a:r>
            <a:r>
              <a:rPr lang="tr-TR" dirty="0" smtClean="0"/>
              <a:t> </a:t>
            </a:r>
            <a:r>
              <a:rPr lang="tr-TR" sz="5400" dirty="0" smtClean="0"/>
              <a:t>+ 9 </a:t>
            </a:r>
            <a:r>
              <a:rPr lang="tr-TR" sz="5400" dirty="0" smtClean="0"/>
              <a:t>yüzlük</a:t>
            </a:r>
            <a:r>
              <a:rPr lang="tr-TR" sz="5400" dirty="0" smtClean="0"/>
              <a:t> </a:t>
            </a:r>
            <a:r>
              <a:rPr lang="tr-TR" sz="5400" dirty="0" smtClean="0"/>
              <a:t>+ 3 onluk</a:t>
            </a:r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/>
              <a:t> </a:t>
            </a:r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7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 fontScale="62500" lnSpcReduction="20000"/>
          </a:bodyPr>
          <a:lstStyle/>
          <a:p>
            <a:r>
              <a:rPr lang="tr-TR" sz="9600" dirty="0" smtClean="0"/>
              <a:t>A ) Sınıfın temizliğine özen göstermemek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8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70000" lnSpcReduction="20000"/>
          </a:bodyPr>
          <a:lstStyle/>
          <a:p>
            <a:endParaRPr lang="tr-TR" dirty="0" smtClean="0"/>
          </a:p>
          <a:p>
            <a:r>
              <a:rPr lang="tr-TR" sz="5400" dirty="0" smtClean="0"/>
              <a:t>Kurtuluş Savaşı’nın başlangıcı olarak hangi olay kabul  edilir ?</a:t>
            </a:r>
          </a:p>
          <a:p>
            <a:r>
              <a:rPr lang="tr-TR" sz="5400" dirty="0" smtClean="0"/>
              <a:t> </a:t>
            </a:r>
          </a:p>
          <a:p>
            <a:r>
              <a:rPr lang="tr-TR" sz="5400" dirty="0" smtClean="0"/>
              <a:t>A ) Atatürk’ün TBMM </a:t>
            </a:r>
            <a:r>
              <a:rPr lang="tr-TR" sz="5400" dirty="0" err="1" smtClean="0"/>
              <a:t>ni</a:t>
            </a:r>
            <a:r>
              <a:rPr lang="tr-TR" sz="5400" dirty="0" smtClean="0"/>
              <a:t> açması</a:t>
            </a:r>
          </a:p>
          <a:p>
            <a:r>
              <a:rPr lang="tr-TR" sz="5400" dirty="0" smtClean="0"/>
              <a:t>B ) Atatürk’ün Samsun ‘</a:t>
            </a:r>
            <a:r>
              <a:rPr lang="tr-TR" sz="5400" dirty="0" err="1" smtClean="0"/>
              <a:t>na</a:t>
            </a:r>
            <a:r>
              <a:rPr lang="tr-TR" sz="5400" dirty="0" smtClean="0"/>
              <a:t> çıkması</a:t>
            </a:r>
          </a:p>
          <a:p>
            <a:r>
              <a:rPr lang="tr-TR" sz="5400" dirty="0" smtClean="0"/>
              <a:t>C ) Atatürk’ün  Sivas’ta toplantı yapması</a:t>
            </a:r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2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395536" y="2852936"/>
            <a:ext cx="8496944" cy="1650944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tr-TR" sz="9600" b="1" dirty="0" smtClean="0"/>
              <a:t>A) Bugün tekiri veterinere götüreceğim.</a:t>
            </a:r>
            <a:endParaRPr lang="tr-TR" sz="96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8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251520" y="2852936"/>
            <a:ext cx="8270736" cy="1650944"/>
          </a:xfrm>
        </p:spPr>
        <p:txBody>
          <a:bodyPr>
            <a:normAutofit fontScale="62500" lnSpcReduction="20000"/>
          </a:bodyPr>
          <a:lstStyle/>
          <a:p>
            <a:r>
              <a:rPr lang="tr-TR" sz="9600" dirty="0" smtClean="0"/>
              <a:t>B ) Atatürk’ün Samsun ‘</a:t>
            </a:r>
            <a:r>
              <a:rPr lang="tr-TR" sz="9600" dirty="0" err="1" smtClean="0"/>
              <a:t>na</a:t>
            </a:r>
            <a:r>
              <a:rPr lang="tr-TR" sz="9600" dirty="0" smtClean="0"/>
              <a:t> çıkması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9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70000" lnSpcReduction="20000"/>
          </a:bodyPr>
          <a:lstStyle/>
          <a:p>
            <a:endParaRPr lang="tr-TR" dirty="0" smtClean="0"/>
          </a:p>
          <a:p>
            <a:r>
              <a:rPr lang="tr-TR" sz="5400" dirty="0" smtClean="0"/>
              <a:t>Önceden plan yapmak, hangi konuda tutumluluk ile  ilgilidir ?</a:t>
            </a:r>
          </a:p>
          <a:p>
            <a:r>
              <a:rPr lang="tr-TR" sz="5400" dirty="0" smtClean="0"/>
              <a:t>           </a:t>
            </a:r>
          </a:p>
          <a:p>
            <a:r>
              <a:rPr lang="tr-TR" sz="5400" dirty="0" smtClean="0"/>
              <a:t> </a:t>
            </a:r>
          </a:p>
          <a:p>
            <a:r>
              <a:rPr lang="tr-TR" sz="5400" dirty="0" smtClean="0"/>
              <a:t>A )  Enerjide tutumluluk</a:t>
            </a:r>
          </a:p>
          <a:p>
            <a:r>
              <a:rPr lang="tr-TR" sz="5400" dirty="0" smtClean="0"/>
              <a:t>B )  Parada tutumluluk </a:t>
            </a:r>
          </a:p>
          <a:p>
            <a:r>
              <a:rPr lang="tr-TR" sz="5400" dirty="0" smtClean="0"/>
              <a:t>C )  Zamanda tutumluluk</a:t>
            </a:r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9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611560" y="2852936"/>
            <a:ext cx="8208912" cy="1650944"/>
          </a:xfrm>
        </p:spPr>
        <p:txBody>
          <a:bodyPr>
            <a:normAutofit fontScale="62500" lnSpcReduction="20000"/>
          </a:bodyPr>
          <a:lstStyle/>
          <a:p>
            <a:r>
              <a:rPr lang="tr-TR" sz="9600" dirty="0" smtClean="0"/>
              <a:t>C )  Zamanda tutumluluk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10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299648" cy="5112568"/>
          </a:xfrm>
        </p:spPr>
        <p:txBody>
          <a:bodyPr>
            <a:normAutofit fontScale="85000" lnSpcReduction="20000"/>
          </a:bodyPr>
          <a:lstStyle/>
          <a:p>
            <a:endParaRPr lang="tr-TR" dirty="0" smtClean="0"/>
          </a:p>
          <a:p>
            <a:pPr lvl="0"/>
            <a:r>
              <a:rPr lang="tr-TR" sz="5400" b="1" dirty="0" smtClean="0"/>
              <a:t>Sabahları güneşin ortaya çıktığı yöne ne isim verilir</a:t>
            </a:r>
            <a:r>
              <a:rPr lang="tr-TR" sz="5400" b="1" dirty="0" smtClean="0"/>
              <a:t>?</a:t>
            </a:r>
          </a:p>
          <a:p>
            <a:pPr marL="941832" lvl="0" indent="-914400"/>
            <a:r>
              <a:rPr lang="tr-TR" sz="5400" dirty="0" smtClean="0"/>
              <a:t>  </a:t>
            </a:r>
          </a:p>
          <a:p>
            <a:pPr marL="941832" lvl="0" indent="-914400"/>
            <a:r>
              <a:rPr lang="tr-TR" sz="5400" dirty="0" smtClean="0"/>
              <a:t>   A) Doğu </a:t>
            </a:r>
          </a:p>
          <a:p>
            <a:pPr marL="941832" lvl="0" indent="-914400"/>
            <a:r>
              <a:rPr lang="tr-TR" sz="5400" dirty="0" smtClean="0"/>
              <a:t>   B</a:t>
            </a:r>
            <a:r>
              <a:rPr lang="tr-TR" sz="5400" dirty="0" smtClean="0"/>
              <a:t>) Batı	</a:t>
            </a:r>
            <a:endParaRPr lang="tr-TR" sz="5400" dirty="0" smtClean="0"/>
          </a:p>
          <a:p>
            <a:pPr marL="941832" lvl="0" indent="-914400"/>
            <a:r>
              <a:rPr lang="tr-TR" sz="5400" dirty="0" smtClean="0"/>
              <a:t>   C)Kuzey </a:t>
            </a:r>
            <a:endParaRPr lang="tr-TR" sz="5400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10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/>
              <a:t>A) Doğu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99592" y="188640"/>
            <a:ext cx="7498080" cy="4800600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pPr algn="ctr">
              <a:buNone/>
            </a:pPr>
            <a:r>
              <a:rPr lang="tr-TR" sz="9600" b="1" i="1" dirty="0" smtClean="0">
                <a:solidFill>
                  <a:srgbClr val="FF0000"/>
                </a:solidFill>
                <a:latin typeface="Comic Sans MS" pitchFamily="66" charset="0"/>
              </a:rPr>
              <a:t>YEDEK SORULAR</a:t>
            </a:r>
            <a:endParaRPr lang="tr-TR" sz="9600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Alt Başlık"/>
          <p:cNvSpPr>
            <a:spLocks noGrp="1"/>
          </p:cNvSpPr>
          <p:nvPr>
            <p:ph type="subTitle" idx="1"/>
          </p:nvPr>
        </p:nvSpPr>
        <p:spPr>
          <a:xfrm>
            <a:off x="539552" y="260648"/>
            <a:ext cx="8414752" cy="6408712"/>
          </a:xfrm>
        </p:spPr>
        <p:txBody>
          <a:bodyPr>
            <a:noAutofit/>
          </a:bodyPr>
          <a:lstStyle/>
          <a:p>
            <a:endParaRPr lang="tr-TR" sz="60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YARIŞMAMIZ SONA ERMİŞTİR.</a:t>
            </a:r>
          </a:p>
          <a:p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SONUÇLAR 5 DAKİKA SONRA AÇIKLANACAKTIR.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pPr algn="ctr"/>
            <a:r>
              <a:rPr lang="tr-TR" sz="5400" dirty="0" smtClean="0"/>
              <a:t>4 birlik </a:t>
            </a:r>
            <a:r>
              <a:rPr lang="tr-TR" b="1" dirty="0" smtClean="0"/>
              <a:t> </a:t>
            </a:r>
            <a:r>
              <a:rPr lang="tr-TR" dirty="0" smtClean="0"/>
              <a:t> </a:t>
            </a:r>
            <a:r>
              <a:rPr lang="tr-TR" sz="5400" dirty="0" smtClean="0"/>
              <a:t>+ 9 </a:t>
            </a:r>
            <a:r>
              <a:rPr lang="tr-TR" sz="5400" dirty="0" smtClean="0"/>
              <a:t>yüzlük</a:t>
            </a:r>
            <a:r>
              <a:rPr lang="tr-TR" sz="5400" dirty="0" smtClean="0"/>
              <a:t> </a:t>
            </a:r>
            <a:r>
              <a:rPr lang="tr-TR" sz="5400" dirty="0" smtClean="0"/>
              <a:t>+ 3 onluk</a:t>
            </a:r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/>
              <a:t>  Yukarıdaki gibi çözümlenen doğal </a:t>
            </a:r>
            <a:r>
              <a:rPr lang="tr-TR" b="1" dirty="0" smtClean="0"/>
              <a:t>sayı aşağıdakilerden </a:t>
            </a:r>
            <a:r>
              <a:rPr lang="tr-TR" b="1" dirty="0" smtClean="0"/>
              <a:t>hangisidir?</a:t>
            </a:r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/>
              <a:t>A) 943	B) 934	C) 443</a:t>
            </a:r>
            <a:endParaRPr lang="tr-TR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/>
              <a:t>A) </a:t>
            </a:r>
            <a:r>
              <a:rPr lang="tr-TR" sz="9600" dirty="0" smtClean="0"/>
              <a:t>943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pPr algn="ctr"/>
            <a:r>
              <a:rPr lang="tr-TR" sz="5400" dirty="0" smtClean="0"/>
              <a:t>4 birlik </a:t>
            </a:r>
            <a:r>
              <a:rPr lang="tr-TR" b="1" dirty="0" smtClean="0"/>
              <a:t> </a:t>
            </a:r>
            <a:r>
              <a:rPr lang="tr-TR" dirty="0" smtClean="0"/>
              <a:t> </a:t>
            </a:r>
            <a:r>
              <a:rPr lang="tr-TR" sz="5400" dirty="0" smtClean="0"/>
              <a:t>+ 9 </a:t>
            </a:r>
            <a:r>
              <a:rPr lang="tr-TR" sz="5400" dirty="0" smtClean="0"/>
              <a:t>yüzlük</a:t>
            </a:r>
            <a:r>
              <a:rPr lang="tr-TR" sz="5400" dirty="0" smtClean="0"/>
              <a:t> </a:t>
            </a:r>
            <a:r>
              <a:rPr lang="tr-TR" sz="5400" dirty="0" smtClean="0"/>
              <a:t>+ 3 onluk</a:t>
            </a:r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/>
              <a:t>  Yukarıdaki gibi çözümlenen doğal </a:t>
            </a:r>
            <a:r>
              <a:rPr lang="tr-TR" b="1" dirty="0" smtClean="0"/>
              <a:t>sayı aşağıdakilerden </a:t>
            </a:r>
            <a:r>
              <a:rPr lang="tr-TR" b="1" dirty="0" smtClean="0"/>
              <a:t>hangisidir?</a:t>
            </a:r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/>
              <a:t>A) 943	B) 934	C) 443</a:t>
            </a:r>
            <a:endParaRPr lang="tr-TR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3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51520" y="1850064"/>
            <a:ext cx="8640960" cy="4603272"/>
          </a:xfrm>
        </p:spPr>
        <p:txBody>
          <a:bodyPr>
            <a:normAutofit fontScale="40000" lnSpcReduction="20000"/>
          </a:bodyPr>
          <a:lstStyle/>
          <a:p>
            <a:endParaRPr lang="tr-TR" dirty="0" smtClean="0"/>
          </a:p>
          <a:p>
            <a:r>
              <a:rPr lang="tr-TR" sz="5400" b="1" dirty="0" smtClean="0"/>
              <a:t>         </a:t>
            </a:r>
            <a:r>
              <a:rPr lang="tr-TR" sz="5900" b="1" dirty="0" smtClean="0">
                <a:latin typeface="Arial" pitchFamily="34" charset="0"/>
                <a:cs typeface="Arial" pitchFamily="34" charset="0"/>
              </a:rPr>
              <a:t>1-   Kahvaltısını </a:t>
            </a:r>
            <a:r>
              <a:rPr lang="tr-TR" sz="5900" b="1" dirty="0" smtClean="0">
                <a:latin typeface="Arial" pitchFamily="34" charset="0"/>
                <a:cs typeface="Arial" pitchFamily="34" charset="0"/>
              </a:rPr>
              <a:t>yaptı</a:t>
            </a:r>
            <a:r>
              <a:rPr lang="tr-TR" sz="59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530225" indent="-530225"/>
            <a:r>
              <a:rPr lang="tr-TR" sz="5900" b="1" dirty="0" smtClean="0">
                <a:latin typeface="Arial" pitchFamily="34" charset="0"/>
                <a:cs typeface="Arial" pitchFamily="34" charset="0"/>
              </a:rPr>
              <a:t>         2-   Hazırlıklar </a:t>
            </a:r>
            <a:r>
              <a:rPr lang="tr-TR" sz="5900" b="1" dirty="0" smtClean="0">
                <a:latin typeface="Arial" pitchFamily="34" charset="0"/>
                <a:cs typeface="Arial" pitchFamily="34" charset="0"/>
              </a:rPr>
              <a:t>günden </a:t>
            </a:r>
            <a:r>
              <a:rPr lang="tr-TR" sz="5900" b="1" dirty="0" smtClean="0">
                <a:latin typeface="Arial" pitchFamily="34" charset="0"/>
                <a:cs typeface="Arial" pitchFamily="34" charset="0"/>
              </a:rPr>
              <a:t>öncesinden başlamıştı</a:t>
            </a:r>
            <a:r>
              <a:rPr lang="tr-TR" sz="5900" b="1" dirty="0" smtClean="0">
                <a:latin typeface="Arial" pitchFamily="34" charset="0"/>
                <a:cs typeface="Arial" pitchFamily="34" charset="0"/>
              </a:rPr>
              <a:t>.</a:t>
            </a:r>
            <a:endParaRPr lang="tr-TR" sz="59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5900" b="1" dirty="0" smtClean="0">
                <a:latin typeface="Arial" pitchFamily="34" charset="0"/>
                <a:cs typeface="Arial" pitchFamily="34" charset="0"/>
              </a:rPr>
              <a:t>         3 - Bayramlıklarını </a:t>
            </a:r>
            <a:r>
              <a:rPr lang="tr-TR" sz="5900" b="1" dirty="0" smtClean="0">
                <a:latin typeface="Arial" pitchFamily="34" charset="0"/>
                <a:cs typeface="Arial" pitchFamily="34" charset="0"/>
              </a:rPr>
              <a:t>giydi.</a:t>
            </a:r>
            <a:endParaRPr lang="tr-TR" sz="59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5900" b="1" dirty="0" smtClean="0">
                <a:latin typeface="Arial" pitchFamily="34" charset="0"/>
                <a:cs typeface="Arial" pitchFamily="34" charset="0"/>
              </a:rPr>
              <a:t>         4-  O </a:t>
            </a:r>
            <a:r>
              <a:rPr lang="tr-TR" sz="5900" b="1" dirty="0" smtClean="0">
                <a:latin typeface="Arial" pitchFamily="34" charset="0"/>
                <a:cs typeface="Arial" pitchFamily="34" charset="0"/>
              </a:rPr>
              <a:t>sabah erkenden uyandı</a:t>
            </a:r>
            <a:r>
              <a:rPr lang="tr-TR" sz="59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tr-TR" sz="59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5900" dirty="0" smtClean="0">
                <a:latin typeface="Arial" pitchFamily="34" charset="0"/>
                <a:cs typeface="Arial" pitchFamily="34" charset="0"/>
              </a:rPr>
              <a:t>Yukarıdaki cümlelerin </a:t>
            </a:r>
            <a:r>
              <a:rPr lang="tr-TR" sz="5900" dirty="0" smtClean="0">
                <a:latin typeface="Arial" pitchFamily="34" charset="0"/>
                <a:cs typeface="Arial" pitchFamily="34" charset="0"/>
              </a:rPr>
              <a:t>oluş sırası aşağıdakilerden hangisidir</a:t>
            </a:r>
            <a:r>
              <a:rPr lang="tr-TR" sz="59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r>
              <a:rPr lang="tr-TR" sz="59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5900" dirty="0" smtClean="0">
                <a:latin typeface="Arial" pitchFamily="34" charset="0"/>
                <a:cs typeface="Arial" pitchFamily="34" charset="0"/>
              </a:rPr>
              <a:t>        A)  2-4-1-3</a:t>
            </a:r>
          </a:p>
          <a:p>
            <a:r>
              <a:rPr lang="tr-TR" sz="5900" dirty="0" smtClean="0">
                <a:latin typeface="Arial" pitchFamily="34" charset="0"/>
                <a:cs typeface="Arial" pitchFamily="34" charset="0"/>
              </a:rPr>
              <a:t>         B)  3-4-1-2</a:t>
            </a:r>
          </a:p>
          <a:p>
            <a:r>
              <a:rPr lang="tr-TR" sz="5900" dirty="0" smtClean="0">
                <a:latin typeface="Arial" pitchFamily="34" charset="0"/>
                <a:cs typeface="Arial" pitchFamily="34" charset="0"/>
              </a:rPr>
              <a:t>         C)  2-4-3-1</a:t>
            </a:r>
            <a:endParaRPr lang="tr-TR" sz="5900" dirty="0" smtClean="0">
              <a:latin typeface="Arial" pitchFamily="34" charset="0"/>
              <a:cs typeface="Arial" pitchFamily="34" charset="0"/>
            </a:endParaRPr>
          </a:p>
          <a:p>
            <a:endParaRPr lang="tr-TR" sz="5400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/>
              <a:t>A) </a:t>
            </a:r>
            <a:r>
              <a:rPr lang="tr-TR" sz="9600" dirty="0" smtClean="0"/>
              <a:t>943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pPr algn="ctr"/>
            <a:r>
              <a:rPr lang="tr-TR" sz="5400" dirty="0" smtClean="0"/>
              <a:t>4 birlik </a:t>
            </a:r>
            <a:r>
              <a:rPr lang="tr-TR" b="1" dirty="0" smtClean="0"/>
              <a:t> </a:t>
            </a:r>
            <a:r>
              <a:rPr lang="tr-TR" dirty="0" smtClean="0"/>
              <a:t> </a:t>
            </a:r>
            <a:r>
              <a:rPr lang="tr-TR" sz="5400" dirty="0" smtClean="0"/>
              <a:t>+ 9 </a:t>
            </a:r>
            <a:r>
              <a:rPr lang="tr-TR" sz="5400" dirty="0" smtClean="0"/>
              <a:t>yüzlük</a:t>
            </a:r>
            <a:r>
              <a:rPr lang="tr-TR" sz="5400" dirty="0" smtClean="0"/>
              <a:t> </a:t>
            </a:r>
            <a:r>
              <a:rPr lang="tr-TR" sz="5400" dirty="0" smtClean="0"/>
              <a:t>+ 3 onluk</a:t>
            </a:r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/>
              <a:t>  Yukarıdaki gibi çözümlenen doğal </a:t>
            </a:r>
            <a:r>
              <a:rPr lang="tr-TR" b="1" dirty="0" smtClean="0"/>
              <a:t>sayı aşağıdakilerden </a:t>
            </a:r>
            <a:r>
              <a:rPr lang="tr-TR" b="1" dirty="0" smtClean="0"/>
              <a:t>hangisidir?</a:t>
            </a:r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/>
              <a:t>A) 943	B) 934	C) 443</a:t>
            </a:r>
            <a:endParaRPr lang="tr-TR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/>
              <a:t>A) </a:t>
            </a:r>
            <a:r>
              <a:rPr lang="tr-TR" sz="9600" dirty="0" smtClean="0"/>
              <a:t>943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pPr algn="ctr"/>
            <a:r>
              <a:rPr lang="tr-TR" sz="5400" dirty="0" smtClean="0"/>
              <a:t>4 birlik </a:t>
            </a:r>
            <a:r>
              <a:rPr lang="tr-TR" b="1" dirty="0" smtClean="0"/>
              <a:t> </a:t>
            </a:r>
            <a:r>
              <a:rPr lang="tr-TR" dirty="0" smtClean="0"/>
              <a:t> </a:t>
            </a:r>
            <a:r>
              <a:rPr lang="tr-TR" sz="5400" dirty="0" smtClean="0"/>
              <a:t>+ 9 </a:t>
            </a:r>
            <a:r>
              <a:rPr lang="tr-TR" sz="5400" dirty="0" smtClean="0"/>
              <a:t>yüzlük</a:t>
            </a:r>
            <a:r>
              <a:rPr lang="tr-TR" sz="5400" dirty="0" smtClean="0"/>
              <a:t> </a:t>
            </a:r>
            <a:r>
              <a:rPr lang="tr-TR" sz="5400" dirty="0" smtClean="0"/>
              <a:t>+ 3 onluk</a:t>
            </a:r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/>
              <a:t>  Yukarıdaki gibi çözümlenen doğal </a:t>
            </a:r>
            <a:r>
              <a:rPr lang="tr-TR" b="1" dirty="0" smtClean="0"/>
              <a:t>sayı aşağıdakilerden </a:t>
            </a:r>
            <a:r>
              <a:rPr lang="tr-TR" b="1" dirty="0" smtClean="0"/>
              <a:t>hangisidir?</a:t>
            </a:r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/>
              <a:t>A) 943	B) 934	C) 443</a:t>
            </a:r>
            <a:endParaRPr lang="tr-TR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/>
              <a:t>A) </a:t>
            </a:r>
            <a:r>
              <a:rPr lang="tr-TR" sz="9600" dirty="0" smtClean="0"/>
              <a:t>943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pPr algn="ctr"/>
            <a:r>
              <a:rPr lang="tr-TR" sz="5400" dirty="0" smtClean="0"/>
              <a:t>4 birlik </a:t>
            </a:r>
            <a:r>
              <a:rPr lang="tr-TR" b="1" dirty="0" smtClean="0"/>
              <a:t> </a:t>
            </a:r>
            <a:r>
              <a:rPr lang="tr-TR" dirty="0" smtClean="0"/>
              <a:t> </a:t>
            </a:r>
            <a:r>
              <a:rPr lang="tr-TR" sz="5400" dirty="0" smtClean="0"/>
              <a:t>+ 9 </a:t>
            </a:r>
            <a:r>
              <a:rPr lang="tr-TR" sz="5400" dirty="0" smtClean="0"/>
              <a:t>yüzlük</a:t>
            </a:r>
            <a:r>
              <a:rPr lang="tr-TR" sz="5400" dirty="0" smtClean="0"/>
              <a:t> </a:t>
            </a:r>
            <a:r>
              <a:rPr lang="tr-TR" sz="5400" dirty="0" smtClean="0"/>
              <a:t>+ 3 onluk</a:t>
            </a:r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/>
              <a:t>  Yukarıdaki gibi çözümlenen doğal </a:t>
            </a:r>
            <a:r>
              <a:rPr lang="tr-TR" b="1" dirty="0" smtClean="0"/>
              <a:t>sayı aşağıdakilerden </a:t>
            </a:r>
            <a:r>
              <a:rPr lang="tr-TR" b="1" dirty="0" smtClean="0"/>
              <a:t>hangisidir?</a:t>
            </a:r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pPr algn="ctr"/>
            <a:r>
              <a:rPr lang="tr-TR" b="1" dirty="0" smtClean="0"/>
              <a:t>A) 943	B) 934	C) 443</a:t>
            </a:r>
            <a:endParaRPr lang="tr-TR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1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/>
              <a:t>A) </a:t>
            </a:r>
            <a:r>
              <a:rPr lang="tr-TR" sz="9600" dirty="0" smtClean="0"/>
              <a:t>943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70025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CEVAP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3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7406640" cy="1650944"/>
          </a:xfrm>
        </p:spPr>
        <p:txBody>
          <a:bodyPr>
            <a:normAutofit/>
          </a:bodyPr>
          <a:lstStyle/>
          <a:p>
            <a:pPr algn="ctr"/>
            <a:r>
              <a:rPr lang="tr-TR" sz="9600" dirty="0" smtClean="0">
                <a:latin typeface="Arial" pitchFamily="34" charset="0"/>
                <a:cs typeface="Arial" pitchFamily="34" charset="0"/>
              </a:rPr>
              <a:t> A)  2-4-1-3</a:t>
            </a:r>
            <a:endParaRPr lang="tr-TR" sz="9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272808" cy="1209377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SORU </a:t>
            </a:r>
            <a:r>
              <a:rPr lang="tr-TR" sz="6000" b="1" dirty="0" smtClean="0">
                <a:solidFill>
                  <a:srgbClr val="C00000"/>
                </a:solidFill>
                <a:latin typeface="Comic Sans MS" pitchFamily="66" charset="0"/>
              </a:rPr>
              <a:t>4</a:t>
            </a:r>
            <a:endParaRPr lang="tr-TR" sz="6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1850064"/>
            <a:ext cx="8299648" cy="4603272"/>
          </a:xfrm>
        </p:spPr>
        <p:txBody>
          <a:bodyPr>
            <a:normAutofit fontScale="40000" lnSpcReduction="20000"/>
          </a:bodyPr>
          <a:lstStyle/>
          <a:p>
            <a:endParaRPr lang="tr-TR" dirty="0" smtClean="0"/>
          </a:p>
          <a:p>
            <a:pPr lvl="0"/>
            <a:r>
              <a:rPr lang="tr-TR" sz="5400" b="1" dirty="0" smtClean="0"/>
              <a:t>Dışarı çıkamayacağım ……… biraz hastayım.</a:t>
            </a:r>
            <a:endParaRPr lang="tr-TR" sz="5400" dirty="0" smtClean="0"/>
          </a:p>
          <a:p>
            <a:pPr lvl="0"/>
            <a:r>
              <a:rPr lang="tr-TR" sz="5400" b="1" dirty="0" smtClean="0"/>
              <a:t>Arkadaşımla tartıştık …………… o, benimle artık konuşmuyor.</a:t>
            </a:r>
            <a:endParaRPr lang="tr-TR" sz="5400" dirty="0" smtClean="0"/>
          </a:p>
          <a:p>
            <a:pPr lvl="0"/>
            <a:r>
              <a:rPr lang="tr-TR" sz="5400" b="1" dirty="0" smtClean="0"/>
              <a:t>Benim ………. ailem çok </a:t>
            </a:r>
            <a:r>
              <a:rPr lang="tr-TR" sz="5400" b="1" dirty="0" smtClean="0"/>
              <a:t>önemlidir</a:t>
            </a:r>
            <a:r>
              <a:rPr lang="tr-TR" sz="5400" b="1" dirty="0" smtClean="0"/>
              <a:t>.</a:t>
            </a:r>
            <a:endParaRPr lang="tr-TR" sz="5400" dirty="0" smtClean="0"/>
          </a:p>
          <a:p>
            <a:r>
              <a:rPr lang="tr-TR" sz="5400" b="1" dirty="0" smtClean="0"/>
              <a:t> </a:t>
            </a:r>
            <a:endParaRPr lang="tr-TR" sz="5400" dirty="0" smtClean="0"/>
          </a:p>
          <a:p>
            <a:r>
              <a:rPr lang="tr-TR" sz="5400" b="1" dirty="0" smtClean="0"/>
              <a:t>Bu cümleler sırasıyla aşağıdakilerin hangileriyle tamamlanabilir.</a:t>
            </a:r>
            <a:endParaRPr lang="tr-TR" sz="5400" dirty="0" smtClean="0"/>
          </a:p>
          <a:p>
            <a:r>
              <a:rPr lang="tr-TR" sz="5400" b="1" dirty="0" smtClean="0"/>
              <a:t> </a:t>
            </a:r>
            <a:endParaRPr lang="tr-TR" sz="5400" dirty="0" smtClean="0"/>
          </a:p>
          <a:p>
            <a:r>
              <a:rPr lang="tr-TR" sz="5400" b="1" dirty="0" smtClean="0"/>
              <a:t>A) açıkçası – çünkü – bunun nedeni</a:t>
            </a:r>
            <a:endParaRPr lang="tr-TR" sz="5400" dirty="0" smtClean="0"/>
          </a:p>
          <a:p>
            <a:r>
              <a:rPr lang="tr-TR" sz="5400" b="1" dirty="0" smtClean="0"/>
              <a:t>B) Çünkü – bunun sonucunda – için</a:t>
            </a:r>
            <a:endParaRPr lang="tr-TR" sz="5400" dirty="0" smtClean="0"/>
          </a:p>
          <a:p>
            <a:r>
              <a:rPr lang="tr-TR" sz="5400" b="1" dirty="0" smtClean="0"/>
              <a:t>C) çünkü – bunun nedeni – çünkü</a:t>
            </a:r>
            <a:endParaRPr lang="tr-TR" sz="5400" dirty="0" smtClean="0"/>
          </a:p>
          <a:p>
            <a:endParaRPr lang="tr-TR" dirty="0" smtClean="0"/>
          </a:p>
          <a:p>
            <a:r>
              <a:rPr lang="tr-TR" b="1" dirty="0" smtClean="0"/>
              <a:t> 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2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306</TotalTime>
  <Words>998</Words>
  <Application>Microsoft Office PowerPoint</Application>
  <PresentationFormat>Ekran Gösterisi (4:3)</PresentationFormat>
  <Paragraphs>457</Paragraphs>
  <Slides>76</Slides>
  <Notes>76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76</vt:i4>
      </vt:variant>
    </vt:vector>
  </HeadingPairs>
  <TitlesOfParts>
    <vt:vector size="77" baseType="lpstr">
      <vt:lpstr>Gündönümü</vt:lpstr>
      <vt:lpstr>3/A SINIFI    3.BİLGİ YARIŞMASINA HOŞGELDİNİZ</vt:lpstr>
      <vt:lpstr>Slayt 2</vt:lpstr>
      <vt:lpstr>SORU 1</vt:lpstr>
      <vt:lpstr>CEVAP 1</vt:lpstr>
      <vt:lpstr>SORU 2</vt:lpstr>
      <vt:lpstr>CEVAP 2</vt:lpstr>
      <vt:lpstr>SORU 3</vt:lpstr>
      <vt:lpstr>CEVAP 3</vt:lpstr>
      <vt:lpstr>SORU 4</vt:lpstr>
      <vt:lpstr>CEVAP 4</vt:lpstr>
      <vt:lpstr>SORU 5</vt:lpstr>
      <vt:lpstr>CEVAP 5</vt:lpstr>
      <vt:lpstr>SORU 6</vt:lpstr>
      <vt:lpstr>CEVAP 6</vt:lpstr>
      <vt:lpstr>SORU 7</vt:lpstr>
      <vt:lpstr>CEVAP 7</vt:lpstr>
      <vt:lpstr>SORU 8</vt:lpstr>
      <vt:lpstr>CEVAP 8</vt:lpstr>
      <vt:lpstr>SORU 9</vt:lpstr>
      <vt:lpstr>CEVAP 9</vt:lpstr>
      <vt:lpstr>SORU 10</vt:lpstr>
      <vt:lpstr>CEVAP 10</vt:lpstr>
      <vt:lpstr>Slayt 23</vt:lpstr>
      <vt:lpstr>SORU 1</vt:lpstr>
      <vt:lpstr>CEVAP 1</vt:lpstr>
      <vt:lpstr>SORU 2</vt:lpstr>
      <vt:lpstr>CEVAP 2</vt:lpstr>
      <vt:lpstr>SORU 3</vt:lpstr>
      <vt:lpstr>CEVAP 3</vt:lpstr>
      <vt:lpstr>SORU 4</vt:lpstr>
      <vt:lpstr>CEVAP 4</vt:lpstr>
      <vt:lpstr>SORU 5</vt:lpstr>
      <vt:lpstr>CEVAP 5</vt:lpstr>
      <vt:lpstr>SORU 6</vt:lpstr>
      <vt:lpstr>CEVAP 6</vt:lpstr>
      <vt:lpstr>SORU 7</vt:lpstr>
      <vt:lpstr>CEVAP 7</vt:lpstr>
      <vt:lpstr>SORU 8</vt:lpstr>
      <vt:lpstr>CEVAP 8</vt:lpstr>
      <vt:lpstr>SORU 9</vt:lpstr>
      <vt:lpstr>CEVAP 9</vt:lpstr>
      <vt:lpstr>SORU 10</vt:lpstr>
      <vt:lpstr>CEVAP 10</vt:lpstr>
      <vt:lpstr>Slayt 44</vt:lpstr>
      <vt:lpstr>SORU 1</vt:lpstr>
      <vt:lpstr>CEVAP 1</vt:lpstr>
      <vt:lpstr>SORU 2</vt:lpstr>
      <vt:lpstr>CEVAP 2</vt:lpstr>
      <vt:lpstr>SORU 3</vt:lpstr>
      <vt:lpstr>CEVAP 3</vt:lpstr>
      <vt:lpstr>SORU 4</vt:lpstr>
      <vt:lpstr>CEVAP 4</vt:lpstr>
      <vt:lpstr>SORU 5</vt:lpstr>
      <vt:lpstr>CEVAP 5</vt:lpstr>
      <vt:lpstr>SORU 6</vt:lpstr>
      <vt:lpstr>CEVAP 6</vt:lpstr>
      <vt:lpstr>SORU 7</vt:lpstr>
      <vt:lpstr>CEVAP 7</vt:lpstr>
      <vt:lpstr>SORU 8</vt:lpstr>
      <vt:lpstr>CEVAP 8</vt:lpstr>
      <vt:lpstr>SORU 9</vt:lpstr>
      <vt:lpstr>CEVAP 9</vt:lpstr>
      <vt:lpstr>SORU 10</vt:lpstr>
      <vt:lpstr>CEVAP 10</vt:lpstr>
      <vt:lpstr>Slayt 65</vt:lpstr>
      <vt:lpstr>Slayt 66</vt:lpstr>
      <vt:lpstr>SORU 1</vt:lpstr>
      <vt:lpstr>CEVAP 1</vt:lpstr>
      <vt:lpstr>SORU 1</vt:lpstr>
      <vt:lpstr>CEVAP 1</vt:lpstr>
      <vt:lpstr>SORU 1</vt:lpstr>
      <vt:lpstr>CEVAP 1</vt:lpstr>
      <vt:lpstr>SORU 1</vt:lpstr>
      <vt:lpstr>CEVAP 1</vt:lpstr>
      <vt:lpstr>SORU 1</vt:lpstr>
      <vt:lpstr>CEVAP 1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NAZLIM</dc:creator>
  <cp:keywords>www.sorubak.com</cp:keywords>
  <dc:description>www.sorubak.com</dc:description>
  <cp:lastModifiedBy>NAZLIM</cp:lastModifiedBy>
  <cp:revision>www.sorubak.com</cp:revision>
  <dcterms:created xsi:type="dcterms:W3CDTF">2013-01-01T16:51:57Z</dcterms:created>
  <dcterms:modified xsi:type="dcterms:W3CDTF">2013-01-08T20:45:38Z</dcterms:modified>
  <cp:category>www.sorubak.com</cp:category>
  <cp:contentType>www.sorubak.com</cp:contentType>
  <cp:contentStatus>www.sorubak.com</cp:contentStatus>
  <cp:version>www.sorubak.com</cp:version>
</cp:coreProperties>
</file>