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70" r:id="rId5"/>
    <p:sldId id="259" r:id="rId6"/>
    <p:sldId id="260" r:id="rId7"/>
    <p:sldId id="271" r:id="rId8"/>
    <p:sldId id="261" r:id="rId9"/>
    <p:sldId id="272" r:id="rId10"/>
    <p:sldId id="262" r:id="rId11"/>
    <p:sldId id="273" r:id="rId12"/>
    <p:sldId id="263" r:id="rId13"/>
    <p:sldId id="274" r:id="rId14"/>
    <p:sldId id="264" r:id="rId15"/>
    <p:sldId id="275" r:id="rId16"/>
    <p:sldId id="265" r:id="rId17"/>
    <p:sldId id="266" r:id="rId18"/>
    <p:sldId id="269" r:id="rId19"/>
    <p:sldId id="267" r:id="rId20"/>
    <p:sldId id="268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21A66B-DC8F-4106-8687-7D44228DAA1A}" type="datetimeFigureOut">
              <a:rPr lang="tr-TR" smtClean="0"/>
              <a:pPr/>
              <a:t>04.10.2013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ADD6B-2E46-4118-B3CF-48EC4363B07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385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E81AD-437B-48A7-8517-7B42449244B2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27077-BB0B-4C86-9D60-D6141F118362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55267-CDE8-4EFD-BE45-1A2B85D34147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0802B-005A-4D2E-9ECF-D6953CF7BDC4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B5D8-6EC1-4BD6-8C29-0067231D730C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A481-6E30-401E-BA04-ABC71FB22C24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955FA-FB70-4D60-B4D2-4C133605E613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1791D-0841-47D6-BC7D-87886E8A8B82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D2F9E-0ADA-40F3-BE87-92E3328E38AD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C8FA-A4F4-47D1-B6D5-4944BBD6871C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2FE5-8E3D-48B6-99B9-4415C53FE97F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580C1-E53E-4C56-933F-38BF68FF36D0}" type="datetime1">
              <a:rPr lang="tr-TR" smtClean="0"/>
              <a:pPr/>
              <a:t>04.10.2013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D1211-DEDE-4CFC-9F2A-3886C78E823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/>
          <a:lstStyle/>
          <a:p>
            <a:r>
              <a:rPr lang="tr-TR" dirty="0" smtClean="0"/>
              <a:t>RİTMİK SAYMALAR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1777752"/>
          </a:xfrm>
        </p:spPr>
        <p:txBody>
          <a:bodyPr>
            <a:normAutofit/>
          </a:bodyPr>
          <a:lstStyle/>
          <a:p>
            <a:pPr algn="r"/>
            <a:endParaRPr lang="tr-TR" dirty="0" smtClean="0"/>
          </a:p>
          <a:p>
            <a:pPr algn="r"/>
            <a:endParaRPr lang="tr-TR" dirty="0"/>
          </a:p>
        </p:txBody>
      </p:sp>
      <p:pic>
        <p:nvPicPr>
          <p:cNvPr id="5" name="4 Resim" descr="Right Click to Save Log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301208"/>
            <a:ext cx="3384376" cy="73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ltbilgi Yer Tutucusu 4"/>
          <p:cNvSpPr>
            <a:spLocks noGrp="1"/>
          </p:cNvSpPr>
          <p:nvPr/>
        </p:nvSpPr>
        <p:spPr>
          <a:xfrm>
            <a:off x="3059832" y="630932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endParaRPr lang="tr-TR" dirty="0" smtClean="0">
              <a:latin typeface="ALFABET98" pitchFamily="2" charset="0"/>
            </a:endParaRPr>
          </a:p>
          <a:p>
            <a:pPr>
              <a:buNone/>
            </a:pPr>
            <a:r>
              <a:rPr lang="tr-TR" dirty="0" smtClean="0">
                <a:latin typeface="ALFABET98" pitchFamily="2" charset="0"/>
              </a:rPr>
              <a:t>	</a:t>
            </a:r>
            <a:r>
              <a:rPr lang="tr-TR" sz="3600" dirty="0" smtClean="0">
                <a:latin typeface="ALFABET98" pitchFamily="2" charset="0"/>
              </a:rPr>
              <a:t>4) 20’den başlayıp 48’e kadar ikişer ritmik sayma yapan Eren, aşağıdakiler-den hangisini </a:t>
            </a:r>
            <a:r>
              <a:rPr lang="tr-TR" sz="3600" u="sng" dirty="0" smtClean="0">
                <a:latin typeface="ALFABET98" pitchFamily="2" charset="0"/>
              </a:rPr>
              <a:t>söylemez</a:t>
            </a:r>
            <a:r>
              <a:rPr lang="tr-TR" sz="3600" dirty="0" smtClean="0">
                <a:latin typeface="ALFABET98" pitchFamily="2" charset="0"/>
              </a:rPr>
              <a:t>?</a:t>
            </a:r>
          </a:p>
          <a:p>
            <a:pPr>
              <a:buNone/>
            </a:pPr>
            <a:endParaRPr lang="tr-TR" sz="3600" dirty="0">
              <a:latin typeface="ALFABET98" pitchFamily="2" charset="0"/>
            </a:endParaRPr>
          </a:p>
          <a:p>
            <a:pPr>
              <a:buNone/>
            </a:pPr>
            <a:r>
              <a:rPr lang="tr-TR" sz="3600" dirty="0" smtClean="0">
                <a:latin typeface="ALFABET98" pitchFamily="2" charset="0"/>
              </a:rPr>
              <a:t>	A) 28		   B) 34		  C) 41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4" name="3 Resim" descr="C:\Users\gani\Desktop\1-b\DSC_766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149080"/>
            <a:ext cx="187220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tofuttibreak.tumblr.compost520197767viarisingtensions GIF Collection #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3150" y="1720056"/>
            <a:ext cx="44577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latin typeface="ALFABET98" pitchFamily="2" charset="0"/>
              </a:rPr>
              <a:t>	</a:t>
            </a:r>
          </a:p>
          <a:p>
            <a:pPr>
              <a:buNone/>
            </a:pPr>
            <a:r>
              <a:rPr lang="tr-TR" dirty="0">
                <a:latin typeface="ALFABET98" pitchFamily="2" charset="0"/>
              </a:rPr>
              <a:t>	</a:t>
            </a:r>
            <a:r>
              <a:rPr lang="tr-TR" sz="3600" dirty="0" smtClean="0">
                <a:latin typeface="ALFABET98" pitchFamily="2" charset="0"/>
              </a:rPr>
              <a:t>5)  35’ten başlayıp 100’e kadar  beşerli ritmik sayma yapan Mahmut, aşağıdaki sayılardan hangisini </a:t>
            </a:r>
            <a:r>
              <a:rPr lang="tr-TR" sz="3600" u="sng" dirty="0" smtClean="0">
                <a:latin typeface="ALFABET98" pitchFamily="2" charset="0"/>
              </a:rPr>
              <a:t>söylemez</a:t>
            </a:r>
            <a:r>
              <a:rPr lang="tr-TR" sz="3600" dirty="0" smtClean="0">
                <a:latin typeface="ALFABET98" pitchFamily="2" charset="0"/>
              </a:rPr>
              <a:t>? </a:t>
            </a:r>
            <a:endParaRPr lang="tr-TR" sz="3600" dirty="0">
              <a:latin typeface="ALFABET98" pitchFamily="2" charset="0"/>
            </a:endParaRPr>
          </a:p>
          <a:p>
            <a:pPr>
              <a:buNone/>
            </a:pPr>
            <a:r>
              <a:rPr lang="tr-TR" sz="3600" dirty="0" smtClean="0">
                <a:latin typeface="ALFABET98" pitchFamily="2" charset="0"/>
              </a:rPr>
              <a:t>	  A) 75</a:t>
            </a:r>
            <a:r>
              <a:rPr lang="tr-TR" sz="3600" dirty="0">
                <a:latin typeface="ALFABET98" pitchFamily="2" charset="0"/>
              </a:rPr>
              <a:t>	</a:t>
            </a:r>
            <a:r>
              <a:rPr lang="tr-TR" sz="3600" dirty="0" smtClean="0">
                <a:latin typeface="ALFABET98" pitchFamily="2" charset="0"/>
              </a:rPr>
              <a:t>	B) 68	    C) 45 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4" name="3 Resim" descr="C:\Users\gani\Desktop\1-b\DSC_766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005064"/>
            <a:ext cx="172819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tofuttibreak.tumblr.compost520197767viarisingtensions GIF Collection #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3150" y="1720056"/>
            <a:ext cx="44577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>
              <a:buNone/>
            </a:pPr>
            <a:endParaRPr lang="tr-TR" dirty="0" smtClean="0">
              <a:latin typeface="ALFABET98" pitchFamily="2" charset="0"/>
            </a:endParaRPr>
          </a:p>
          <a:p>
            <a:pPr>
              <a:buNone/>
            </a:pPr>
            <a:endParaRPr lang="tr-TR" dirty="0">
              <a:latin typeface="ALFABET98" pitchFamily="2" charset="0"/>
            </a:endParaRPr>
          </a:p>
          <a:p>
            <a:pPr>
              <a:buNone/>
            </a:pPr>
            <a:endParaRPr lang="tr-TR" dirty="0" smtClean="0">
              <a:latin typeface="ALFABET98" pitchFamily="2" charset="0"/>
            </a:endParaRPr>
          </a:p>
          <a:p>
            <a:pPr>
              <a:buNone/>
            </a:pPr>
            <a:r>
              <a:rPr lang="tr-TR" dirty="0" smtClean="0">
                <a:latin typeface="ALFABET98" pitchFamily="2" charset="0"/>
              </a:rPr>
              <a:t>6) Yukarıdaki ritmik saymada soru işaretinin yerine hangi sayı geleceğini kim bilmiştir?</a:t>
            </a:r>
          </a:p>
          <a:p>
            <a:pPr>
              <a:buNone/>
            </a:pPr>
            <a:endParaRPr lang="tr-TR" dirty="0">
              <a:latin typeface="ALFABET98" pitchFamily="2" charset="0"/>
            </a:endParaRPr>
          </a:p>
          <a:p>
            <a:pPr>
              <a:buNone/>
            </a:pPr>
            <a:r>
              <a:rPr lang="tr-TR" dirty="0" smtClean="0">
                <a:latin typeface="ALFABET98" pitchFamily="2" charset="0"/>
              </a:rPr>
              <a:t>A)			B) 			C) </a:t>
            </a:r>
          </a:p>
          <a:p>
            <a:pPr>
              <a:buNone/>
            </a:pPr>
            <a:endParaRPr lang="tr-TR" dirty="0" smtClean="0">
              <a:latin typeface="ALFABET98" pitchFamily="2" charset="0"/>
            </a:endParaRPr>
          </a:p>
          <a:p>
            <a:pPr>
              <a:buNone/>
            </a:pPr>
            <a:r>
              <a:rPr lang="tr-TR" dirty="0" smtClean="0">
                <a:latin typeface="ALFABET98" pitchFamily="2" charset="0"/>
              </a:rPr>
              <a:t>		 80			 84			 90</a:t>
            </a:r>
            <a:endParaRPr lang="tr-TR" dirty="0">
              <a:latin typeface="ALFABET98" pitchFamily="2" charset="0"/>
            </a:endParaRPr>
          </a:p>
          <a:p>
            <a:pPr>
              <a:buNone/>
            </a:pPr>
            <a:r>
              <a:rPr lang="tr-TR" dirty="0" smtClean="0">
                <a:latin typeface="ALFABET98" pitchFamily="2" charset="0"/>
              </a:rPr>
              <a:t>		 </a:t>
            </a:r>
            <a:endParaRPr lang="tr-TR" dirty="0">
              <a:latin typeface="ALFABET98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620688"/>
            <a:ext cx="734481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95-90-85- ? -75-70-65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5" name="4 Resim" descr="C:\Users\gani\Desktop\1-b\DSC_76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140968"/>
            <a:ext cx="129614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C:\Users\gani\Desktop\1-b\DSC_76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140968"/>
            <a:ext cx="129614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C:\Users\gani\Desktop\1-b\DSC_766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140968"/>
            <a:ext cx="122413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tofuttibreak.tumblr.compost520197767viarisingtensions GIF Collection #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3150" y="1720056"/>
            <a:ext cx="44577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tr-TR" dirty="0"/>
              <a:t>	</a:t>
            </a:r>
            <a:endParaRPr lang="tr-TR" sz="3600" dirty="0">
              <a:latin typeface="ALFABET98" pitchFamily="2" charset="0"/>
            </a:endParaRPr>
          </a:p>
          <a:p>
            <a:pPr>
              <a:buNone/>
            </a:pPr>
            <a:r>
              <a:rPr lang="tr-TR" sz="3600" dirty="0" smtClean="0">
                <a:latin typeface="ALFABET98" pitchFamily="2" charset="0"/>
              </a:rPr>
              <a:t>		</a:t>
            </a:r>
          </a:p>
          <a:p>
            <a:pPr>
              <a:buNone/>
            </a:pPr>
            <a:endParaRPr lang="tr-TR" sz="3600" dirty="0">
              <a:latin typeface="ALFABET98" pitchFamily="2" charset="0"/>
            </a:endParaRPr>
          </a:p>
          <a:p>
            <a:pPr>
              <a:buNone/>
            </a:pPr>
            <a:r>
              <a:rPr lang="tr-TR" sz="3600" dirty="0">
                <a:latin typeface="ALFABET98" pitchFamily="2" charset="0"/>
              </a:rPr>
              <a:t>	</a:t>
            </a:r>
            <a:r>
              <a:rPr lang="tr-TR" sz="3600" dirty="0" smtClean="0">
                <a:latin typeface="ALFABET98" pitchFamily="2" charset="0"/>
              </a:rPr>
              <a:t>	Bundan sonraki soruları defterimize yazıp cevaplayalım.</a:t>
            </a:r>
          </a:p>
          <a:p>
            <a:pPr>
              <a:buNone/>
            </a:pPr>
            <a:endParaRPr lang="tr-TR" sz="3600" dirty="0">
              <a:latin typeface="ALFABET98" pitchFamily="2" charset="0"/>
            </a:endParaRPr>
          </a:p>
          <a:p>
            <a:pPr>
              <a:buNone/>
            </a:pPr>
            <a:endParaRPr lang="tr-TR" sz="3600" dirty="0" smtClean="0">
              <a:latin typeface="ALFABET98" pitchFamily="2" charset="0"/>
            </a:endParaRPr>
          </a:p>
          <a:p>
            <a:pPr>
              <a:buNone/>
            </a:pPr>
            <a:endParaRPr lang="tr-TR" sz="3600" dirty="0" smtClean="0">
              <a:latin typeface="ALFABET98" pitchFamily="2" charset="0"/>
            </a:endParaRPr>
          </a:p>
          <a:p>
            <a:pPr>
              <a:buNone/>
            </a:pPr>
            <a:endParaRPr lang="tr-TR" sz="3600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C00000"/>
                </a:solidFill>
                <a:latin typeface="Hand writing Mutlu" pitchFamily="2" charset="0"/>
              </a:rPr>
              <a:t>Ritmik Sayma Problemleri</a:t>
            </a:r>
            <a:endParaRPr lang="tr-TR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tr-TR" sz="3600" b="1" dirty="0" smtClean="0">
                <a:solidFill>
                  <a:srgbClr val="C00000"/>
                </a:solidFill>
                <a:latin typeface="Hand writing Mutlu" pitchFamily="2" charset="0"/>
              </a:rPr>
              <a:t>1) </a:t>
            </a:r>
            <a:r>
              <a:rPr lang="tr-TR" sz="3600" dirty="0" smtClean="0">
                <a:latin typeface="Hand writing Mutlu" pitchFamily="2" charset="0"/>
              </a:rPr>
              <a:t>2-B sınıfında her sırada 2 </a:t>
            </a:r>
            <a:r>
              <a:rPr lang="tr-TR" sz="3600" dirty="0" err="1" smtClean="0">
                <a:latin typeface="Hand writing Mutlu" pitchFamily="2" charset="0"/>
              </a:rPr>
              <a:t>öğ</a:t>
            </a:r>
            <a:r>
              <a:rPr lang="tr-TR" sz="3600" dirty="0" smtClean="0">
                <a:latin typeface="Hand writing Mutlu" pitchFamily="2" charset="0"/>
              </a:rPr>
              <a:t>-</a:t>
            </a:r>
            <a:r>
              <a:rPr lang="tr-TR" sz="3600" dirty="0" err="1" smtClean="0">
                <a:latin typeface="Hand writing Mutlu" pitchFamily="2" charset="0"/>
              </a:rPr>
              <a:t>renci</a:t>
            </a:r>
            <a:r>
              <a:rPr lang="tr-TR" sz="3600" dirty="0" smtClean="0">
                <a:latin typeface="Hand writing Mutlu" pitchFamily="2" charset="0"/>
              </a:rPr>
              <a:t> oturmaktadır. Sınıfta 12 sıra olduğuna göre sınıf mevcudu kaçtır?</a:t>
            </a:r>
          </a:p>
          <a:p>
            <a:pPr marL="514350" indent="-514350">
              <a:buNone/>
            </a:pPr>
            <a:endParaRPr lang="tr-TR" sz="3600" dirty="0">
              <a:latin typeface="Hand writing Mutlu" pitchFamily="2" charset="0"/>
            </a:endParaRPr>
          </a:p>
          <a:p>
            <a:pPr marL="514350" indent="-514350">
              <a:buNone/>
            </a:pPr>
            <a:r>
              <a:rPr lang="tr-TR" sz="3600" b="1" dirty="0" smtClean="0">
                <a:solidFill>
                  <a:srgbClr val="C00000"/>
                </a:solidFill>
                <a:latin typeface="Hand writing Mutlu" pitchFamily="2" charset="0"/>
              </a:rPr>
              <a:t>Çözüm: </a:t>
            </a:r>
            <a:endParaRPr lang="tr-TR" sz="36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4" descr="http://www.sevgiplatformu.com/hareketliresimlerr/cesetme4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3206080" cy="4176464"/>
          </a:xfrm>
          <a:prstGeom prst="rect">
            <a:avLst/>
          </a:prstGeom>
          <a:noFill/>
        </p:spPr>
      </p:pic>
      <p:pic>
        <p:nvPicPr>
          <p:cNvPr id="5" name="Picture 24" descr="http://www.sevgiplatformu.com/hareketliresimlerr/cesetme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206080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 smtClean="0">
                <a:latin typeface="Hand writing Mutlu" pitchFamily="2" charset="0"/>
              </a:rPr>
              <a:t>		</a:t>
            </a:r>
          </a:p>
          <a:p>
            <a:pPr>
              <a:buNone/>
            </a:pPr>
            <a:r>
              <a:rPr lang="tr-TR" sz="3600" dirty="0" smtClean="0">
                <a:latin typeface="Hand writing Mutlu" pitchFamily="2" charset="0"/>
              </a:rPr>
              <a:t>		</a:t>
            </a:r>
            <a:r>
              <a:rPr lang="tr-TR" sz="3600" dirty="0" smtClean="0">
                <a:solidFill>
                  <a:srgbClr val="C00000"/>
                </a:solidFill>
                <a:latin typeface="Hand writing Mutlu" pitchFamily="2" charset="0"/>
              </a:rPr>
              <a:t>2)</a:t>
            </a:r>
            <a:r>
              <a:rPr lang="tr-TR" sz="3600" dirty="0" smtClean="0">
                <a:latin typeface="Hand writing Mutlu" pitchFamily="2" charset="0"/>
              </a:rPr>
              <a:t> 15’ten başlayarak beşer ritmik saydığımızda 7. sırada hangi sayıyı söyleriz?</a:t>
            </a:r>
          </a:p>
          <a:p>
            <a:pPr>
              <a:buNone/>
            </a:pPr>
            <a:endParaRPr lang="tr-TR" sz="3600" dirty="0">
              <a:latin typeface="Hand writing Mutlu" pitchFamily="2" charset="0"/>
            </a:endParaRPr>
          </a:p>
          <a:p>
            <a:pPr>
              <a:buNone/>
            </a:pPr>
            <a:r>
              <a:rPr lang="tr-TR" sz="3600" dirty="0" smtClean="0">
                <a:latin typeface="Hand writing Mutlu" pitchFamily="2" charset="0"/>
              </a:rPr>
              <a:t>	</a:t>
            </a:r>
            <a:r>
              <a:rPr lang="tr-TR" sz="3600" dirty="0" smtClean="0">
                <a:solidFill>
                  <a:srgbClr val="C00000"/>
                </a:solidFill>
                <a:latin typeface="Hand writing Mutlu" pitchFamily="2" charset="0"/>
              </a:rPr>
              <a:t>Çözüm :</a:t>
            </a:r>
            <a:endParaRPr lang="tr-TR" sz="3600" dirty="0">
              <a:solidFill>
                <a:srgbClr val="C0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2160240"/>
          </a:xfrm>
        </p:spPr>
        <p:txBody>
          <a:bodyPr>
            <a:normAutofit/>
          </a:bodyPr>
          <a:lstStyle/>
          <a:p>
            <a:r>
              <a:rPr lang="tr-TR" sz="6000" dirty="0" smtClean="0"/>
              <a:t>SORULAR</a:t>
            </a:r>
            <a:endParaRPr lang="tr-TR" sz="6000" dirty="0"/>
          </a:p>
        </p:txBody>
      </p:sp>
      <p:pic>
        <p:nvPicPr>
          <p:cNvPr id="4" name="3 Resim" descr="Right Click to Save Log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301208"/>
            <a:ext cx="3384376" cy="73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/>
        </p:nvSpPr>
        <p:spPr>
          <a:xfrm>
            <a:off x="3059832" y="630932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10" descr="http://www.sevgiplatformu.com/hareketliresimlerr/bebekwd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88840"/>
            <a:ext cx="4032448" cy="3744416"/>
          </a:xfrm>
          <a:prstGeom prst="rect">
            <a:avLst/>
          </a:prstGeom>
          <a:noFill/>
        </p:spPr>
      </p:pic>
      <p:pic>
        <p:nvPicPr>
          <p:cNvPr id="5" name="Picture 10" descr="http://www.sevgiplatformu.com/hareketliresimlerr/bebekw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988840"/>
            <a:ext cx="4032448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 smtClean="0">
                <a:latin typeface="Hand writing Mutlu" pitchFamily="2" charset="0"/>
              </a:rPr>
              <a:t>		</a:t>
            </a:r>
          </a:p>
          <a:p>
            <a:pPr>
              <a:buNone/>
            </a:pPr>
            <a:r>
              <a:rPr lang="tr-TR" sz="3600" dirty="0">
                <a:latin typeface="Hand writing Mutlu" pitchFamily="2" charset="0"/>
              </a:rPr>
              <a:t>	</a:t>
            </a:r>
            <a:r>
              <a:rPr lang="tr-TR" sz="3600" dirty="0" smtClean="0">
                <a:latin typeface="Hand writing Mutlu" pitchFamily="2" charset="0"/>
              </a:rPr>
              <a:t>	</a:t>
            </a:r>
            <a:r>
              <a:rPr lang="tr-TR" sz="3600" dirty="0" smtClean="0">
                <a:solidFill>
                  <a:srgbClr val="C00000"/>
                </a:solidFill>
                <a:latin typeface="Hand writing Mutlu" pitchFamily="2" charset="0"/>
              </a:rPr>
              <a:t>3) </a:t>
            </a:r>
            <a:r>
              <a:rPr lang="tr-TR" sz="3600" dirty="0" smtClean="0">
                <a:latin typeface="Hand writing Mutlu" pitchFamily="2" charset="0"/>
              </a:rPr>
              <a:t>14’ten başlayıp 40’a kadar ikişer ritmik sayma yaparsak kaç tane sayı söyleriz?</a:t>
            </a:r>
          </a:p>
          <a:p>
            <a:pPr>
              <a:buNone/>
            </a:pPr>
            <a:endParaRPr lang="tr-TR" sz="3600" dirty="0">
              <a:latin typeface="Hand writing Mutlu" pitchFamily="2" charset="0"/>
            </a:endParaRPr>
          </a:p>
          <a:p>
            <a:pPr>
              <a:buNone/>
            </a:pPr>
            <a:r>
              <a:rPr lang="tr-TR" sz="3600" dirty="0" smtClean="0">
                <a:solidFill>
                  <a:srgbClr val="C00000"/>
                </a:solidFill>
                <a:latin typeface="Hand writing Mutlu" pitchFamily="2" charset="0"/>
              </a:rPr>
              <a:t>Çözüm :  </a:t>
            </a:r>
            <a:endParaRPr lang="tr-TR" sz="3600" dirty="0">
              <a:solidFill>
                <a:srgbClr val="C0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293096"/>
            <a:ext cx="8229600" cy="1143000"/>
          </a:xfrm>
        </p:spPr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Aferin size çocuklar!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4" name="Picture 11" descr="burdanimage3wr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99592" y="836712"/>
            <a:ext cx="7272808" cy="2783780"/>
          </a:xfrm>
          <a:prstGeom prst="rect">
            <a:avLst/>
          </a:prstGeom>
          <a:noFill/>
          <a:ln/>
        </p:spPr>
      </p:pic>
      <p:pic>
        <p:nvPicPr>
          <p:cNvPr id="5" name="4 Resim" descr="Right Click to Save Logo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5373216"/>
            <a:ext cx="3384376" cy="73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ltbilgi Yer Tutucusu 4"/>
          <p:cNvSpPr>
            <a:spLocks noGrp="1"/>
          </p:cNvSpPr>
          <p:nvPr/>
        </p:nvSpPr>
        <p:spPr>
          <a:xfrm>
            <a:off x="3059832" y="630932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tr-TR" dirty="0" smtClean="0"/>
              <a:t>Aşağıdaki öğrencilerden hangisi ikişer ritmik sayma yapmıştır?</a:t>
            </a:r>
          </a:p>
          <a:p>
            <a:pPr marL="514350" indent="-514350">
              <a:buNone/>
            </a:pPr>
            <a:endParaRPr lang="tr-TR" dirty="0"/>
          </a:p>
          <a:p>
            <a:pPr marL="514350" indent="-514350">
              <a:buNone/>
            </a:pPr>
            <a:r>
              <a:rPr lang="tr-TR" dirty="0" smtClean="0"/>
              <a:t>A) </a:t>
            </a:r>
          </a:p>
          <a:p>
            <a:pPr marL="514350" indent="-514350">
              <a:buNone/>
            </a:pPr>
            <a:endParaRPr lang="tr-TR" dirty="0"/>
          </a:p>
          <a:p>
            <a:pPr marL="514350" indent="-514350">
              <a:buNone/>
            </a:pP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B) </a:t>
            </a:r>
          </a:p>
          <a:p>
            <a:pPr marL="514350" indent="-514350">
              <a:buNone/>
            </a:pPr>
            <a:endParaRPr lang="tr-TR" dirty="0"/>
          </a:p>
          <a:p>
            <a:pPr marL="514350" indent="-514350">
              <a:buNone/>
            </a:pP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C) </a:t>
            </a:r>
            <a:endParaRPr lang="tr-TR" dirty="0"/>
          </a:p>
        </p:txBody>
      </p:sp>
      <p:pic>
        <p:nvPicPr>
          <p:cNvPr id="4" name="3 Resim" descr="C:\Users\gani\Desktop\1-b\DSC_76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2"/>
            <a:ext cx="115212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Köşeleri Yuvarlanmış Dikdörtgen Belirtme Çizgisi"/>
          <p:cNvSpPr/>
          <p:nvPr/>
        </p:nvSpPr>
        <p:spPr>
          <a:xfrm>
            <a:off x="2267744" y="1484784"/>
            <a:ext cx="6192688" cy="1512168"/>
          </a:xfrm>
          <a:prstGeom prst="wedgeRoundRectCallout">
            <a:avLst>
              <a:gd name="adj1" fmla="val -52409"/>
              <a:gd name="adj2" fmla="val 66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/>
              <a:t>25-30-35-40-45-50-55-60</a:t>
            </a:r>
            <a:endParaRPr lang="tr-TR" sz="4400" dirty="0"/>
          </a:p>
        </p:txBody>
      </p:sp>
      <p:pic>
        <p:nvPicPr>
          <p:cNvPr id="6" name="5 Resim" descr="C:\Users\gani\Desktop\1-b\DSC_767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212976"/>
            <a:ext cx="115212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Köşeleri Yuvarlanmış Dikdörtgen Belirtme Çizgisi"/>
          <p:cNvSpPr/>
          <p:nvPr/>
        </p:nvSpPr>
        <p:spPr>
          <a:xfrm>
            <a:off x="2195736" y="3284984"/>
            <a:ext cx="6192688" cy="1512168"/>
          </a:xfrm>
          <a:prstGeom prst="wedgeRoundRectCallout">
            <a:avLst>
              <a:gd name="adj1" fmla="val -52409"/>
              <a:gd name="adj2" fmla="val 6682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/>
              <a:t>26-28-30-32-34-36-38-40</a:t>
            </a:r>
            <a:endParaRPr lang="tr-TR" sz="4400" dirty="0"/>
          </a:p>
        </p:txBody>
      </p:sp>
      <p:pic>
        <p:nvPicPr>
          <p:cNvPr id="8" name="7 Resim" descr="C:\Users\gani\Desktop\1-b\DSC_767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941168"/>
            <a:ext cx="108012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Köşeleri Yuvarlanmış Dikdörtgen Belirtme Çizgisi"/>
          <p:cNvSpPr/>
          <p:nvPr/>
        </p:nvSpPr>
        <p:spPr>
          <a:xfrm>
            <a:off x="2195736" y="5085184"/>
            <a:ext cx="6192688" cy="1512168"/>
          </a:xfrm>
          <a:prstGeom prst="wedgeRoundRectCallout">
            <a:avLst>
              <a:gd name="adj1" fmla="val -52409"/>
              <a:gd name="adj2" fmla="val 6682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/>
              <a:t>12-15-18-21-24-27-30-33</a:t>
            </a:r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tofuttibreak.tumblr.compost520197767viarisingtensions GIF Collection #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3150" y="1720056"/>
            <a:ext cx="44577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3600" dirty="0" smtClean="0">
              <a:latin typeface="ALFABET98" pitchFamily="2" charset="0"/>
            </a:endParaRPr>
          </a:p>
          <a:p>
            <a:pPr>
              <a:buNone/>
            </a:pPr>
            <a:endParaRPr lang="tr-TR" sz="3600" dirty="0">
              <a:latin typeface="ALFABET98" pitchFamily="2" charset="0"/>
            </a:endParaRPr>
          </a:p>
          <a:p>
            <a:pPr>
              <a:buNone/>
            </a:pPr>
            <a:endParaRPr lang="tr-TR" sz="3600" dirty="0" smtClean="0">
              <a:latin typeface="ALFABET98" pitchFamily="2" charset="0"/>
            </a:endParaRPr>
          </a:p>
          <a:p>
            <a:pPr>
              <a:buNone/>
            </a:pPr>
            <a:r>
              <a:rPr lang="tr-TR" sz="3600" dirty="0" smtClean="0">
                <a:latin typeface="ALFABET98" pitchFamily="2" charset="0"/>
              </a:rPr>
              <a:t>	2) Arkadaşlarımızdan  hangisi </a:t>
            </a:r>
            <a:r>
              <a:rPr lang="tr-TR" sz="3600" u="sng" dirty="0" smtClean="0">
                <a:latin typeface="ALFABET98" pitchFamily="2" charset="0"/>
              </a:rPr>
              <a:t>geriye </a:t>
            </a:r>
          </a:p>
          <a:p>
            <a:pPr>
              <a:buNone/>
            </a:pPr>
            <a:r>
              <a:rPr lang="tr-TR" sz="3600" dirty="0" smtClean="0">
                <a:latin typeface="ALFABET98" pitchFamily="2" charset="0"/>
              </a:rPr>
              <a:t>doğru </a:t>
            </a:r>
            <a:r>
              <a:rPr lang="tr-TR" sz="3600" u="sng" dirty="0" smtClean="0">
                <a:latin typeface="ALFABET98" pitchFamily="2" charset="0"/>
              </a:rPr>
              <a:t>beşer</a:t>
            </a:r>
            <a:r>
              <a:rPr lang="tr-TR" sz="3600" dirty="0" smtClean="0">
                <a:latin typeface="ALFABET98" pitchFamily="2" charset="0"/>
              </a:rPr>
              <a:t> ritmik saymıştır?</a:t>
            </a:r>
          </a:p>
          <a:p>
            <a:pPr>
              <a:buNone/>
            </a:pPr>
            <a:endParaRPr lang="tr-TR" sz="3600" dirty="0" smtClean="0">
              <a:latin typeface="ALFABET98" pitchFamily="2" charset="0"/>
            </a:endParaRPr>
          </a:p>
          <a:p>
            <a:pPr>
              <a:buNone/>
            </a:pPr>
            <a:endParaRPr lang="tr-TR" sz="3600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A)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 smtClean="0"/>
              <a:t>B)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 smtClean="0"/>
              <a:t>C)  </a:t>
            </a:r>
            <a:endParaRPr lang="tr-TR" dirty="0"/>
          </a:p>
        </p:txBody>
      </p:sp>
      <p:pic>
        <p:nvPicPr>
          <p:cNvPr id="4" name="3 Resim" descr="C:\Users\gani\Desktop\1-b\DSC_767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332656"/>
            <a:ext cx="122413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Köşeleri Yuvarlanmış Dikdörtgen Belirtme Çizgisi"/>
          <p:cNvSpPr/>
          <p:nvPr/>
        </p:nvSpPr>
        <p:spPr>
          <a:xfrm>
            <a:off x="1187624" y="476672"/>
            <a:ext cx="5472608" cy="1512168"/>
          </a:xfrm>
          <a:prstGeom prst="wedgeRoundRectCallout">
            <a:avLst>
              <a:gd name="adj1" fmla="val 56631"/>
              <a:gd name="adj2" fmla="val -10994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/>
              <a:t>55-60-65-70-75-80-85</a:t>
            </a:r>
            <a:endParaRPr lang="tr-TR" sz="4400" dirty="0"/>
          </a:p>
        </p:txBody>
      </p:sp>
      <p:pic>
        <p:nvPicPr>
          <p:cNvPr id="8" name="7 Resim" descr="C:\Users\gani\Desktop\1-b\DSC_767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420888"/>
            <a:ext cx="129614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Köşeleri Yuvarlanmış Dikdörtgen Belirtme Çizgisi"/>
          <p:cNvSpPr/>
          <p:nvPr/>
        </p:nvSpPr>
        <p:spPr>
          <a:xfrm>
            <a:off x="2843808" y="2492896"/>
            <a:ext cx="5616624" cy="1512168"/>
          </a:xfrm>
          <a:prstGeom prst="wedgeRoundRectCallout">
            <a:avLst>
              <a:gd name="adj1" fmla="val -55164"/>
              <a:gd name="adj2" fmla="val 85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/>
              <a:t>54-52-50-48-46-44-42</a:t>
            </a:r>
            <a:endParaRPr lang="tr-TR" sz="4400" dirty="0"/>
          </a:p>
        </p:txBody>
      </p:sp>
      <p:sp>
        <p:nvSpPr>
          <p:cNvPr id="10" name="9 Köşeleri Yuvarlanmış Dikdörtgen Belirtme Çizgisi"/>
          <p:cNvSpPr/>
          <p:nvPr/>
        </p:nvSpPr>
        <p:spPr>
          <a:xfrm>
            <a:off x="1475656" y="4725144"/>
            <a:ext cx="5184576" cy="1512168"/>
          </a:xfrm>
          <a:prstGeom prst="wedgeRoundRectCallout">
            <a:avLst>
              <a:gd name="adj1" fmla="val 57344"/>
              <a:gd name="adj2" fmla="val -156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/>
              <a:t>45-40-35-30-25-20</a:t>
            </a:r>
            <a:endParaRPr lang="tr-TR" sz="4400" dirty="0"/>
          </a:p>
        </p:txBody>
      </p:sp>
      <p:pic>
        <p:nvPicPr>
          <p:cNvPr id="11" name="10 Resim" descr="C:\Users\gani\Desktop\1-b\DSC_767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4509120"/>
            <a:ext cx="136815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tofuttibreak.tumblr.compost520197767viarisingtensions GIF Collection #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3150" y="1720056"/>
            <a:ext cx="44577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486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3) </a:t>
            </a:r>
            <a:r>
              <a:rPr lang="tr-TR" sz="3600" dirty="0" smtClean="0">
                <a:latin typeface="ALFABET98" pitchFamily="2" charset="0"/>
              </a:rPr>
              <a:t>Yukarıdaki ritmik saymada ? olan yere gelmesi gereken sayıyı hangi arkadaşı-</a:t>
            </a:r>
            <a:r>
              <a:rPr lang="tr-TR" sz="3600" dirty="0" err="1" smtClean="0">
                <a:latin typeface="ALFABET98" pitchFamily="2" charset="0"/>
              </a:rPr>
              <a:t>mız</a:t>
            </a:r>
            <a:r>
              <a:rPr lang="tr-TR" sz="3600" dirty="0" smtClean="0">
                <a:latin typeface="ALFABET98" pitchFamily="2" charset="0"/>
              </a:rPr>
              <a:t> söylemiştir?</a:t>
            </a:r>
          </a:p>
          <a:p>
            <a:pPr>
              <a:buNone/>
            </a:pPr>
            <a:endParaRPr lang="tr-TR" sz="3600" dirty="0">
              <a:latin typeface="ALFABET98" pitchFamily="2" charset="0"/>
            </a:endParaRPr>
          </a:p>
          <a:p>
            <a:pPr>
              <a:buNone/>
            </a:pPr>
            <a:r>
              <a:rPr lang="tr-TR" sz="3600" dirty="0" smtClean="0">
                <a:latin typeface="ALFABET98" pitchFamily="2" charset="0"/>
              </a:rPr>
              <a:t>A)			B) 			C) </a:t>
            </a:r>
          </a:p>
          <a:p>
            <a:pPr>
              <a:buNone/>
            </a:pPr>
            <a:endParaRPr lang="tr-TR" sz="3600" dirty="0">
              <a:latin typeface="ALFABET98" pitchFamily="2" charset="0"/>
            </a:endParaRPr>
          </a:p>
          <a:p>
            <a:pPr>
              <a:buNone/>
            </a:pPr>
            <a:r>
              <a:rPr lang="tr-TR" sz="3600" dirty="0" smtClean="0">
                <a:latin typeface="ALFABET98" pitchFamily="2" charset="0"/>
              </a:rPr>
              <a:t> </a:t>
            </a:r>
            <a:r>
              <a:rPr lang="tr-TR" dirty="0" smtClean="0"/>
              <a:t>          </a:t>
            </a:r>
            <a:r>
              <a:rPr lang="tr-TR" sz="3600" dirty="0" smtClean="0">
                <a:latin typeface="ALFABET98" pitchFamily="2" charset="0"/>
              </a:rPr>
              <a:t>27			 26			 25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547664" y="404664"/>
            <a:ext cx="6120680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LFABET98" pitchFamily="2" charset="0"/>
              </a:rPr>
              <a:t>34-32-30-28-?-24-22</a:t>
            </a:r>
            <a:endParaRPr lang="tr-TR" sz="4000" dirty="0">
              <a:latin typeface="ALFABET98" pitchFamily="2" charset="0"/>
            </a:endParaRPr>
          </a:p>
        </p:txBody>
      </p:sp>
      <p:pic>
        <p:nvPicPr>
          <p:cNvPr id="5" name="4 Resim" descr="C:\Users\gani\Desktop\1-b\DSC_76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717032"/>
            <a:ext cx="1368152" cy="1480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C:\Users\gani\Desktop\1-b\DSC_76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645024"/>
            <a:ext cx="129614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C:\Users\gani\Desktop\1-b\DSC_766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645024"/>
            <a:ext cx="122413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tofuttibreak.tumblr.compost520197767viarisingtensions GIF Collection #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3150" y="1720056"/>
            <a:ext cx="44577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100</Words>
  <Application>Microsoft Office PowerPoint</Application>
  <PresentationFormat>Ekran Gösterisi (4:3)</PresentationFormat>
  <Paragraphs>79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RİTMİK SAYMALAR</vt:lpstr>
      <vt:lpstr>SORULAR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Ritmik Sayma Problemleri</vt:lpstr>
      <vt:lpstr>Slayt 18</vt:lpstr>
      <vt:lpstr>Slayt 19</vt:lpstr>
      <vt:lpstr>Slayt 20</vt:lpstr>
      <vt:lpstr>Slayt 21</vt:lpstr>
      <vt:lpstr>Aferin size çocuklar!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gani</dc:creator>
  <cp:keywords>www.sorubak.com</cp:keywords>
  <dc:description>www.sorubak.com</dc:description>
  <cp:lastModifiedBy>Dogan</cp:lastModifiedBy>
  <cp:revision>www.sorubak.com</cp:revision>
  <dcterms:created xsi:type="dcterms:W3CDTF">2013-10-01T22:29:13Z</dcterms:created>
  <dcterms:modified xsi:type="dcterms:W3CDTF">2013-10-04T07:46:13Z</dcterms:modified>
  <cp:category>www.sorubak.com</cp:category>
</cp:coreProperties>
</file>