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C3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B2DBE-DB7F-4888-805D-00C5499B92BC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FA0447-0815-414C-A569-D5E049FECB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3875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C160-A368-4DE6-BCE4-A13D91B1128F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…www.egitimhane.com…</a:t>
            </a:r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522-2D05-4476-82E4-7DF11090D8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2292D-E396-48B8-9505-457743DD22C6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522-2D05-4476-82E4-7DF11090D8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0A73A-0D79-48BF-944B-4D3E5355F494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522-2D05-4476-82E4-7DF11090D8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68FF-B351-48AE-8087-566B70411D0E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522-2D05-4476-82E4-7DF11090D8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E34B-DBFB-435A-967B-64F42A76168F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522-2D05-4476-82E4-7DF11090D8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5394B-0FA8-48FA-BFFC-B9D7EFF8B308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522-2D05-4476-82E4-7DF11090D8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FB88-DBFD-4131-927C-99B61529AB74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…www.egitimhane.com…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522-2D05-4476-82E4-7DF11090D8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EB48-5F1F-4716-9AAB-9EAFDCFA7149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…www.egitimhane.com…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522-2D05-4476-82E4-7DF11090D8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08A22-96D1-456D-BFAA-B22FB10B6D9E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…www.egitimhane.com…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522-2D05-4476-82E4-7DF11090D8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81D22-1E14-4A16-BB81-21AA9BDB5558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7522-2D05-4476-82E4-7DF11090D8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08A14-2C55-4588-91C5-935A849E416A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4D17522-2D05-4476-82E4-7DF11090D8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D19FAF-1B13-4621-BE40-ECB7F3B7782E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tr-TR" smtClean="0"/>
              <a:t>…www.egitimhane.com…</a:t>
            </a: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D17522-2D05-4476-82E4-7DF11090D8C9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rubak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500042"/>
            <a:ext cx="8715436" cy="1828800"/>
          </a:xfrm>
        </p:spPr>
        <p:txBody>
          <a:bodyPr/>
          <a:lstStyle/>
          <a:p>
            <a:r>
              <a:rPr lang="tr-TR" dirty="0" smtClean="0"/>
              <a:t>2-A SINIFI BİLGİ YARIŞMASI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3400" y="2357430"/>
            <a:ext cx="7854696" cy="3857652"/>
          </a:xfrm>
        </p:spPr>
        <p:txBody>
          <a:bodyPr/>
          <a:lstStyle/>
          <a:p>
            <a:r>
              <a:rPr lang="tr-TR" b="1" dirty="0" smtClean="0">
                <a:latin typeface="TR Brisk" pitchFamily="34" charset="0"/>
              </a:rPr>
              <a:t>TÜM  ŞEKERLERİME  BAŞARILAR  DİLİYORUM</a:t>
            </a:r>
            <a:r>
              <a:rPr lang="tr-TR" dirty="0" smtClean="0"/>
              <a:t>.</a:t>
            </a:r>
          </a:p>
          <a:p>
            <a:endParaRPr lang="tr-TR" dirty="0"/>
          </a:p>
        </p:txBody>
      </p:sp>
      <p:pic>
        <p:nvPicPr>
          <p:cNvPr id="4" name="3 Resim" descr="Görüntü03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928934"/>
            <a:ext cx="8215370" cy="3429024"/>
          </a:xfrm>
          <a:prstGeom prst="rect">
            <a:avLst/>
          </a:prstGeom>
          <a:ln cap="flat" cmpd="dbl">
            <a:solidFill>
              <a:schemeClr val="tx1"/>
            </a:solidFill>
            <a:prstDash val="sysDot"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9- Mustafa </a:t>
            </a:r>
            <a:r>
              <a:rPr lang="tr-TR" b="1" dirty="0" smtClean="0">
                <a:solidFill>
                  <a:srgbClr val="FF0000"/>
                </a:solidFill>
                <a:latin typeface="+mj-lt"/>
              </a:rPr>
              <a:t>7</a:t>
            </a:r>
            <a:r>
              <a:rPr lang="tr-TR" dirty="0" smtClean="0"/>
              <a:t> yaşında, Mustafa’nın babasının yaşı  Mustafa’nın yaşının </a:t>
            </a:r>
            <a:r>
              <a:rPr lang="tr-TR" b="1" dirty="0" smtClean="0">
                <a:solidFill>
                  <a:srgbClr val="FF0000"/>
                </a:solidFill>
                <a:latin typeface="+mj-lt"/>
              </a:rPr>
              <a:t>5</a:t>
            </a:r>
            <a:r>
              <a:rPr lang="tr-TR" dirty="0" smtClean="0"/>
              <a:t> katından </a:t>
            </a:r>
            <a:r>
              <a:rPr lang="tr-TR" b="1" dirty="0" smtClean="0">
                <a:solidFill>
                  <a:srgbClr val="FF0000"/>
                </a:solidFill>
                <a:latin typeface="+mj-lt"/>
              </a:rPr>
              <a:t>1</a:t>
            </a:r>
            <a:r>
              <a:rPr lang="tr-TR" dirty="0" smtClean="0"/>
              <a:t> fazladır. Mustafa’nın babası kaç yaşındadır ?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0070C0"/>
                </a:solidFill>
              </a:rPr>
              <a:t>A) </a:t>
            </a:r>
            <a:r>
              <a:rPr lang="tr-TR" dirty="0" smtClean="0">
                <a:latin typeface="+mj-lt"/>
              </a:rPr>
              <a:t>13</a:t>
            </a:r>
          </a:p>
          <a:p>
            <a:r>
              <a:rPr lang="tr-TR" dirty="0" smtClean="0">
                <a:solidFill>
                  <a:srgbClr val="0070C0"/>
                </a:solidFill>
              </a:rPr>
              <a:t>B) </a:t>
            </a:r>
            <a:r>
              <a:rPr lang="tr-TR" dirty="0" smtClean="0">
                <a:latin typeface="+mj-lt"/>
              </a:rPr>
              <a:t>36</a:t>
            </a:r>
          </a:p>
          <a:p>
            <a:r>
              <a:rPr lang="tr-TR" dirty="0" smtClean="0">
                <a:solidFill>
                  <a:srgbClr val="0070C0"/>
                </a:solidFill>
              </a:rPr>
              <a:t>C) </a:t>
            </a:r>
            <a:r>
              <a:rPr lang="tr-TR" dirty="0" smtClean="0">
                <a:latin typeface="+mj-lt"/>
              </a:rPr>
              <a:t>75</a:t>
            </a:r>
            <a:endParaRPr lang="tr-TR" dirty="0">
              <a:latin typeface="+mj-lt"/>
            </a:endParaRPr>
          </a:p>
        </p:txBody>
      </p:sp>
      <p:pic>
        <p:nvPicPr>
          <p:cNvPr id="4" name="3 Resim" descr="6459306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41418" y="3929066"/>
            <a:ext cx="4597721" cy="2343147"/>
          </a:xfrm>
          <a:prstGeom prst="rect">
            <a:avLst/>
          </a:prstGeom>
          <a:scene3d>
            <a:camera prst="orthographicFront">
              <a:rot lat="0" lon="10799999" rev="0"/>
            </a:camera>
            <a:lightRig rig="threePt" dir="t"/>
          </a:scene3d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10- Sınıfımızda </a:t>
            </a:r>
            <a:r>
              <a:rPr lang="tr-TR" b="1" dirty="0" smtClean="0">
                <a:solidFill>
                  <a:srgbClr val="FF0000"/>
                </a:solidFill>
                <a:latin typeface="+mj-lt"/>
              </a:rPr>
              <a:t>14</a:t>
            </a:r>
            <a:r>
              <a:rPr lang="tr-TR" dirty="0" smtClean="0"/>
              <a:t> kız ve </a:t>
            </a:r>
            <a:r>
              <a:rPr lang="tr-TR" b="1" dirty="0" smtClean="0">
                <a:solidFill>
                  <a:srgbClr val="FF0000"/>
                </a:solidFill>
                <a:latin typeface="+mj-lt"/>
              </a:rPr>
              <a:t>16</a:t>
            </a:r>
            <a:r>
              <a:rPr lang="tr-TR" dirty="0" smtClean="0"/>
              <a:t> erkek öğrenci vardır. Her sırada</a:t>
            </a:r>
            <a:r>
              <a:rPr lang="tr-TR" b="1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+mj-lt"/>
              </a:rPr>
              <a:t>2 </a:t>
            </a:r>
            <a:r>
              <a:rPr lang="tr-TR" dirty="0" smtClean="0"/>
              <a:t>öğrenci oturduğuna göre sınıfımızda kaç sıra vardır ?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00B050"/>
                </a:solidFill>
              </a:rPr>
              <a:t>A) </a:t>
            </a:r>
            <a:r>
              <a:rPr lang="tr-TR" dirty="0" smtClean="0">
                <a:latin typeface="+mj-lt"/>
              </a:rPr>
              <a:t>15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B) </a:t>
            </a:r>
            <a:r>
              <a:rPr lang="tr-TR" dirty="0" smtClean="0">
                <a:latin typeface="+mj-lt"/>
              </a:rPr>
              <a:t>30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C) </a:t>
            </a:r>
            <a:r>
              <a:rPr lang="tr-TR" dirty="0" smtClean="0">
                <a:latin typeface="+mj-lt"/>
              </a:rPr>
              <a:t>32</a:t>
            </a:r>
            <a:endParaRPr lang="tr-TR" dirty="0">
              <a:latin typeface="+mj-lt"/>
            </a:endParaRPr>
          </a:p>
        </p:txBody>
      </p:sp>
      <p:pic>
        <p:nvPicPr>
          <p:cNvPr id="4" name="3 Resim" descr="anigorilla0rv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3643314"/>
            <a:ext cx="2476500" cy="2581275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11-  (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5</a:t>
            </a:r>
            <a:r>
              <a:rPr lang="tr-TR" dirty="0" smtClean="0">
                <a:solidFill>
                  <a:srgbClr val="C00000"/>
                </a:solidFill>
              </a:rPr>
              <a:t> birlik + 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7</a:t>
            </a:r>
            <a:r>
              <a:rPr lang="tr-TR" dirty="0" smtClean="0">
                <a:solidFill>
                  <a:srgbClr val="C00000"/>
                </a:solidFill>
              </a:rPr>
              <a:t> yüzlük + 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0</a:t>
            </a:r>
            <a:r>
              <a:rPr lang="tr-TR" dirty="0" smtClean="0">
                <a:solidFill>
                  <a:srgbClr val="C00000"/>
                </a:solidFill>
              </a:rPr>
              <a:t> onluk</a:t>
            </a:r>
            <a:r>
              <a:rPr lang="tr-TR" dirty="0" smtClean="0"/>
              <a:t>) tan oluşan sayı hangisidir ?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00B0F0"/>
                </a:solidFill>
              </a:rPr>
              <a:t>A) </a:t>
            </a:r>
            <a:r>
              <a:rPr lang="tr-TR" dirty="0" smtClean="0">
                <a:latin typeface="+mj-lt"/>
              </a:rPr>
              <a:t>570</a:t>
            </a:r>
          </a:p>
          <a:p>
            <a:r>
              <a:rPr lang="tr-TR" dirty="0" smtClean="0">
                <a:solidFill>
                  <a:srgbClr val="00B0F0"/>
                </a:solidFill>
              </a:rPr>
              <a:t>B) </a:t>
            </a:r>
            <a:r>
              <a:rPr lang="tr-TR" dirty="0" smtClean="0">
                <a:latin typeface="+mj-lt"/>
              </a:rPr>
              <a:t>750</a:t>
            </a:r>
          </a:p>
          <a:p>
            <a:r>
              <a:rPr lang="tr-TR" dirty="0" smtClean="0">
                <a:solidFill>
                  <a:srgbClr val="00B0F0"/>
                </a:solidFill>
              </a:rPr>
              <a:t>C) </a:t>
            </a:r>
            <a:r>
              <a:rPr lang="tr-TR" dirty="0" smtClean="0">
                <a:latin typeface="+mj-lt"/>
              </a:rPr>
              <a:t>705</a:t>
            </a:r>
            <a:endParaRPr lang="tr-TR" dirty="0">
              <a:latin typeface="+mj-lt"/>
            </a:endParaRPr>
          </a:p>
        </p:txBody>
      </p:sp>
      <p:pic>
        <p:nvPicPr>
          <p:cNvPr id="5" name="4 Resim" descr="eju3an0he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2500306"/>
            <a:ext cx="3820610" cy="342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/>
          <a:lstStyle/>
          <a:p>
            <a:r>
              <a:rPr lang="tr-TR" dirty="0" smtClean="0"/>
              <a:t>12-                                   </a:t>
            </a:r>
            <a:r>
              <a:rPr lang="tr-TR" dirty="0" smtClean="0">
                <a:solidFill>
                  <a:srgbClr val="00B050"/>
                </a:solidFill>
              </a:rPr>
              <a:t>simetri doğrusu   </a:t>
            </a:r>
          </a:p>
          <a:p>
            <a:pPr>
              <a:buNone/>
            </a:pPr>
            <a:r>
              <a:rPr lang="tr-TR" dirty="0" smtClean="0"/>
              <a:t>                                                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Resmin simetri doğrusuna göre simetrisi  hangisidir 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A)                             B)                            C)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Resim" descr="1344132644.jpg"/>
          <p:cNvPicPr>
            <a:picLocks noChangeAspect="1"/>
          </p:cNvPicPr>
          <p:nvPr/>
        </p:nvPicPr>
        <p:blipFill>
          <a:blip r:embed="rId2" cstate="print"/>
          <a:srcRect l="7727" t="8738" r="41818" b="3883"/>
          <a:stretch>
            <a:fillRect/>
          </a:stretch>
        </p:blipFill>
        <p:spPr>
          <a:xfrm>
            <a:off x="1643042" y="1000108"/>
            <a:ext cx="2055827" cy="1857388"/>
          </a:xfrm>
          <a:prstGeom prst="rect">
            <a:avLst/>
          </a:prstGeom>
        </p:spPr>
      </p:pic>
      <p:cxnSp>
        <p:nvCxnSpPr>
          <p:cNvPr id="6" name="5 Düz Bağlayıcı"/>
          <p:cNvCxnSpPr/>
          <p:nvPr/>
        </p:nvCxnSpPr>
        <p:spPr>
          <a:xfrm rot="5400000">
            <a:off x="3000364" y="2000240"/>
            <a:ext cx="2000264" cy="1588"/>
          </a:xfrm>
          <a:prstGeom prst="line">
            <a:avLst/>
          </a:prstGeom>
          <a:ln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6 Resim" descr="1344132644.jpg"/>
          <p:cNvPicPr>
            <a:picLocks noChangeAspect="1"/>
          </p:cNvPicPr>
          <p:nvPr/>
        </p:nvPicPr>
        <p:blipFill>
          <a:blip r:embed="rId2" cstate="print"/>
          <a:srcRect l="7727" t="8738" r="41818" b="3883"/>
          <a:stretch>
            <a:fillRect/>
          </a:stretch>
        </p:blipFill>
        <p:spPr>
          <a:xfrm>
            <a:off x="1071538" y="3929066"/>
            <a:ext cx="2055827" cy="1857388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8" name="7 Resim" descr="1344132644.jpg"/>
          <p:cNvPicPr>
            <a:picLocks noChangeAspect="1"/>
          </p:cNvPicPr>
          <p:nvPr/>
        </p:nvPicPr>
        <p:blipFill>
          <a:blip r:embed="rId2" cstate="print"/>
          <a:srcRect l="7727" t="8738" r="41818" b="3883"/>
          <a:stretch>
            <a:fillRect/>
          </a:stretch>
        </p:blipFill>
        <p:spPr>
          <a:xfrm>
            <a:off x="3714744" y="3929066"/>
            <a:ext cx="2055827" cy="1857388"/>
          </a:xfrm>
          <a:prstGeom prst="rect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</p:pic>
      <p:pic>
        <p:nvPicPr>
          <p:cNvPr id="9" name="8 Resim" descr="1344132644.jpg"/>
          <p:cNvPicPr>
            <a:picLocks noChangeAspect="1"/>
          </p:cNvPicPr>
          <p:nvPr/>
        </p:nvPicPr>
        <p:blipFill>
          <a:blip r:embed="rId2" cstate="print"/>
          <a:srcRect l="7727" t="8738" r="41818" b="3883"/>
          <a:stretch>
            <a:fillRect/>
          </a:stretch>
        </p:blipFill>
        <p:spPr>
          <a:xfrm>
            <a:off x="6357950" y="3857628"/>
            <a:ext cx="2055827" cy="1857388"/>
          </a:xfrm>
          <a:prstGeom prst="rect">
            <a:avLst/>
          </a:prstGeom>
          <a:scene3d>
            <a:camera prst="orthographicFront">
              <a:rot lat="0" lon="0" rev="540000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HAYAT BİLGİSİ VE GENEL KÜLTÜR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smtClean="0"/>
              <a:t>13- İlçeleri  kimler yönetir ?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A) </a:t>
            </a:r>
            <a:r>
              <a:rPr lang="tr-TR" dirty="0" smtClean="0"/>
              <a:t>Valiler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B) </a:t>
            </a:r>
            <a:r>
              <a:rPr lang="tr-TR" dirty="0" smtClean="0"/>
              <a:t>Kaymakamlar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C) </a:t>
            </a:r>
            <a:r>
              <a:rPr lang="tr-TR" dirty="0" smtClean="0"/>
              <a:t>Muhtarlar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3 Resim" descr="hareketlihayvanavatarl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3071810"/>
            <a:ext cx="2533650" cy="2743200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14- Yangın, deprem, sel gibi felaketlerde zarara uğrayan vatandaşlara hangi kuruluş yardımcı olur ?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A) </a:t>
            </a:r>
            <a:r>
              <a:rPr lang="tr-TR" dirty="0" smtClean="0"/>
              <a:t>Yeşilay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B) </a:t>
            </a:r>
            <a:r>
              <a:rPr lang="tr-TR" dirty="0" smtClean="0"/>
              <a:t>İtfaiye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C) </a:t>
            </a:r>
            <a:r>
              <a:rPr lang="tr-TR" dirty="0" smtClean="0"/>
              <a:t>Kızılay  </a:t>
            </a:r>
            <a:endParaRPr lang="tr-TR" dirty="0"/>
          </a:p>
        </p:txBody>
      </p:sp>
      <p:pic>
        <p:nvPicPr>
          <p:cNvPr id="4" name="3 Resim" descr="keci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3643314"/>
            <a:ext cx="2927943" cy="22907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15- Kandaki zararlı maddeleri süzerek temizleyen organımız hangisidir ?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A) </a:t>
            </a:r>
            <a:r>
              <a:rPr lang="tr-TR" dirty="0" smtClean="0"/>
              <a:t>Kalp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B) </a:t>
            </a:r>
            <a:r>
              <a:rPr lang="tr-TR" dirty="0" smtClean="0"/>
              <a:t>Akciğer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C) </a:t>
            </a:r>
            <a:r>
              <a:rPr lang="tr-TR" dirty="0" smtClean="0"/>
              <a:t>Mide</a:t>
            </a:r>
            <a:endParaRPr lang="tr-TR" dirty="0"/>
          </a:p>
        </p:txBody>
      </p:sp>
      <p:pic>
        <p:nvPicPr>
          <p:cNvPr id="4" name="3 Resim" descr="simetri dorusu.jpg"/>
          <p:cNvPicPr>
            <a:picLocks noChangeAspect="1"/>
          </p:cNvPicPr>
          <p:nvPr/>
        </p:nvPicPr>
        <p:blipFill>
          <a:blip r:embed="rId2" cstate="print"/>
          <a:srcRect l="36573" b="15736"/>
          <a:stretch>
            <a:fillRect/>
          </a:stretch>
        </p:blipFill>
        <p:spPr>
          <a:xfrm>
            <a:off x="4572000" y="3143248"/>
            <a:ext cx="3735426" cy="25003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935480"/>
            <a:ext cx="8329642" cy="4389120"/>
          </a:xfrm>
        </p:spPr>
        <p:txBody>
          <a:bodyPr/>
          <a:lstStyle/>
          <a:p>
            <a:r>
              <a:rPr lang="tr-TR" dirty="0" smtClean="0"/>
              <a:t>16- Aşağıdaki cümlelerin hangisinde </a:t>
            </a:r>
            <a:r>
              <a:rPr lang="tr-TR" u="sng" dirty="0" smtClean="0"/>
              <a:t>israftan</a:t>
            </a:r>
            <a:r>
              <a:rPr lang="tr-TR" dirty="0" smtClean="0"/>
              <a:t> bahsedilmiştir ?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r>
              <a:rPr lang="tr-TR" dirty="0" smtClean="0">
                <a:solidFill>
                  <a:srgbClr val="FFC000"/>
                </a:solidFill>
              </a:rPr>
              <a:t>A) </a:t>
            </a:r>
            <a:r>
              <a:rPr lang="tr-TR" dirty="0" smtClean="0"/>
              <a:t>Evdeki kaynakları tasarruflu kullanırım.</a:t>
            </a:r>
          </a:p>
          <a:p>
            <a:r>
              <a:rPr lang="tr-TR" dirty="0" smtClean="0">
                <a:solidFill>
                  <a:srgbClr val="FFC000"/>
                </a:solidFill>
              </a:rPr>
              <a:t>B) </a:t>
            </a:r>
            <a:r>
              <a:rPr lang="tr-TR" dirty="0" smtClean="0"/>
              <a:t>Emre zor günler için para biriktirir.</a:t>
            </a:r>
          </a:p>
          <a:p>
            <a:r>
              <a:rPr lang="tr-TR" dirty="0" smtClean="0">
                <a:solidFill>
                  <a:srgbClr val="FFC000"/>
                </a:solidFill>
              </a:rPr>
              <a:t>C) </a:t>
            </a:r>
            <a:r>
              <a:rPr lang="tr-TR" dirty="0" smtClean="0"/>
              <a:t>Ülkemizde her gün binlerce ekmek çöpe atılıyor.</a:t>
            </a:r>
            <a:endParaRPr lang="tr-TR" dirty="0"/>
          </a:p>
        </p:txBody>
      </p:sp>
      <p:pic>
        <p:nvPicPr>
          <p:cNvPr id="4" name="3 Resim" descr="34dw3cc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2357430"/>
            <a:ext cx="1676400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935480"/>
            <a:ext cx="8543956" cy="4389120"/>
          </a:xfrm>
        </p:spPr>
        <p:txBody>
          <a:bodyPr/>
          <a:lstStyle/>
          <a:p>
            <a:r>
              <a:rPr lang="tr-TR" dirty="0" smtClean="0"/>
              <a:t>17- Cep telefonlarında arama yapan tuş hangi renktedir ?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7030A0"/>
                </a:solidFill>
              </a:rPr>
              <a:t>A) </a:t>
            </a:r>
            <a:r>
              <a:rPr lang="tr-TR" dirty="0" smtClean="0"/>
              <a:t>Yeşil</a:t>
            </a:r>
          </a:p>
          <a:p>
            <a:r>
              <a:rPr lang="tr-TR" dirty="0" smtClean="0">
                <a:solidFill>
                  <a:srgbClr val="7030A0"/>
                </a:solidFill>
              </a:rPr>
              <a:t>B) </a:t>
            </a:r>
            <a:r>
              <a:rPr lang="tr-TR" dirty="0" smtClean="0"/>
              <a:t>Kırmızı</a:t>
            </a:r>
          </a:p>
          <a:p>
            <a:r>
              <a:rPr lang="tr-TR" dirty="0" smtClean="0">
                <a:solidFill>
                  <a:srgbClr val="7030A0"/>
                </a:solidFill>
              </a:rPr>
              <a:t>C) </a:t>
            </a:r>
            <a:r>
              <a:rPr lang="tr-TR" dirty="0" smtClean="0"/>
              <a:t>Mavi</a:t>
            </a:r>
            <a:endParaRPr lang="tr-TR" dirty="0"/>
          </a:p>
        </p:txBody>
      </p:sp>
      <p:pic>
        <p:nvPicPr>
          <p:cNvPr id="4" name="3 Resim" descr="ursinhopensativo8nhnu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2714620"/>
            <a:ext cx="3467100" cy="3371850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18- Aşağıdakilerden hangisi etik bir davranış değildir ?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A) </a:t>
            </a:r>
            <a:r>
              <a:rPr lang="tr-TR" dirty="0" smtClean="0"/>
              <a:t>Büyüklerin sözünü kesmemek.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B) </a:t>
            </a:r>
            <a:r>
              <a:rPr lang="tr-TR" dirty="0" smtClean="0"/>
              <a:t>Asla yalan söylememek.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C) </a:t>
            </a:r>
            <a:r>
              <a:rPr lang="tr-TR" dirty="0" smtClean="0"/>
              <a:t>İzin almadan evden ayrılmak.</a:t>
            </a:r>
            <a:endParaRPr lang="tr-TR" dirty="0"/>
          </a:p>
        </p:txBody>
      </p:sp>
      <p:pic>
        <p:nvPicPr>
          <p:cNvPr id="4" name="3 Resim" descr="water-skiing-ca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5" y="3143248"/>
            <a:ext cx="2952771" cy="2214578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TÜRKÇE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1- “</a:t>
            </a:r>
            <a:r>
              <a:rPr lang="tr-TR" dirty="0" smtClean="0">
                <a:solidFill>
                  <a:srgbClr val="00B0F0"/>
                </a:solidFill>
              </a:rPr>
              <a:t>Kabiliyet</a:t>
            </a:r>
            <a:r>
              <a:rPr lang="tr-TR" dirty="0" smtClean="0"/>
              <a:t>” kelimesinin eş anlamlısı nedir ?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00B0F0"/>
                </a:solidFill>
              </a:rPr>
              <a:t>A) </a:t>
            </a:r>
            <a:r>
              <a:rPr lang="tr-TR" dirty="0" smtClean="0"/>
              <a:t>Valide</a:t>
            </a:r>
          </a:p>
          <a:p>
            <a:r>
              <a:rPr lang="tr-TR" dirty="0" smtClean="0">
                <a:solidFill>
                  <a:srgbClr val="00B0F0"/>
                </a:solidFill>
              </a:rPr>
              <a:t>B) </a:t>
            </a:r>
            <a:r>
              <a:rPr lang="tr-TR" dirty="0" smtClean="0"/>
              <a:t>Yetenek</a:t>
            </a:r>
          </a:p>
          <a:p>
            <a:r>
              <a:rPr lang="tr-TR" dirty="0" smtClean="0">
                <a:solidFill>
                  <a:srgbClr val="00B0F0"/>
                </a:solidFill>
              </a:rPr>
              <a:t>C) </a:t>
            </a:r>
            <a:r>
              <a:rPr lang="tr-TR" dirty="0" smtClean="0"/>
              <a:t>Başarısızlık</a:t>
            </a:r>
            <a:endParaRPr lang="tr-TR" dirty="0"/>
          </a:p>
        </p:txBody>
      </p:sp>
      <p:pic>
        <p:nvPicPr>
          <p:cNvPr id="4" name="3 Resim" descr="9lsl6035_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3714752"/>
            <a:ext cx="3552825" cy="2257425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19- Aşağıdakilerden hangisi ülkemize ait bir şehirdir ?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C00000"/>
                </a:solidFill>
              </a:rPr>
              <a:t>A) </a:t>
            </a:r>
            <a:r>
              <a:rPr lang="tr-TR" dirty="0" smtClean="0"/>
              <a:t>Atina</a:t>
            </a:r>
          </a:p>
          <a:p>
            <a:r>
              <a:rPr lang="tr-TR" dirty="0" smtClean="0">
                <a:solidFill>
                  <a:srgbClr val="C00000"/>
                </a:solidFill>
              </a:rPr>
              <a:t>B) </a:t>
            </a:r>
            <a:r>
              <a:rPr lang="tr-TR" dirty="0" smtClean="0"/>
              <a:t>Edirne</a:t>
            </a:r>
          </a:p>
          <a:p>
            <a:r>
              <a:rPr lang="tr-TR" dirty="0" smtClean="0">
                <a:solidFill>
                  <a:srgbClr val="C00000"/>
                </a:solidFill>
              </a:rPr>
              <a:t>C) </a:t>
            </a:r>
            <a:r>
              <a:rPr lang="tr-TR" dirty="0" smtClean="0"/>
              <a:t>Venedik</a:t>
            </a:r>
            <a:endParaRPr lang="tr-TR" dirty="0"/>
          </a:p>
        </p:txBody>
      </p:sp>
      <p:pic>
        <p:nvPicPr>
          <p:cNvPr id="4" name="3 Resim" descr="1310134psb4cyard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3000372"/>
            <a:ext cx="3333755" cy="2751863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20- “Usain Bolt” kimdir ?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FF0066"/>
                </a:solidFill>
              </a:rPr>
              <a:t>A) </a:t>
            </a:r>
            <a:r>
              <a:rPr lang="tr-TR" dirty="0" smtClean="0"/>
              <a:t>Ünlü bir yüzücü</a:t>
            </a:r>
          </a:p>
          <a:p>
            <a:r>
              <a:rPr lang="tr-TR" dirty="0" smtClean="0">
                <a:solidFill>
                  <a:srgbClr val="FF0066"/>
                </a:solidFill>
              </a:rPr>
              <a:t>B) </a:t>
            </a:r>
            <a:r>
              <a:rPr lang="tr-TR" dirty="0" smtClean="0"/>
              <a:t>Dünyanın en hızlı koşucusu</a:t>
            </a:r>
          </a:p>
          <a:p>
            <a:r>
              <a:rPr lang="tr-TR" dirty="0" smtClean="0">
                <a:solidFill>
                  <a:srgbClr val="FF0066"/>
                </a:solidFill>
              </a:rPr>
              <a:t>C) </a:t>
            </a:r>
            <a:r>
              <a:rPr lang="tr-TR" dirty="0" smtClean="0"/>
              <a:t>Amerika devletinin başkanı</a:t>
            </a:r>
          </a:p>
          <a:p>
            <a:endParaRPr lang="tr-TR" dirty="0"/>
          </a:p>
        </p:txBody>
      </p:sp>
      <p:pic>
        <p:nvPicPr>
          <p:cNvPr id="5" name="4 Resim" descr="image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785926"/>
            <a:ext cx="3571900" cy="228601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BİLGİ YARIŞMAMIZ SONA ERDİ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u="sng" dirty="0" smtClean="0"/>
              <a:t>SONUÇLAR:</a:t>
            </a:r>
          </a:p>
          <a:p>
            <a:r>
              <a:rPr lang="tr-TR" dirty="0" smtClean="0"/>
              <a:t>                </a:t>
            </a:r>
            <a:r>
              <a:rPr lang="tr-TR" sz="4000" b="1" dirty="0" smtClean="0">
                <a:latin typeface="Monotype Corsiva" pitchFamily="66" charset="0"/>
              </a:rPr>
              <a:t>9 – 12  doğru      </a:t>
            </a:r>
            <a:r>
              <a:rPr lang="tr-TR" sz="6000" b="1" dirty="0" smtClean="0">
                <a:solidFill>
                  <a:srgbClr val="FFC000"/>
                </a:solidFill>
                <a:latin typeface="Monotype Corsiva" pitchFamily="66" charset="0"/>
              </a:rPr>
              <a:t>ORTA</a:t>
            </a:r>
          </a:p>
          <a:p>
            <a:r>
              <a:rPr lang="tr-TR" sz="4000" b="1" dirty="0" smtClean="0">
                <a:latin typeface="Monotype Corsiva" pitchFamily="66" charset="0"/>
              </a:rPr>
              <a:t>           13 -  16  doğru         </a:t>
            </a:r>
            <a:r>
              <a:rPr lang="tr-TR" sz="6000" b="1" dirty="0" smtClean="0">
                <a:solidFill>
                  <a:srgbClr val="FF0066"/>
                </a:solidFill>
                <a:latin typeface="Monotype Corsiva" pitchFamily="66" charset="0"/>
              </a:rPr>
              <a:t>İYİ</a:t>
            </a:r>
          </a:p>
          <a:p>
            <a:r>
              <a:rPr lang="tr-TR" sz="4000" b="1" dirty="0" smtClean="0">
                <a:latin typeface="Monotype Corsiva" pitchFamily="66" charset="0"/>
              </a:rPr>
              <a:t>           17 -  20  doğru     </a:t>
            </a:r>
            <a:r>
              <a:rPr lang="tr-TR" sz="6000" b="1" dirty="0" smtClean="0">
                <a:solidFill>
                  <a:srgbClr val="FF0000"/>
                </a:solidFill>
                <a:latin typeface="Monotype Corsiva" pitchFamily="66" charset="0"/>
              </a:rPr>
              <a:t>PEKİYİ</a:t>
            </a:r>
            <a:endParaRPr lang="tr-TR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HEPİNİZİ ÖPÜYORUM KUZULARIM</a:t>
            </a:r>
            <a:endParaRPr lang="tr-TR" dirty="0"/>
          </a:p>
        </p:txBody>
      </p:sp>
      <p:pic>
        <p:nvPicPr>
          <p:cNvPr id="4" name="3 İçerik Yer Tutucusu" descr="Görüntü03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935163"/>
            <a:ext cx="8001056" cy="3422663"/>
          </a:xfrm>
          <a:noFill/>
          <a:effectLst>
            <a:innerShdw blurRad="114300">
              <a:prstClr val="black"/>
            </a:innerShdw>
          </a:effectLst>
        </p:spPr>
      </p:pic>
      <p:pic>
        <p:nvPicPr>
          <p:cNvPr id="5" name="4 Resim" descr="Görüntü0105.jpg"/>
          <p:cNvPicPr>
            <a:picLocks noChangeAspect="1"/>
          </p:cNvPicPr>
          <p:nvPr/>
        </p:nvPicPr>
        <p:blipFill>
          <a:blip r:embed="rId3" cstate="print"/>
          <a:srcRect l="16812" t="16431" r="29400" b="5749"/>
          <a:stretch>
            <a:fillRect/>
          </a:stretch>
        </p:blipFill>
        <p:spPr>
          <a:xfrm>
            <a:off x="2928926" y="4071942"/>
            <a:ext cx="2571768" cy="2558088"/>
          </a:xfrm>
          <a:prstGeom prst="rect">
            <a:avLst/>
          </a:prstGeo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1187624" y="6309320"/>
            <a:ext cx="3352800" cy="365125"/>
          </a:xfrm>
        </p:spPr>
        <p:txBody>
          <a:bodyPr/>
          <a:lstStyle/>
          <a:p>
            <a:r>
              <a:rPr lang="tr-TR" u="sng" dirty="0" smtClean="0">
                <a:hlinkClick r:id="rId4"/>
              </a:rPr>
              <a:t>www.</a:t>
            </a:r>
            <a:r>
              <a:rPr lang="tr-TR" u="sng" dirty="0" err="1" smtClean="0">
                <a:hlinkClick r:id="rId4"/>
              </a:rPr>
              <a:t>sorubak</a:t>
            </a:r>
            <a:r>
              <a:rPr lang="tr-TR" u="sng" dirty="0" smtClean="0">
                <a:hlinkClick r:id="rId4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2- “</a:t>
            </a:r>
            <a:r>
              <a:rPr lang="tr-TR" dirty="0" smtClean="0">
                <a:solidFill>
                  <a:srgbClr val="00B0F0"/>
                </a:solidFill>
              </a:rPr>
              <a:t>Mantar-Manyak-Mandalina</a:t>
            </a:r>
            <a:r>
              <a:rPr lang="tr-TR" dirty="0" smtClean="0"/>
              <a:t>” kelimelerinden hangisi sözlükte en sonda yer alır ?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A) </a:t>
            </a:r>
            <a:r>
              <a:rPr lang="tr-TR" dirty="0" smtClean="0"/>
              <a:t>Mantar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B) </a:t>
            </a:r>
            <a:r>
              <a:rPr lang="tr-TR" dirty="0" smtClean="0"/>
              <a:t>Manyak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C) </a:t>
            </a:r>
            <a:r>
              <a:rPr lang="tr-TR" dirty="0" smtClean="0"/>
              <a:t>Mandalina</a:t>
            </a:r>
            <a:endParaRPr lang="tr-TR" dirty="0"/>
          </a:p>
        </p:txBody>
      </p:sp>
      <p:pic>
        <p:nvPicPr>
          <p:cNvPr id="6" name="5 Resim" descr="5728085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3214686"/>
            <a:ext cx="333375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3- “</a:t>
            </a:r>
            <a:r>
              <a:rPr lang="tr-TR" dirty="0" smtClean="0">
                <a:solidFill>
                  <a:srgbClr val="00B0F0"/>
                </a:solidFill>
              </a:rPr>
              <a:t>Hayvanlardan kedi köpek serçe tavşan ve kuzuyu severim</a:t>
            </a:r>
            <a:r>
              <a:rPr lang="tr-TR" dirty="0" smtClean="0"/>
              <a:t>.” cümlesinde kaç yere virgül konulmalıdır 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A) 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>3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B) 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>4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C) 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>5</a:t>
            </a:r>
            <a:endParaRPr lang="tr-TR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3 Resim" descr="12wui3p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3857628"/>
            <a:ext cx="400050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538674"/>
          </a:xfrm>
        </p:spPr>
        <p:txBody>
          <a:bodyPr/>
          <a:lstStyle/>
          <a:p>
            <a:r>
              <a:rPr lang="tr-TR" dirty="0" smtClean="0"/>
              <a:t>4- “</a:t>
            </a:r>
            <a:r>
              <a:rPr lang="tr-TR" dirty="0" smtClean="0">
                <a:solidFill>
                  <a:srgbClr val="00B0F0"/>
                </a:solidFill>
              </a:rPr>
              <a:t>çok-uğraşmayı-seviyordu-çiçeklerle-bahçesindeki</a:t>
            </a:r>
            <a:r>
              <a:rPr lang="tr-TR" dirty="0" smtClean="0"/>
              <a:t>”</a:t>
            </a:r>
          </a:p>
          <a:p>
            <a:pPr>
              <a:buNone/>
            </a:pPr>
            <a:r>
              <a:rPr lang="tr-TR" dirty="0" smtClean="0"/>
              <a:t>         Verilen kelimelerle anlamlı bir cümle yapılsa aşağıdakilerden hangisi anlamlı olurdu 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marL="514350" indent="-514350">
              <a:buAutoNum type="alphaUcParenR"/>
            </a:pPr>
            <a:r>
              <a:rPr lang="tr-TR" dirty="0" smtClean="0"/>
              <a:t>Çiçeklerle çok seviyordu uğraşmayı bahçesindeki.</a:t>
            </a:r>
          </a:p>
          <a:p>
            <a:pPr marL="514350" indent="-514350">
              <a:buAutoNum type="alphaUcParenR"/>
            </a:pPr>
            <a:r>
              <a:rPr lang="tr-TR" dirty="0" smtClean="0"/>
              <a:t>Bahçesindeki çiçeklerle seviyordu uğraşmayı çok.</a:t>
            </a:r>
          </a:p>
          <a:p>
            <a:pPr marL="514350" indent="-514350">
              <a:buAutoNum type="alphaUcParenR"/>
            </a:pPr>
            <a:r>
              <a:rPr lang="tr-TR" dirty="0" smtClean="0"/>
              <a:t>Bahçesindeki çiçeklerle uğraşmayı çok seviyordu.</a:t>
            </a:r>
            <a:endParaRPr lang="tr-TR" dirty="0"/>
          </a:p>
        </p:txBody>
      </p:sp>
      <p:pic>
        <p:nvPicPr>
          <p:cNvPr id="5" name="4 Resim" descr="1223763393_baby_crawlin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6644" y="2857496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5- “</a:t>
            </a:r>
            <a:r>
              <a:rPr lang="tr-TR" dirty="0" smtClean="0">
                <a:solidFill>
                  <a:srgbClr val="00B0F0"/>
                </a:solidFill>
              </a:rPr>
              <a:t>Dolmabahçe Sarayı’nı gördüler</a:t>
            </a:r>
            <a:r>
              <a:rPr lang="tr-TR" dirty="0" smtClean="0"/>
              <a:t>” cümlesinde kaç       tane hece vardır ?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A)  </a:t>
            </a:r>
            <a:r>
              <a:rPr lang="tr-TR" b="1" dirty="0" smtClean="0">
                <a:latin typeface="+mj-lt"/>
              </a:rPr>
              <a:t>8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B)   </a:t>
            </a:r>
            <a:r>
              <a:rPr lang="tr-TR" b="1" dirty="0" smtClean="0">
                <a:latin typeface="+mj-lt"/>
              </a:rPr>
              <a:t>9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C)  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>10</a:t>
            </a:r>
            <a:endParaRPr lang="tr-TR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3 Resim" descr="85631874_0_63ce7_812dc4df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2952747"/>
            <a:ext cx="5153030" cy="3435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6- Aşağıdaki cümlelerden hangisinin sonuna </a:t>
            </a:r>
            <a:r>
              <a:rPr lang="tr-TR" dirty="0" smtClean="0">
                <a:solidFill>
                  <a:srgbClr val="FF0000"/>
                </a:solidFill>
              </a:rPr>
              <a:t>(!)</a:t>
            </a:r>
            <a:r>
              <a:rPr lang="tr-TR" dirty="0" smtClean="0"/>
              <a:t> ünlem işareti  konulmalıdır ?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A) </a:t>
            </a:r>
            <a:r>
              <a:rPr lang="tr-TR" dirty="0" smtClean="0"/>
              <a:t>Baba dur, yoksa düşeceksin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B)  </a:t>
            </a:r>
            <a:r>
              <a:rPr lang="tr-TR" dirty="0" smtClean="0"/>
              <a:t>Sende mi bizimle geleceksin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C)  </a:t>
            </a:r>
            <a:r>
              <a:rPr lang="tr-TR" dirty="0" smtClean="0"/>
              <a:t>Lütfen, oltama solucan takar mısın</a:t>
            </a:r>
            <a:endParaRPr lang="tr-TR" dirty="0"/>
          </a:p>
        </p:txBody>
      </p:sp>
      <p:pic>
        <p:nvPicPr>
          <p:cNvPr id="4" name="3 Resim" descr="350x344y4u1j9vx0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1272" y="2357430"/>
            <a:ext cx="3052728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C305"/>
                </a:solidFill>
              </a:rPr>
              <a:t>MATEMATİK</a:t>
            </a:r>
            <a:endParaRPr lang="tr-TR" b="1" dirty="0">
              <a:solidFill>
                <a:srgbClr val="FFC305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7-  Aslı’nın </a:t>
            </a:r>
            <a:r>
              <a:rPr lang="tr-TR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16</a:t>
            </a:r>
            <a:r>
              <a:rPr lang="tr-TR" dirty="0" smtClean="0"/>
              <a:t> balonu Kemal’in </a:t>
            </a:r>
            <a:r>
              <a:rPr lang="tr-TR" b="1" dirty="0" smtClean="0">
                <a:solidFill>
                  <a:srgbClr val="FF0000"/>
                </a:solidFill>
                <a:latin typeface="+mj-lt"/>
              </a:rPr>
              <a:t>10</a:t>
            </a:r>
            <a:r>
              <a:rPr lang="tr-TR" dirty="0" smtClean="0"/>
              <a:t> balonu var. Aslı Kemal’e kaç balonunu verirse ikisininde balonları eşit olur ?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A) </a:t>
            </a:r>
            <a:r>
              <a:rPr lang="tr-TR" dirty="0" smtClean="0"/>
              <a:t>6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B)  </a:t>
            </a:r>
            <a:r>
              <a:rPr lang="tr-TR" dirty="0" smtClean="0"/>
              <a:t>5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C)  </a:t>
            </a:r>
            <a:r>
              <a:rPr lang="tr-TR" dirty="0" smtClean="0"/>
              <a:t>3</a:t>
            </a:r>
            <a:endParaRPr lang="tr-TR" dirty="0"/>
          </a:p>
        </p:txBody>
      </p:sp>
      <p:pic>
        <p:nvPicPr>
          <p:cNvPr id="4" name="3 Resim" descr="123u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32" y="3143248"/>
            <a:ext cx="285750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8- Çiftlikteki </a:t>
            </a:r>
            <a:r>
              <a:rPr lang="tr-TR" b="1" dirty="0" smtClean="0">
                <a:solidFill>
                  <a:srgbClr val="FF0000"/>
                </a:solidFill>
                <a:latin typeface="+mj-lt"/>
              </a:rPr>
              <a:t>22</a:t>
            </a:r>
            <a:r>
              <a:rPr lang="tr-TR" dirty="0" smtClean="0"/>
              <a:t> koyun, </a:t>
            </a:r>
            <a:r>
              <a:rPr lang="tr-TR" b="1" dirty="0" smtClean="0">
                <a:solidFill>
                  <a:srgbClr val="FF0000"/>
                </a:solidFill>
                <a:latin typeface="+mj-lt"/>
              </a:rPr>
              <a:t>15</a:t>
            </a:r>
            <a:r>
              <a:rPr lang="tr-TR" dirty="0" smtClean="0"/>
              <a:t> kuzu ve </a:t>
            </a:r>
            <a:r>
              <a:rPr lang="tr-TR" b="1" dirty="0" smtClean="0">
                <a:solidFill>
                  <a:srgbClr val="FF0000"/>
                </a:solidFill>
                <a:latin typeface="+mj-lt"/>
              </a:rPr>
              <a:t>13</a:t>
            </a:r>
            <a:r>
              <a:rPr lang="tr-TR" dirty="0" smtClean="0"/>
              <a:t> ineğin ayaklarının toplamı kaçtır ?</a:t>
            </a:r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A) </a:t>
            </a:r>
            <a:r>
              <a:rPr lang="tr-TR" dirty="0" smtClean="0">
                <a:latin typeface="+mj-lt"/>
              </a:rPr>
              <a:t>50</a:t>
            </a:r>
          </a:p>
          <a:p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B) </a:t>
            </a:r>
            <a:r>
              <a:rPr lang="tr-TR" dirty="0" smtClean="0">
                <a:latin typeface="+mj-lt"/>
              </a:rPr>
              <a:t>100</a:t>
            </a:r>
          </a:p>
          <a:p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C) </a:t>
            </a:r>
            <a:r>
              <a:rPr lang="tr-TR" dirty="0" smtClean="0">
                <a:latin typeface="+mj-lt"/>
              </a:rPr>
              <a:t>200</a:t>
            </a:r>
            <a:endParaRPr lang="tr-TR" dirty="0">
              <a:latin typeface="+mj-lt"/>
            </a:endParaRPr>
          </a:p>
        </p:txBody>
      </p:sp>
      <p:pic>
        <p:nvPicPr>
          <p:cNvPr id="4" name="3 Resim" descr="28stsm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2428868"/>
            <a:ext cx="3810010" cy="4214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162</TotalTime>
  <Words>529</Words>
  <Application>Microsoft Office PowerPoint</Application>
  <PresentationFormat>Ekran Gösterisi (4:3)</PresentationFormat>
  <Paragraphs>151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Akış</vt:lpstr>
      <vt:lpstr>2-A SINIFI BİLGİ YARIŞMASI</vt:lpstr>
      <vt:lpstr>TÜRKÇE</vt:lpstr>
      <vt:lpstr>Slayt 3</vt:lpstr>
      <vt:lpstr>Slayt 4</vt:lpstr>
      <vt:lpstr>Slayt 5</vt:lpstr>
      <vt:lpstr>Slayt 6</vt:lpstr>
      <vt:lpstr>Slayt 7</vt:lpstr>
      <vt:lpstr>MATEMATİK</vt:lpstr>
      <vt:lpstr>Slayt 9</vt:lpstr>
      <vt:lpstr>Slayt 10</vt:lpstr>
      <vt:lpstr>Slayt 11</vt:lpstr>
      <vt:lpstr>Slayt 12</vt:lpstr>
      <vt:lpstr>Slayt 13</vt:lpstr>
      <vt:lpstr>HAYAT BİLGİSİ VE GENEL KÜLTÜR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BİLGİ YARIŞMAMIZ SONA ERDİ</vt:lpstr>
      <vt:lpstr>HEPİNİZİ ÖPÜYORUM KUZULARIM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VESTEL</dc:creator>
  <cp:keywords>www.sorubak.com</cp:keywords>
  <dc:description>www.sorubak.com</dc:description>
  <cp:lastModifiedBy>Dogan</cp:lastModifiedBy>
  <cp:revision>www.sorubak.com</cp:revision>
  <dcterms:created xsi:type="dcterms:W3CDTF">2013-02-11T21:01:56Z</dcterms:created>
  <dcterms:modified xsi:type="dcterms:W3CDTF">2013-02-18T18:04:37Z</dcterms:modified>
  <cp:category>www.sorubak.com</cp:category>
  <cp:version>www.sorubak.com</cp:version>
</cp:coreProperties>
</file>