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9" r:id="rId2"/>
    <p:sldId id="260" r:id="rId3"/>
    <p:sldId id="262" r:id="rId4"/>
    <p:sldId id="261" r:id="rId5"/>
    <p:sldId id="258" r:id="rId6"/>
    <p:sldId id="263" r:id="rId7"/>
    <p:sldId id="257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19" r:id="rId45"/>
    <p:sldId id="325" r:id="rId46"/>
    <p:sldId id="326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93B243-DE15-4482-9D8B-E3F012918039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8B0BF2-E0FA-4ECE-A0B5-CF98A48EA77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9781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B0BF2-E0FA-4ECE-A0B5-CF98A48EA775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2786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9982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9853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60385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9603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01830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21091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1757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2704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0671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3993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3642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21556-0B13-4774-841B-CD86175EF3FB}" type="datetimeFigureOut">
              <a:rPr lang="tr-TR" smtClean="0"/>
              <a:pPr/>
              <a:t>23.01.2013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8F71E-47A6-4905-B7DA-AC93DD4EDE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32716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hyperlink" Target="http://www.sorubak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264696"/>
          </a:xfrm>
        </p:spPr>
        <p:txBody>
          <a:bodyPr>
            <a:normAutofit/>
          </a:bodyPr>
          <a:lstStyle/>
          <a:p>
            <a:r>
              <a:rPr lang="tr-TR" sz="72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Jokerman" pitchFamily="82" charset="0"/>
              </a:rPr>
              <a:t>KIRAÇ</a:t>
            </a:r>
            <a:r>
              <a:rPr lang="tr-TR" sz="7200" dirty="0" smtClean="0">
                <a:latin typeface="Jokerman" pitchFamily="82" charset="0"/>
              </a:rPr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sz="60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Jokerman" pitchFamily="82" charset="0"/>
              </a:rPr>
              <a:t>Eskiden giyilen bir tür ayakkabı</a:t>
            </a:r>
            <a:endParaRPr lang="tr-TR" sz="60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Joker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0883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8000" b="1" dirty="0" smtClean="0">
                <a:solidFill>
                  <a:schemeClr val="bg1"/>
                </a:solidFill>
                <a:latin typeface="Comic Sans MS" pitchFamily="66" charset="0"/>
              </a:rPr>
              <a:t>     İTHAL</a:t>
            </a:r>
          </a:p>
          <a:p>
            <a:endParaRPr lang="tr-TR" sz="8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8000" b="1" dirty="0" smtClean="0">
                <a:solidFill>
                  <a:schemeClr val="bg1"/>
                </a:solidFill>
                <a:latin typeface="Comic Sans MS" pitchFamily="66" charset="0"/>
              </a:rPr>
              <a:t>  Şans, kader.</a:t>
            </a:r>
          </a:p>
          <a:p>
            <a:endParaRPr lang="tr-TR" sz="8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3247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tr-TR" dirty="0" smtClean="0"/>
              <a:t>                                   </a:t>
            </a:r>
          </a:p>
          <a:p>
            <a:pPr marL="0" indent="0">
              <a:buNone/>
            </a:pPr>
            <a:r>
              <a:rPr lang="tr-TR" sz="8600" b="1" dirty="0">
                <a:latin typeface="Comic Sans MS" pitchFamily="66" charset="0"/>
              </a:rPr>
              <a:t> </a:t>
            </a:r>
            <a:r>
              <a:rPr lang="tr-TR" sz="8600" b="1" dirty="0" smtClean="0">
                <a:latin typeface="Comic Sans MS" pitchFamily="66" charset="0"/>
              </a:rPr>
              <a:t>                                                         			   </a:t>
            </a:r>
            <a:r>
              <a:rPr lang="tr-TR" sz="11100" b="1" dirty="0" smtClean="0">
                <a:solidFill>
                  <a:schemeClr val="bg1"/>
                </a:solidFill>
                <a:latin typeface="Comic Sans MS" pitchFamily="66" charset="0"/>
              </a:rPr>
              <a:t>KASIL</a:t>
            </a:r>
          </a:p>
          <a:p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11100" b="1" dirty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111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11100" b="1" dirty="0" smtClean="0">
                <a:solidFill>
                  <a:schemeClr val="bg1"/>
                </a:solidFill>
                <a:latin typeface="Comic Sans MS" pitchFamily="66" charset="0"/>
              </a:rPr>
              <a:t>     Suya batırılmış, üzerine su dökülmüş, ıslanmış olan.</a:t>
            </a:r>
          </a:p>
          <a:p>
            <a:pPr marL="0" indent="0">
              <a:buNone/>
            </a:pPr>
            <a:r>
              <a:rPr lang="tr-TR" sz="111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tr-TR" sz="111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8472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                            </a:t>
            </a:r>
          </a:p>
          <a:p>
            <a:endParaRPr lang="tr-TR" sz="6000" dirty="0" smtClean="0"/>
          </a:p>
          <a:p>
            <a:endParaRPr lang="tr-TR" sz="4800" b="1" dirty="0" smtClean="0"/>
          </a:p>
          <a:p>
            <a:pPr marL="0" indent="0">
              <a:buNone/>
            </a:pPr>
            <a:endParaRPr lang="tr-TR" sz="4800" b="1" dirty="0" smtClean="0"/>
          </a:p>
          <a:p>
            <a:endParaRPr lang="tr-TR" sz="4800" b="1" dirty="0" smtClean="0"/>
          </a:p>
          <a:p>
            <a:endParaRPr lang="tr-TR" sz="4800" b="1" dirty="0"/>
          </a:p>
        </p:txBody>
      </p:sp>
      <p:sp>
        <p:nvSpPr>
          <p:cNvPr id="4" name="Dikdörtgen 3"/>
          <p:cNvSpPr/>
          <p:nvPr/>
        </p:nvSpPr>
        <p:spPr>
          <a:xfrm>
            <a:off x="556883" y="13905"/>
            <a:ext cx="775953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tr-TR" sz="5400" b="1" cap="none" spc="0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                               </a:t>
            </a:r>
            <a:r>
              <a:rPr lang="tr-TR" sz="6600" b="1" cap="none" spc="0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DÖNER</a:t>
            </a:r>
            <a:endParaRPr lang="tr-TR" sz="8800" b="1" cap="none" spc="0" dirty="0" smtClean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tr-TR" sz="7200" b="1" cap="none" spc="0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                      Lider</a:t>
            </a:r>
            <a:endParaRPr lang="tr-TR" sz="7200" b="1" cap="none" spc="0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544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dirty="0" smtClean="0"/>
              <a:t>                           </a:t>
            </a:r>
            <a:r>
              <a:rPr lang="tr-TR" sz="54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SALTA</a:t>
            </a:r>
          </a:p>
          <a:p>
            <a:endParaRPr lang="tr-TR" sz="4000" b="1" dirty="0" smtClean="0">
              <a:solidFill>
                <a:schemeClr val="bg2">
                  <a:lumMod val="10000"/>
                </a:schemeClr>
              </a:solidFill>
              <a:latin typeface="Comic Sans MS" pitchFamily="66" charset="0"/>
            </a:endParaRPr>
          </a:p>
          <a:p>
            <a:endParaRPr lang="tr-TR" sz="4000" b="1" dirty="0" smtClean="0">
              <a:solidFill>
                <a:schemeClr val="bg2">
                  <a:lumMod val="1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 Oldukça geniş alanları ve ülkeleri 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 gösteren büyük harita.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27041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96855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</a:t>
            </a:r>
            <a:r>
              <a:rPr lang="tr-TR" sz="48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mic Sans MS" pitchFamily="66" charset="0"/>
              </a:rPr>
              <a:t>BİRET</a:t>
            </a:r>
          </a:p>
          <a:p>
            <a:endParaRPr lang="tr-TR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endParaRPr lang="tr-TR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Ders alınması gereken olay</a:t>
            </a:r>
          </a:p>
          <a:p>
            <a:endParaRPr lang="tr-TR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9298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omic Sans MS" pitchFamily="66" charset="0"/>
              </a:rPr>
              <a:t>            KAYIN</a:t>
            </a:r>
          </a:p>
          <a:p>
            <a:endParaRPr lang="tr-TR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omic Sans MS" pitchFamily="66" charset="0"/>
              </a:rPr>
              <a:t>        Yanmış olan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07340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b="1" dirty="0" smtClean="0">
                <a:solidFill>
                  <a:srgbClr val="FFFF00"/>
                </a:solidFill>
                <a:latin typeface="Comic Sans MS" pitchFamily="66" charset="0"/>
              </a:rPr>
              <a:t>            MEKİK</a:t>
            </a:r>
          </a:p>
          <a:p>
            <a:endParaRPr lang="tr-TR" sz="44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44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400" b="1" dirty="0" smtClean="0">
                <a:solidFill>
                  <a:srgbClr val="FFFF00"/>
                </a:solidFill>
                <a:latin typeface="Comic Sans MS" pitchFamily="66" charset="0"/>
              </a:rPr>
              <a:t>Vücut iskeletimizi oluşturan sert, beyaz maddeler</a:t>
            </a:r>
          </a:p>
          <a:p>
            <a:endParaRPr lang="tr-TR" sz="4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673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tr-TR" sz="7300" b="1" dirty="0" smtClean="0">
                <a:latin typeface="Comic Sans MS" pitchFamily="66" charset="0"/>
              </a:rPr>
              <a:t>            </a:t>
            </a:r>
            <a:r>
              <a:rPr lang="tr-TR" sz="7300" b="1" dirty="0" smtClean="0">
                <a:solidFill>
                  <a:schemeClr val="bg1"/>
                </a:solidFill>
                <a:latin typeface="Comic Sans MS" pitchFamily="66" charset="0"/>
              </a:rPr>
              <a:t>ORMAN</a:t>
            </a:r>
          </a:p>
          <a:p>
            <a:endParaRPr lang="tr-TR" sz="73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73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73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73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7300" b="1" dirty="0" smtClean="0">
                <a:solidFill>
                  <a:schemeClr val="bg1"/>
                </a:solidFill>
                <a:latin typeface="Comic Sans MS" pitchFamily="66" charset="0"/>
              </a:rPr>
              <a:t>Birden çok olayın anlatıldığı, yer, zaman ve kişilerden oluşan bir yazı türü.</a:t>
            </a:r>
          </a:p>
          <a:p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8682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76470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KAYIT</a:t>
            </a:r>
          </a:p>
          <a:p>
            <a:endParaRPr lang="tr-TR" sz="4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   Isı sağlamak amacıyla yakılan maddeler</a:t>
            </a:r>
          </a:p>
          <a:p>
            <a:endParaRPr lang="tr-TR" sz="4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0578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 ARGON</a:t>
            </a:r>
          </a:p>
          <a:p>
            <a:endParaRPr lang="tr-TR" sz="5400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Vücudumuzda farklı görevleri olan her çeşit parça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67458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sz="8000" b="1" dirty="0" smtClean="0">
                <a:solidFill>
                  <a:schemeClr val="bg1"/>
                </a:solidFill>
                <a:latin typeface="Comic Sans MS" pitchFamily="66" charset="0"/>
              </a:rPr>
              <a:t>MAÇUK </a:t>
            </a: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sz="6700" b="1" dirty="0" smtClean="0">
                <a:solidFill>
                  <a:schemeClr val="bg1"/>
                </a:solidFill>
                <a:latin typeface="Comic Sans MS" pitchFamily="66" charset="0"/>
              </a:rPr>
              <a:t>Havada yol almak.</a:t>
            </a:r>
            <a:endParaRPr lang="tr-TR" sz="67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7592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5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      KATIR</a:t>
            </a: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Herhangi bir şeyden artmış olan</a:t>
            </a:r>
          </a:p>
          <a:p>
            <a:endParaRPr lang="tr-TR" sz="5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81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8860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KOTRA</a:t>
            </a:r>
          </a:p>
          <a:p>
            <a:pPr marL="0" indent="0">
              <a:buNone/>
            </a:pPr>
            <a:endParaRPr lang="tr-TR" sz="6000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Birlikte iş yapan, ortaklaşa birbirlerine bağlı kimseler.</a:t>
            </a:r>
          </a:p>
          <a:p>
            <a:endParaRPr lang="tr-TR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088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 SALİM</a:t>
            </a:r>
          </a:p>
          <a:p>
            <a:endParaRPr lang="tr-TR" sz="6000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 Örnek</a:t>
            </a:r>
          </a:p>
          <a:p>
            <a:endParaRPr lang="tr-TR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4555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90872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                                             		 </a:t>
            </a: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MARTI</a:t>
            </a:r>
          </a:p>
          <a:p>
            <a:pPr marL="0" indent="0">
              <a:buNone/>
            </a:pP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                            </a:t>
            </a:r>
          </a:p>
          <a:p>
            <a:pPr marL="0" indent="0">
              <a:buNone/>
            </a:pP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      At bakımı</a:t>
            </a:r>
          </a:p>
          <a:p>
            <a:endParaRPr lang="tr-TR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480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DUYUM</a:t>
            </a:r>
          </a:p>
          <a:p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Her bir nefes alışımızda içebildiğimiz su miktarı</a:t>
            </a:r>
          </a:p>
          <a:p>
            <a:endParaRPr lang="tr-TR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591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  </a:t>
            </a:r>
            <a:r>
              <a:rPr lang="tr-TR" sz="5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ELTİK</a:t>
            </a:r>
          </a:p>
          <a:p>
            <a:endParaRPr lang="tr-TR" sz="5400" b="1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 Çoğul olmayan, tek</a:t>
            </a:r>
          </a:p>
          <a:p>
            <a:endParaRPr lang="tr-TR" sz="5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707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 </a:t>
            </a:r>
            <a:r>
              <a:rPr lang="tr-TR" sz="5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MAŞUK</a:t>
            </a:r>
          </a:p>
          <a:p>
            <a:endParaRPr lang="tr-TR" sz="5400" b="1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Pamuk, yün, ipek gibi   maddelerden yapılan her tür dokuma</a:t>
            </a:r>
          </a:p>
          <a:p>
            <a:endParaRPr lang="tr-TR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9647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052736"/>
            <a:ext cx="8424936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</a:t>
            </a:r>
            <a:r>
              <a:rPr lang="tr-TR" sz="5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ESPRİ</a:t>
            </a:r>
          </a:p>
          <a:p>
            <a:endParaRPr lang="tr-TR" sz="5400" b="1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Savaşta askerlerin  saklanmak için kazdıkları çukur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70641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 smtClean="0">
                <a:latin typeface="Comic Sans MS" pitchFamily="66" charset="0"/>
              </a:rPr>
              <a:t>                                         		</a:t>
            </a:r>
            <a:r>
              <a:rPr lang="tr-TR" sz="4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 ELGİN</a:t>
            </a:r>
          </a:p>
          <a:p>
            <a:endParaRPr lang="tr-TR" sz="44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Comic Sans MS" pitchFamily="66" charset="0"/>
              </a:rPr>
              <a:t>	Kaynana ve kayın babaya göre oğullarının karısı</a:t>
            </a:r>
          </a:p>
          <a:p>
            <a:endParaRPr lang="tr-TR" sz="4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6145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503001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sz="6400" b="1" dirty="0" smtClean="0">
                <a:latin typeface="Comic Sans MS" pitchFamily="66" charset="0"/>
              </a:rPr>
              <a:t>            </a:t>
            </a:r>
          </a:p>
          <a:p>
            <a:pPr marL="0" indent="0">
              <a:buNone/>
            </a:pPr>
            <a:r>
              <a:rPr lang="tr-TR" sz="6400" b="1" dirty="0">
                <a:solidFill>
                  <a:srgbClr val="663300"/>
                </a:solidFill>
                <a:latin typeface="Comic Sans MS" pitchFamily="66" charset="0"/>
              </a:rPr>
              <a:t> </a:t>
            </a:r>
            <a:r>
              <a:rPr lang="tr-TR" sz="6400" b="1" dirty="0" smtClean="0">
                <a:solidFill>
                  <a:srgbClr val="663300"/>
                </a:solidFill>
                <a:latin typeface="Comic Sans MS" pitchFamily="66" charset="0"/>
              </a:rPr>
              <a:t>        ISRAN</a:t>
            </a:r>
          </a:p>
          <a:p>
            <a:pPr marL="0" indent="0">
              <a:buNone/>
            </a:pPr>
            <a:endParaRPr lang="tr-TR" sz="6400" b="1" dirty="0" smtClean="0">
              <a:solidFill>
                <a:srgbClr val="663300"/>
              </a:solidFill>
              <a:latin typeface="Comic Sans MS" pitchFamily="66" charset="0"/>
            </a:endParaRPr>
          </a:p>
          <a:p>
            <a:endParaRPr lang="tr-TR" sz="6400" b="1" dirty="0" smtClean="0">
              <a:solidFill>
                <a:srgbClr val="6633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6400" b="1" dirty="0" smtClean="0">
                <a:solidFill>
                  <a:srgbClr val="663300"/>
                </a:solidFill>
                <a:latin typeface="Comic Sans MS" pitchFamily="66" charset="0"/>
              </a:rPr>
              <a:t>   El ve ayaklarda aşınma ve   sürtünmeye bağlı oluşan deri kalınlaşması</a:t>
            </a:r>
          </a:p>
          <a:p>
            <a:endParaRPr lang="tr-TR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9870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358030" y="188640"/>
            <a:ext cx="5760640" cy="6048672"/>
          </a:xfrm>
        </p:spPr>
        <p:txBody>
          <a:bodyPr>
            <a:normAutofit/>
          </a:bodyPr>
          <a:lstStyle/>
          <a:p>
            <a:r>
              <a:rPr lang="tr-TR" b="1" dirty="0" smtClean="0">
                <a:latin typeface="Comic Sans MS" pitchFamily="66" charset="0"/>
              </a:rPr>
              <a:t>ŞÜKÜR </a:t>
            </a:r>
            <a:br>
              <a:rPr lang="tr-TR" b="1" dirty="0" smtClean="0">
                <a:latin typeface="Comic Sans MS" pitchFamily="66" charset="0"/>
              </a:rPr>
            </a:br>
            <a:r>
              <a:rPr lang="tr-TR" b="1" dirty="0" smtClean="0">
                <a:latin typeface="Comic Sans MS" pitchFamily="66" charset="0"/>
              </a:rPr>
              <a:t/>
            </a:r>
            <a:br>
              <a:rPr lang="tr-TR" b="1" dirty="0" smtClean="0">
                <a:latin typeface="Comic Sans MS" pitchFamily="66" charset="0"/>
              </a:rPr>
            </a:br>
            <a:r>
              <a:rPr lang="tr-TR" b="1" dirty="0">
                <a:latin typeface="Comic Sans MS" pitchFamily="66" charset="0"/>
              </a:rPr>
              <a:t/>
            </a:r>
            <a:br>
              <a:rPr lang="tr-TR" b="1" dirty="0">
                <a:latin typeface="Comic Sans MS" pitchFamily="66" charset="0"/>
              </a:rPr>
            </a:br>
            <a:r>
              <a:rPr lang="tr-TR" b="1" dirty="0" smtClean="0">
                <a:latin typeface="Comic Sans MS" pitchFamily="66" charset="0"/>
              </a:rPr>
              <a:t>Gülünç giyinmiş kadınlara verilen bir söz</a:t>
            </a:r>
            <a:br>
              <a:rPr lang="tr-TR" b="1" dirty="0" smtClean="0">
                <a:latin typeface="Comic Sans MS" pitchFamily="66" charset="0"/>
              </a:rPr>
            </a:br>
            <a:endParaRPr lang="tr-TR" b="1" dirty="0">
              <a:latin typeface="Comic Sans MS" pitchFamily="66" charset="0"/>
            </a:endParaRPr>
          </a:p>
        </p:txBody>
      </p:sp>
      <p:pic>
        <p:nvPicPr>
          <p:cNvPr id="1028" name="Picture 4" descr="http://oi56.tinypic.com/rcj0a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23873"/>
            <a:ext cx="3898451" cy="7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021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332656"/>
            <a:ext cx="871296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       			</a:t>
            </a: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KİLİM</a:t>
            </a:r>
          </a:p>
          <a:p>
            <a:endParaRPr lang="tr-TR" sz="4800" b="1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Yeryüzünün herhangi bir      yerinde olan hava olayları</a:t>
            </a:r>
          </a:p>
          <a:p>
            <a:endParaRPr lang="tr-TR" sz="4800" b="1" dirty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445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476672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dirty="0" smtClean="0">
                <a:latin typeface="Comic Sans MS" pitchFamily="66" charset="0"/>
              </a:rPr>
              <a:t>                                    			</a:t>
            </a:r>
            <a:r>
              <a:rPr lang="tr-TR" sz="4800" dirty="0" smtClean="0">
                <a:solidFill>
                  <a:schemeClr val="bg1"/>
                </a:solidFill>
                <a:latin typeface="Comic Sans MS" pitchFamily="66" charset="0"/>
              </a:rPr>
              <a:t>	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SERAK</a:t>
            </a:r>
          </a:p>
          <a:p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Vatani vazifesini yapan, sivil olmayan görevliler</a:t>
            </a:r>
          </a:p>
          <a:p>
            <a:endParaRPr lang="tr-TR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391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88640"/>
            <a:ext cx="8229600" cy="53180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  		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	ÖNDER</a:t>
            </a:r>
          </a:p>
          <a:p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Tavuk ya da dana etiyle yapılan bir tür kebap</a:t>
            </a:r>
          </a:p>
          <a:p>
            <a:endParaRPr lang="tr-TR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68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 </a:t>
            </a: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KREMA</a:t>
            </a: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 Bilme, öğrenme isteği</a:t>
            </a:r>
          </a:p>
          <a:p>
            <a:endParaRPr lang="tr-TR" sz="5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932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                             		 </a:t>
            </a: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AZMAK</a:t>
            </a:r>
          </a:p>
          <a:p>
            <a:pPr marL="0" indent="0">
              <a:buNone/>
            </a:pPr>
            <a:r>
              <a:rPr lang="tr-TR" sz="6000" b="1" dirty="0" smtClean="0">
                <a:solidFill>
                  <a:schemeClr val="bg1"/>
                </a:solidFill>
                <a:latin typeface="Comic Sans MS" pitchFamily="66" charset="0"/>
              </a:rPr>
              <a:t>Toprağa çukur açmak için kullanılan bir tür alet</a:t>
            </a:r>
          </a:p>
          <a:p>
            <a:endParaRPr lang="tr-TR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4638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764704"/>
            <a:ext cx="874846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      		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	YABAN</a:t>
            </a:r>
          </a:p>
          <a:p>
            <a:endParaRPr lang="tr-TR" sz="4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 Bir kadın </a:t>
            </a:r>
            <a:r>
              <a:rPr lang="tr-TR" sz="4800" b="1" dirty="0" err="1" smtClean="0">
                <a:solidFill>
                  <a:schemeClr val="bg1"/>
                </a:solidFill>
                <a:latin typeface="Comic Sans MS" pitchFamily="66" charset="0"/>
              </a:rPr>
              <a:t>ünvanı,hitap</a:t>
            </a:r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 şekli</a:t>
            </a:r>
          </a:p>
          <a:p>
            <a:endParaRPr lang="tr-TR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428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5400" b="1" dirty="0" smtClean="0">
                <a:latin typeface="Comic Sans MS" pitchFamily="66" charset="0"/>
              </a:rPr>
              <a:t>                                          			</a:t>
            </a: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MELAS</a:t>
            </a: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bg1"/>
                </a:solidFill>
                <a:latin typeface="Comic Sans MS" pitchFamily="66" charset="0"/>
              </a:rPr>
              <a:t>Çok değerli, parlak bir tür maden taşı</a:t>
            </a:r>
          </a:p>
          <a:p>
            <a:endParaRPr lang="tr-TR" sz="5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6738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     			</a:t>
            </a:r>
            <a:r>
              <a:rPr lang="tr-TR" sz="4800" b="1" dirty="0" smtClean="0">
                <a:solidFill>
                  <a:srgbClr val="FFFF00"/>
                </a:solidFill>
                <a:latin typeface="Comic Sans MS" pitchFamily="66" charset="0"/>
              </a:rPr>
              <a:t>KÜTÜR</a:t>
            </a:r>
          </a:p>
          <a:p>
            <a:endParaRPr lang="tr-TR" sz="48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rgbClr val="FFFF00"/>
                </a:solidFill>
                <a:latin typeface="Comic Sans MS" pitchFamily="66" charset="0"/>
              </a:rPr>
              <a:t>Halk ezgisi, yöresel milli müziğimiz</a:t>
            </a:r>
          </a:p>
          <a:p>
            <a:endParaRPr lang="tr-TR" sz="4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440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dirty="0" smtClean="0">
                <a:latin typeface="Comic Sans MS" pitchFamily="66" charset="0"/>
              </a:rPr>
              <a:t>                                    	</a:t>
            </a:r>
            <a:r>
              <a:rPr lang="tr-TR" sz="4400" b="1" dirty="0" smtClean="0">
                <a:solidFill>
                  <a:schemeClr val="bg2"/>
                </a:solidFill>
                <a:latin typeface="Comic Sans MS" pitchFamily="66" charset="0"/>
              </a:rPr>
              <a:t>		KAHİN</a:t>
            </a:r>
          </a:p>
          <a:p>
            <a:endParaRPr lang="tr-TR" sz="4400" b="1" dirty="0" smtClean="0">
              <a:solidFill>
                <a:schemeClr val="bg2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bg2"/>
                </a:solidFill>
                <a:latin typeface="Comic Sans MS" pitchFamily="66" charset="0"/>
              </a:rPr>
              <a:t>  Bir kadın ve bir erkeğin resmi evlenme töreni</a:t>
            </a:r>
          </a:p>
          <a:p>
            <a:endParaRPr lang="tr-TR" sz="4400" b="1" dirty="0">
              <a:solidFill>
                <a:schemeClr val="bg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7818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620688"/>
            <a:ext cx="860444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			</a:t>
            </a:r>
            <a:r>
              <a:rPr lang="tr-TR" sz="4800" b="1" dirty="0" smtClean="0">
                <a:solidFill>
                  <a:schemeClr val="bg2"/>
                </a:solidFill>
                <a:latin typeface="Comic Sans MS" pitchFamily="66" charset="0"/>
              </a:rPr>
              <a:t>KIŞLA</a:t>
            </a:r>
          </a:p>
          <a:p>
            <a:pPr marL="0" indent="0">
              <a:buNone/>
            </a:pPr>
            <a:endParaRPr lang="tr-TR" sz="4800" b="1" dirty="0" smtClean="0">
              <a:solidFill>
                <a:schemeClr val="bg2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Beğenilen bir şeyi ellerimizi birbirine vurarak tebrik etme</a:t>
            </a:r>
            <a:endParaRPr lang="tr-TR" sz="4800" b="1" dirty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531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5400" dirty="0" smtClean="0">
                <a:latin typeface="Comic Sans MS" pitchFamily="66" charset="0"/>
              </a:rPr>
              <a:t/>
            </a:r>
            <a:br>
              <a:rPr lang="tr-TR" sz="5400" dirty="0" smtClean="0">
                <a:latin typeface="Comic Sans MS" pitchFamily="66" charset="0"/>
              </a:rPr>
            </a:br>
            <a:r>
              <a:rPr lang="tr-TR" sz="5400" dirty="0">
                <a:latin typeface="Comic Sans MS" pitchFamily="66" charset="0"/>
              </a:rPr>
              <a:t/>
            </a:r>
            <a:br>
              <a:rPr lang="tr-TR" sz="5400" dirty="0">
                <a:latin typeface="Comic Sans MS" pitchFamily="66" charset="0"/>
              </a:rPr>
            </a:br>
            <a:r>
              <a:rPr lang="tr-TR" sz="5400" dirty="0" smtClean="0">
                <a:latin typeface="Comic Sans MS" pitchFamily="66" charset="0"/>
              </a:rPr>
              <a:t/>
            </a:r>
            <a:br>
              <a:rPr lang="tr-TR" sz="5400" dirty="0" smtClean="0">
                <a:latin typeface="Comic Sans MS" pitchFamily="66" charset="0"/>
              </a:rPr>
            </a:br>
            <a:r>
              <a:rPr lang="tr-TR" sz="5400" dirty="0">
                <a:latin typeface="Comic Sans MS" pitchFamily="66" charset="0"/>
              </a:rPr>
              <a:t/>
            </a:r>
            <a:br>
              <a:rPr lang="tr-TR" sz="5400" dirty="0">
                <a:latin typeface="Comic Sans MS" pitchFamily="66" charset="0"/>
              </a:rPr>
            </a:br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  <a:t>AYDER</a:t>
            </a:r>
            <a:b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5400" b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tr-TR" sz="5400" b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5400" b="1" dirty="0" smtClean="0">
                <a:solidFill>
                  <a:srgbClr val="FFFF00"/>
                </a:solidFill>
                <a:latin typeface="Comic Sans MS" pitchFamily="66" charset="0"/>
              </a:rPr>
              <a:t>Büyük su kütlesi, deniz.</a:t>
            </a:r>
            <a:endParaRPr lang="tr-TR" sz="5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1227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			</a:t>
            </a:r>
            <a:r>
              <a:rPr lang="tr-TR" sz="5700" b="1" dirty="0" smtClean="0">
                <a:solidFill>
                  <a:srgbClr val="FFFF00"/>
                </a:solidFill>
                <a:latin typeface="Comic Sans MS" pitchFamily="66" charset="0"/>
              </a:rPr>
              <a:t>ÇAKAL</a:t>
            </a:r>
          </a:p>
          <a:p>
            <a:endParaRPr lang="tr-TR" sz="57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5700" b="1" dirty="0" smtClean="0">
                <a:solidFill>
                  <a:srgbClr val="FFFF00"/>
                </a:solidFill>
                <a:latin typeface="Comic Sans MS" pitchFamily="66" charset="0"/>
              </a:rPr>
              <a:t>Yüksek </a:t>
            </a:r>
            <a:r>
              <a:rPr lang="tr-TR" sz="5700" b="1" dirty="0" err="1" smtClean="0">
                <a:solidFill>
                  <a:srgbClr val="FFFF00"/>
                </a:solidFill>
                <a:latin typeface="Comic Sans MS" pitchFamily="66" charset="0"/>
              </a:rPr>
              <a:t>olmayan,engin</a:t>
            </a:r>
            <a:endParaRPr lang="tr-TR" sz="57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tr-TR" sz="57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5879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     			PATİS</a:t>
            </a:r>
          </a:p>
          <a:p>
            <a:endParaRPr lang="tr-TR" sz="4800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Bir şeyin gerçek yönünü ortaya çıkaracak delilleri sunma</a:t>
            </a:r>
          </a:p>
          <a:p>
            <a:endParaRPr lang="tr-TR" sz="4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533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ENVER</a:t>
            </a:r>
          </a:p>
          <a:p>
            <a:pPr marL="0" indent="0">
              <a:buNone/>
            </a:pPr>
            <a:r>
              <a:rPr lang="tr-TR" sz="6000" b="1" dirty="0" smtClean="0">
                <a:latin typeface="Comic Sans MS" pitchFamily="66" charset="0"/>
              </a:rPr>
              <a:t>       </a:t>
            </a:r>
          </a:p>
          <a:p>
            <a:pPr marL="0" indent="0">
              <a:buNone/>
            </a:pPr>
            <a:r>
              <a:rPr lang="tr-TR" sz="6000" b="1" dirty="0">
                <a:latin typeface="Comic Sans MS" pitchFamily="66" charset="0"/>
              </a:rPr>
              <a:t> </a:t>
            </a:r>
            <a:r>
              <a:rPr lang="tr-TR" sz="6000" b="1" dirty="0" smtClean="0">
                <a:latin typeface="Comic Sans MS" pitchFamily="66" charset="0"/>
              </a:rPr>
              <a:t>      Kainat</a:t>
            </a:r>
          </a:p>
          <a:p>
            <a:endParaRPr lang="tr-TR" sz="6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30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-11507"/>
            <a:ext cx="8229600" cy="1143000"/>
          </a:xfrm>
        </p:spPr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62068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                  			</a:t>
            </a:r>
            <a:r>
              <a:rPr lang="tr-TR" sz="4800" b="1" dirty="0" smtClean="0">
                <a:solidFill>
                  <a:srgbClr val="663300"/>
                </a:solidFill>
                <a:latin typeface="Comic Sans MS" pitchFamily="66" charset="0"/>
              </a:rPr>
              <a:t>KANTO</a:t>
            </a:r>
          </a:p>
          <a:p>
            <a:endParaRPr lang="tr-TR" sz="4800" b="1" dirty="0" smtClean="0">
              <a:solidFill>
                <a:srgbClr val="6633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solidFill>
                  <a:srgbClr val="663300"/>
                </a:solidFill>
                <a:latin typeface="Comic Sans MS" pitchFamily="66" charset="0"/>
              </a:rPr>
              <a:t>Biten cümlelerin sonuna konan işaret</a:t>
            </a:r>
          </a:p>
          <a:p>
            <a:endParaRPr lang="tr-TR" sz="48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0248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46854" y="188640"/>
            <a:ext cx="8928992" cy="49580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7200" b="1" dirty="0" smtClean="0">
                <a:latin typeface="Comic Sans MS" pitchFamily="66" charset="0"/>
              </a:rPr>
              <a:t>                              			</a:t>
            </a:r>
            <a:r>
              <a:rPr lang="tr-TR" sz="5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EYLEK</a:t>
            </a:r>
          </a:p>
          <a:p>
            <a:pPr marL="0" indent="0">
              <a:buNone/>
            </a:pPr>
            <a:r>
              <a:rPr lang="tr-TR" sz="54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 Ceket altına giyilen, kolsuz ve kısa giysi</a:t>
            </a:r>
          </a:p>
          <a:p>
            <a:endParaRPr lang="tr-TR" sz="5400" b="1" dirty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64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>MAHUR</a:t>
            </a:r>
            <a:b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/>
            </a:r>
            <a:b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/>
            </a:r>
            <a:b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  <a:t>Özellikle Ramazan ayında iftarda yenen bir tür yiyecek</a:t>
            </a:r>
            <a:br>
              <a:rPr lang="tr-TR" b="1" dirty="0" smtClean="0">
                <a:solidFill>
                  <a:srgbClr val="92D050"/>
                </a:solidFill>
                <a:latin typeface="Comic Sans MS" pitchFamily="66" charset="0"/>
              </a:rPr>
            </a:br>
            <a:endParaRPr lang="tr-TR" b="1" dirty="0">
              <a:solidFill>
                <a:srgbClr val="92D050"/>
              </a:solidFill>
              <a:latin typeface="Comic Sans MS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619672" y="4581128"/>
            <a:ext cx="6400800" cy="1752600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5232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b="1" dirty="0" smtClean="0">
                <a:solidFill>
                  <a:schemeClr val="bg1"/>
                </a:solidFill>
                <a:latin typeface="Chiller" pitchFamily="82" charset="0"/>
              </a:rPr>
              <a:t>               </a:t>
            </a:r>
            <a:r>
              <a:rPr lang="tr-TR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NAZİRE MERZECİ İLKOKULU</a:t>
            </a:r>
          </a:p>
          <a:p>
            <a:pPr marL="0" indent="0">
              <a:buNone/>
            </a:pPr>
            <a:r>
              <a:rPr lang="tr-TR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</a:t>
            </a:r>
            <a:r>
              <a:rPr lang="tr-TR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           2/B SINIF ÖĞRETMENİ</a:t>
            </a:r>
            <a:endParaRPr lang="tr-TR" sz="2800" b="1" dirty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                   NEVİN </a:t>
            </a:r>
            <a:r>
              <a:rPr lang="tr-TR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YÜCEL</a:t>
            </a:r>
          </a:p>
          <a:p>
            <a:pPr marL="0" indent="0">
              <a:buNone/>
            </a:pPr>
            <a:r>
              <a:rPr lang="tr-TR" sz="2800" b="1" u="sng" dirty="0" smtClean="0">
                <a:hlinkClick r:id="rId4"/>
              </a:rPr>
              <a:t>www.</a:t>
            </a:r>
            <a:r>
              <a:rPr lang="tr-TR" sz="2800" b="1" u="sng" dirty="0" err="1" smtClean="0">
                <a:hlinkClick r:id="rId4"/>
              </a:rPr>
              <a:t>sorubak</a:t>
            </a:r>
            <a:r>
              <a:rPr lang="tr-TR" sz="2800" b="1" u="sng" smtClean="0">
                <a:hlinkClick r:id="rId4"/>
              </a:rPr>
              <a:t>.com</a:t>
            </a:r>
            <a:endParaRPr lang="tr-TR" sz="2800" b="1" dirty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3498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45624" cy="5832648"/>
          </a:xfrm>
        </p:spPr>
        <p:txBody>
          <a:bodyPr>
            <a:normAutofit/>
          </a:bodyPr>
          <a:lstStyle/>
          <a:p>
            <a:r>
              <a:rPr lang="tr-TR" sz="4800" b="1" cap="all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  <a:ea typeface="+mn-ea"/>
                <a:cs typeface="+mn-cs"/>
              </a:rPr>
              <a:t>MÜDÜR</a:t>
            </a: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</a:t>
            </a:r>
            <a:r>
              <a:rPr lang="tr-TR" sz="3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İçine çeşitli katıklar konarak </a:t>
            </a:r>
            <a:br>
              <a:rPr lang="tr-TR" sz="3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tr-TR" sz="3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sarılmış yufka ekmeği</a:t>
            </a:r>
            <a:endParaRPr lang="tr-TR" sz="32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43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Comic Sans MS" pitchFamily="66" charset="0"/>
              </a:rPr>
              <a:t>           </a:t>
            </a:r>
            <a:r>
              <a:rPr lang="tr-TR" sz="7200" b="1" dirty="0" smtClean="0">
                <a:solidFill>
                  <a:srgbClr val="FF0000"/>
                </a:solidFill>
                <a:latin typeface="Comic Sans MS" pitchFamily="66" charset="0"/>
              </a:rPr>
              <a:t>YANAL</a:t>
            </a:r>
          </a:p>
          <a:p>
            <a:endParaRPr lang="tr-TR" sz="40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rgbClr val="FF0000"/>
                </a:solidFill>
                <a:latin typeface="Comic Sans MS" pitchFamily="66" charset="0"/>
              </a:rPr>
              <a:t>    Gerçeğe </a:t>
            </a:r>
            <a:r>
              <a:rPr lang="tr-TR" sz="4000" b="1" dirty="0" err="1" smtClean="0">
                <a:solidFill>
                  <a:srgbClr val="FF0000"/>
                </a:solidFill>
                <a:latin typeface="Comic Sans MS" pitchFamily="66" charset="0"/>
              </a:rPr>
              <a:t>uymayan,doğru</a:t>
            </a:r>
            <a:r>
              <a:rPr lang="tr-TR" sz="4000" b="1" dirty="0" smtClean="0">
                <a:solidFill>
                  <a:srgbClr val="FF0000"/>
                </a:solidFill>
                <a:latin typeface="Comic Sans MS" pitchFamily="66" charset="0"/>
              </a:rPr>
              <a:t> olmayan söz.</a:t>
            </a:r>
          </a:p>
          <a:p>
            <a:endParaRPr lang="tr-TR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69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112568"/>
          </a:xfrm>
        </p:spPr>
        <p:txBody>
          <a:bodyPr>
            <a:normAutofit/>
          </a:bodyPr>
          <a:lstStyle/>
          <a:p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n-ea"/>
                <a:cs typeface="+mn-cs"/>
              </a:rPr>
              <a:t>MEKKE</a:t>
            </a: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r>
              <a:rPr lang="tr-TR" b="1" dirty="0" smtClean="0">
                <a:solidFill>
                  <a:schemeClr val="bg1"/>
                </a:solidFill>
                <a:latin typeface="Comic Sans MS" pitchFamily="66" charset="0"/>
              </a:rPr>
              <a:t>Hamurun pişirilmesiyle yapılan temel yiyecek</a:t>
            </a:r>
            <a:endParaRPr lang="tr-TR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5060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13800" b="1" dirty="0" smtClean="0">
                <a:solidFill>
                  <a:schemeClr val="bg1"/>
                </a:solidFill>
                <a:effectLst/>
                <a:latin typeface="Comic Sans MS" pitchFamily="66" charset="0"/>
                <a:ea typeface="Calibri"/>
                <a:cs typeface="Times New Roman"/>
              </a:rPr>
              <a:t>KESİT</a:t>
            </a:r>
            <a:endParaRPr lang="tr-TR" sz="2400" b="1" dirty="0">
              <a:solidFill>
                <a:schemeClr val="bg1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tr-TR" sz="2400" b="1" dirty="0">
              <a:solidFill>
                <a:schemeClr val="bg1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4000" b="1" dirty="0" smtClean="0">
                <a:solidFill>
                  <a:schemeClr val="bg1"/>
                </a:solidFill>
                <a:effectLst/>
                <a:latin typeface="Comic Sans MS" pitchFamily="66" charset="0"/>
                <a:ea typeface="Calibri"/>
                <a:cs typeface="Times New Roman"/>
              </a:rPr>
              <a:t> </a:t>
            </a:r>
            <a:endParaRPr lang="tr-TR" sz="2400" b="1" dirty="0">
              <a:solidFill>
                <a:schemeClr val="bg1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4000" b="1" dirty="0" smtClean="0">
                <a:solidFill>
                  <a:schemeClr val="bg1"/>
                </a:solidFill>
                <a:effectLst/>
                <a:latin typeface="Comic Sans MS" pitchFamily="66" charset="0"/>
                <a:ea typeface="Calibri"/>
                <a:cs typeface="Times New Roman"/>
              </a:rPr>
              <a:t>Dilek, rica.</a:t>
            </a:r>
            <a:endParaRPr lang="tr-TR" sz="2400" b="1" dirty="0">
              <a:solidFill>
                <a:schemeClr val="bg1"/>
              </a:solidFill>
              <a:latin typeface="Comic Sans MS" pitchFamily="66" charset="0"/>
              <a:ea typeface="Calibri"/>
              <a:cs typeface="Times New Roman"/>
            </a:endParaRPr>
          </a:p>
          <a:p>
            <a:endParaRPr lang="tr-T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815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22514"/>
          </a:xfrm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  <a:latin typeface="Cooper Black" pitchFamily="18" charset="0"/>
              </a:rPr>
              <a:t>aloktaçi</a:t>
            </a:r>
            <a:endParaRPr lang="tr-TR" dirty="0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itchFamily="66" charset="0"/>
              </a:rPr>
              <a:t> Çocukların çok sevdiği bir tatlı</a:t>
            </a:r>
            <a:endParaRPr lang="tr-TR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7264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219</Words>
  <Application>Microsoft Office PowerPoint</Application>
  <PresentationFormat>Ekran Gösterisi (4:3)</PresentationFormat>
  <Paragraphs>153</Paragraphs>
  <Slides>46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Ofis Teması</vt:lpstr>
      <vt:lpstr>KIRAÇ      Eskiden giyilen bir tür ayakkabı</vt:lpstr>
      <vt:lpstr>      MAÇUK     Havada yol almak.</vt:lpstr>
      <vt:lpstr>ŞÜKÜR    Gülünç giyinmiş kadınlara verilen bir söz </vt:lpstr>
      <vt:lpstr>     AYDER    Büyük su kütlesi, deniz.</vt:lpstr>
      <vt:lpstr>MÜDÜR    İçine çeşitli katıklar konarak   sarılmış yufka ekmeği</vt:lpstr>
      <vt:lpstr>Slayt 6</vt:lpstr>
      <vt:lpstr>MEKKE  Hamurun pişirilmesiyle yapılan temel yiyecek</vt:lpstr>
      <vt:lpstr>Slayt 8</vt:lpstr>
      <vt:lpstr>aloktaçi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      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      </vt:lpstr>
      <vt:lpstr>Slayt 41</vt:lpstr>
      <vt:lpstr>Slayt 42</vt:lpstr>
      <vt:lpstr>Slayt 43</vt:lpstr>
      <vt:lpstr>Slayt 44</vt:lpstr>
      <vt:lpstr>MAHUR   Özellikle Ramazan ayında iftarda yenen bir tür yiyecek </vt:lpstr>
      <vt:lpstr>Slayt 46</vt:lpstr>
    </vt:vector>
  </TitlesOfParts>
  <Manager>www.sorubak.com</Manager>
  <Company>~ By M.Baran ™ ~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Yiğit</dc:creator>
  <cp:keywords>www.sorubak.com</cp:keywords>
  <dc:description>www.sorubak.com</dc:description>
  <cp:lastModifiedBy>Dogan</cp:lastModifiedBy>
  <cp:revision>www.sorubak.com</cp:revision>
  <dcterms:created xsi:type="dcterms:W3CDTF">2013-01-12T12:12:52Z</dcterms:created>
  <dcterms:modified xsi:type="dcterms:W3CDTF">2013-01-23T10:32:56Z</dcterms:modified>
  <cp:category>www.sorubak.com</cp:category>
  <cp:contentType>www.sorubak.com</cp:contentType>
  <cp:contentStatus>www.sorubak.com</cp:contentStatus>
  <cp:version>www.sorubak.com</cp:version>
</cp:coreProperties>
</file>