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307" r:id="rId3"/>
    <p:sldId id="308" r:id="rId4"/>
    <p:sldId id="310" r:id="rId5"/>
    <p:sldId id="311" r:id="rId6"/>
    <p:sldId id="312" r:id="rId7"/>
    <p:sldId id="315" r:id="rId8"/>
    <p:sldId id="316" r:id="rId9"/>
    <p:sldId id="318" r:id="rId10"/>
    <p:sldId id="319" r:id="rId11"/>
    <p:sldId id="320" r:id="rId12"/>
    <p:sldId id="321" r:id="rId13"/>
    <p:sldId id="322" r:id="rId14"/>
    <p:sldId id="323" r:id="rId15"/>
    <p:sldId id="324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4C72373-E7D6-4398-88F4-5FA146EEEB9C}" type="datetimeFigureOut">
              <a:rPr lang="tr-TR" smtClean="0"/>
              <a:pPr/>
              <a:t>02.03.2013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_s1035"/>
          <p:cNvSpPr>
            <a:spLocks noChangeArrowheads="1"/>
          </p:cNvSpPr>
          <p:nvPr/>
        </p:nvSpPr>
        <p:spPr bwMode="auto">
          <a:xfrm>
            <a:off x="1000100" y="1571612"/>
            <a:ext cx="6929486" cy="235745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tr-TR" sz="4400">
              <a:latin typeface="Comic Sans MS" pitchFamily="66" charset="0"/>
            </a:endParaRPr>
          </a:p>
          <a:p>
            <a:pPr algn="ctr"/>
            <a:endParaRPr lang="tr-TR" sz="4400">
              <a:latin typeface="Comic Sans MS" pitchFamily="66" charset="0"/>
            </a:endParaRPr>
          </a:p>
        </p:txBody>
      </p: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1571604" y="1857364"/>
            <a:ext cx="5715040" cy="15001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69" name="WordArt 14"/>
          <p:cNvSpPr>
            <a:spLocks noChangeArrowheads="1" noChangeShapeType="1" noTextEdit="1"/>
          </p:cNvSpPr>
          <p:nvPr/>
        </p:nvSpPr>
        <p:spPr bwMode="auto">
          <a:xfrm>
            <a:off x="3214678" y="4643446"/>
            <a:ext cx="2514605" cy="790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357290" y="1634297"/>
            <a:ext cx="664373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Dün arkadaşlarla 12 elma yedik.Bugün ise,8 elma daha fazla yedik.</a:t>
            </a:r>
            <a:r>
              <a:rPr kumimoji="0" lang="tr-TR" sz="36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Bugün kaç elma yedik?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14414" y="1571612"/>
            <a:ext cx="66437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smtClean="0">
                <a:solidFill>
                  <a:srgbClr val="FFFF00"/>
                </a:solidFill>
              </a:rPr>
              <a:t>Kardeşimle </a:t>
            </a:r>
            <a:r>
              <a:rPr lang="tr-TR" sz="3600" b="1" dirty="0" smtClean="0">
                <a:solidFill>
                  <a:srgbClr val="FFFF00"/>
                </a:solidFill>
              </a:rPr>
              <a:t>benim paralarımızın </a:t>
            </a:r>
            <a:r>
              <a:rPr lang="tr-TR" sz="3600" b="1" dirty="0" smtClean="0">
                <a:solidFill>
                  <a:srgbClr val="FFFF00"/>
                </a:solidFill>
              </a:rPr>
              <a:t>toplamı 18 liradır. Benim param 9 lira olduğuna göre, kardeşimin parası kaç </a:t>
            </a:r>
            <a:r>
              <a:rPr lang="tr-TR" sz="3600" b="1" dirty="0" smtClean="0">
                <a:solidFill>
                  <a:srgbClr val="FFFF00"/>
                </a:solidFill>
              </a:rPr>
              <a:t>liradır?</a:t>
            </a:r>
            <a:endParaRPr lang="tr-TR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728" y="2285992"/>
            <a:ext cx="66437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4400" dirty="0" smtClean="0">
                <a:solidFill>
                  <a:srgbClr val="FFFF00"/>
                </a:solidFill>
                <a:latin typeface="Arial Black" pitchFamily="34" charset="0"/>
              </a:rPr>
              <a:t>Hangi sayının 7 eksiği </a:t>
            </a:r>
            <a:r>
              <a:rPr lang="tr-TR" sz="4400" dirty="0" smtClean="0">
                <a:solidFill>
                  <a:srgbClr val="FFFF00"/>
                </a:solidFill>
                <a:latin typeface="Arial Black" pitchFamily="34" charset="0"/>
              </a:rPr>
              <a:t>12 eder ?</a:t>
            </a:r>
            <a:endParaRPr lang="tr-TR" sz="4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14414" y="1571612"/>
            <a:ext cx="6572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  <a:latin typeface="Arial Black" pitchFamily="34" charset="0"/>
              </a:rPr>
              <a:t>Almak isteğim oyuncağın fiyatı 19 lira. Cebimde ise, sadece 6 liram var. Bu hesaba göre bu oyuncağı alabilmem için daha kaç liraya ihtiyacım vardır </a:t>
            </a:r>
            <a:endParaRPr lang="tr-TR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357290" y="1563988"/>
            <a:ext cx="67151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Ablam pazara giderken </a:t>
            </a:r>
          </a:p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cüzdanından 20 lira düşürmüş. </a:t>
            </a:r>
          </a:p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Ablamın cüzdanında zaten 20 lira vardı.</a:t>
            </a:r>
            <a:r>
              <a:rPr kumimoji="0" lang="tr-TR" sz="32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Bu durumda ablamın cüzdanında kaç lira kalmıştır ?  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14414" y="1500174"/>
            <a:ext cx="68580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latin typeface="Arial Black" pitchFamily="34" charset="0"/>
              </a:rPr>
              <a:t>Sabah bahçedeki 16 ağacı budamaya başladık. Akşam olduğunda budanmamış 4 ağaç kalmıştı. Buna göre biz akşama kadar kaç ağaç </a:t>
            </a:r>
            <a:r>
              <a:rPr lang="tr-TR" sz="3200" dirty="0" smtClean="0">
                <a:solidFill>
                  <a:srgbClr val="FFFF00"/>
                </a:solidFill>
                <a:latin typeface="Arial Black" pitchFamily="34" charset="0"/>
              </a:rPr>
              <a:t>budamışızdır </a:t>
            </a:r>
            <a:r>
              <a:rPr lang="tr-TR" dirty="0" smtClean="0">
                <a:solidFill>
                  <a:srgbClr val="FFFF00"/>
                </a:solidFill>
                <a:latin typeface="Arial Black" pitchFamily="34" charset="0"/>
              </a:rPr>
              <a:t>?</a:t>
            </a:r>
            <a:endParaRPr lang="tr-TR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428728" y="1643050"/>
            <a:ext cx="6357982" cy="27860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</a:rPr>
              <a:t>Ahmet’in </a:t>
            </a:r>
            <a:r>
              <a:rPr lang="tr-TR" sz="4000" dirty="0" smtClean="0">
                <a:latin typeface="Arial Narrow" pitchFamily="34" charset="0"/>
                <a:ea typeface="Times New Roman" pitchFamily="18" charset="0"/>
              </a:rPr>
              <a:t>2</a:t>
            </a:r>
            <a:r>
              <a:rPr kumimoji="0" lang="tr-TR" sz="4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</a:rPr>
              <a:t>9 misketi var.Ahmet 19 Misketi kardeşine verdi.</a:t>
            </a:r>
            <a:r>
              <a:rPr lang="tr-TR" sz="4000" dirty="0" smtClean="0">
                <a:latin typeface="Arial Narrow" pitchFamily="34" charset="0"/>
              </a:rPr>
              <a:t>Şimdi </a:t>
            </a:r>
            <a:r>
              <a:rPr lang="tr-TR" sz="4000" dirty="0" smtClean="0">
                <a:latin typeface="Arial Narrow" pitchFamily="34" charset="0"/>
              </a:rPr>
              <a:t>Ahmet’in elinde kaç tane misket kaldı?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269875" algn="l"/>
                <a:tab pos="457200" algn="l"/>
                <a:tab pos="1019175" algn="l"/>
              </a:tabLst>
            </a:pPr>
            <a:r>
              <a:rPr kumimoji="0" lang="tr-TR" sz="1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Ecofont Vera Sans"/>
                <a:ea typeface="Times New Roman" pitchFamily="18" charset="0"/>
              </a:rPr>
              <a:t>Ahmet elindeki 19 misketin 19’unu da kardeşine verdi. Şimdi Ahmet’in elinde kaç tane misket kaldı?  </a:t>
            </a:r>
            <a:endParaRPr kumimoji="0" lang="tr-TR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  <a:tab pos="457200" algn="l"/>
                <a:tab pos="1019175" algn="l"/>
              </a:tabLst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269875" algn="l"/>
              </a:tabLst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571604" y="2000240"/>
            <a:ext cx="58578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  <a:tab pos="457200" algn="l"/>
                <a:tab pos="1019175" algn="l"/>
              </a:tabLst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</a:rPr>
              <a:t>Matematik dersinden 5 tane yıldız almıştım. Bu gün aldığım yıldızlarla beraber toplam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  <a:tab pos="457200" algn="l"/>
                <a:tab pos="1019175" algn="l"/>
              </a:tabLst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</a:rPr>
              <a:t>19 tane yıldızım oldu. Buna göre ben bu gün kaç yıldız aldım?  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142977" y="1682581"/>
            <a:ext cx="678661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</a:rPr>
              <a:t>Terzi 13 metre kumaş kesip elbise dikince  elinde 34 metre kumaşı kaldı.Terzinin kesmeden  önce kaç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</a:rPr>
              <a:t>metre kumaşı vardı?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00100" y="1848610"/>
            <a:ext cx="7200801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Beyza’nın  12 kitabı vardı.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Aslıtürk’ün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kitapları ise Beyza’nın kitaplarının yarısı kadardır.</a:t>
            </a:r>
            <a:r>
              <a:rPr kumimoji="0" lang="tr-TR" sz="36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tr-TR" sz="36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İkisinin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kitapları toplamı kaçtır?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928794" y="1785926"/>
            <a:ext cx="5205271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Hasan 8 yaşındadır.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Ablası Hasan’dan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yaş büyüktür. </a:t>
            </a:r>
            <a:r>
              <a:rPr kumimoji="0" lang="tr-TR" sz="4000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İkisinin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yaşları toplamı kaçtır?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357290" y="1928802"/>
            <a:ext cx="6308137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Şeymanur’un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12 tokası vardı.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Ablasının ise </a:t>
            </a: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Şeymanur’dan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8  eksik tokası vardı.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tr-TR" sz="32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İkisinin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tokaları toplamı kaçtır?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142976" y="2500306"/>
            <a:ext cx="717536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Büşra Şahin’in 7 </a:t>
            </a:r>
            <a:r>
              <a:rPr kumimoji="0" lang="tr-TR" sz="32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TL’sı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parası vardı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. Ablası Kübra’nın ise Büşra’dan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4 lira fazla parası vardı. </a:t>
            </a:r>
            <a:r>
              <a:rPr kumimoji="0" lang="tr-TR" sz="32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İki kardeşin</a:t>
            </a: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paraları toplamı kaç TL’dir?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28662" y="1785926"/>
            <a:ext cx="72866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Merve’nin vazosunda 9 çiçek var.  Nebahat’ın vazosunda ise, Merve’nin vazosundan 5 tane daha fazla çiçek var. Bu durumda Nebahat’ın vazosunda kaç tane çiçek vardır?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162</TotalTime>
  <Words>304</Words>
  <Application>Microsoft Office PowerPoint</Application>
  <PresentationFormat>Ekran Gösterisi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Moda Tasarımı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tuncay</dc:creator>
  <cp:keywords>www.sorubak.com</cp:keywords>
  <dc:description>www.sorubak.com</dc:description>
  <cp:lastModifiedBy>TKNBS</cp:lastModifiedBy>
  <cp:revision>www.sorubak.com</cp:revision>
  <dcterms:created xsi:type="dcterms:W3CDTF">2012-02-12T17:09:08Z</dcterms:created>
  <dcterms:modified xsi:type="dcterms:W3CDTF">2013-03-02T08:26:48Z</dcterms:modified>
  <cp:category>www.sorubak.com</cp:category>
  <cp:contentType>www.sorubak.com</cp:contentType>
  <cp:contentStatus>www.sorubak.com</cp:contentStatus>
  <cp:version>www.sorubak.com</cp:version>
</cp:coreProperties>
</file>