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3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8AC10A-12C5-4BD6-B641-FEFBEA942C9D}" type="datetimeFigureOut">
              <a:rPr lang="tr-TR" smtClean="0"/>
              <a:pPr/>
              <a:t>03.04.2013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B9E228-5C5D-4846-B5AB-BF720F1D41D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295477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73748-F4BB-4B76-8E55-EB5862B92AAC}" type="datetime1">
              <a:rPr lang="tr-TR" smtClean="0"/>
              <a:pPr/>
              <a:t>03.04.2013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Tm="15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422E6-A49B-47BC-9D33-5690B12D5673}" type="datetime1">
              <a:rPr lang="tr-TR" smtClean="0"/>
              <a:pPr/>
              <a:t>03.04.2013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Tm="15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C5AC9-F711-414B-818E-FCF9BB5A1E45}" type="datetime1">
              <a:rPr lang="tr-TR" smtClean="0"/>
              <a:pPr/>
              <a:t>03.04.2013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Tm="15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68AAC4-8480-4F27-A8AF-664197A8CCD4}" type="datetime1">
              <a:rPr lang="tr-TR" smtClean="0"/>
              <a:pPr/>
              <a:t>03.04.2013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Tm="15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E5823-10AA-4C62-BA36-B974EAA57983}" type="datetime1">
              <a:rPr lang="tr-TR" smtClean="0"/>
              <a:pPr/>
              <a:t>03.04.2013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Tm="15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03600-2B3E-45B7-B87D-B4C884384A4E}" type="datetime1">
              <a:rPr lang="tr-TR" smtClean="0"/>
              <a:pPr/>
              <a:t>03.04.2013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Tm="15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56B62-BF22-476A-B6C6-5D2330A87D22}" type="datetime1">
              <a:rPr lang="tr-TR" smtClean="0"/>
              <a:pPr/>
              <a:t>03.04.2013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Tm="15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60031-C501-4F5E-BAF3-29921E2EF425}" type="datetime1">
              <a:rPr lang="tr-TR" smtClean="0"/>
              <a:pPr/>
              <a:t>03.04.2013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Tm="15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7F8D9-0A95-4EF1-AB8F-F2873ACCA704}" type="datetime1">
              <a:rPr lang="tr-TR" smtClean="0"/>
              <a:pPr/>
              <a:t>03.04.2013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Tm="15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DF14E2-9E58-4D62-A28E-265EADF45897}" type="datetime1">
              <a:rPr lang="tr-TR" smtClean="0"/>
              <a:pPr/>
              <a:t>03.04.2013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Tm="15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FB280-3EC1-4A4E-B8E0-74CA372D05B8}" type="datetime1">
              <a:rPr lang="tr-TR" smtClean="0"/>
              <a:pPr/>
              <a:t>03.04.2013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Tm="15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5E01AC-35D1-4B5E-864B-721604F432BF}" type="datetime1">
              <a:rPr lang="tr-TR" smtClean="0"/>
              <a:pPr/>
              <a:t>03.04.2013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Tm="15000"/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Başlık"/>
          <p:cNvSpPr>
            <a:spLocks noGrp="1"/>
          </p:cNvSpPr>
          <p:nvPr>
            <p:ph type="title"/>
          </p:nvPr>
        </p:nvSpPr>
        <p:spPr>
          <a:xfrm>
            <a:off x="428596" y="1714488"/>
            <a:ext cx="8229600" cy="3357586"/>
          </a:xfrm>
        </p:spPr>
        <p:txBody>
          <a:bodyPr>
            <a:noAutofit/>
          </a:bodyPr>
          <a:lstStyle/>
          <a:p>
            <a:r>
              <a:rPr lang="tr-TR" sz="7200" b="1" dirty="0" smtClean="0">
                <a:solidFill>
                  <a:srgbClr val="FF0000"/>
                </a:solidFill>
                <a:latin typeface="Forte" pitchFamily="66" charset="0"/>
              </a:rPr>
              <a:t>DOĞADA </a:t>
            </a:r>
            <a:br>
              <a:rPr lang="tr-TR" sz="7200" b="1" dirty="0" smtClean="0">
                <a:solidFill>
                  <a:srgbClr val="FF0000"/>
                </a:solidFill>
                <a:latin typeface="Forte" pitchFamily="66" charset="0"/>
              </a:rPr>
            </a:br>
            <a:r>
              <a:rPr lang="tr-TR" sz="7200" b="1" dirty="0" smtClean="0">
                <a:solidFill>
                  <a:srgbClr val="FF0000"/>
                </a:solidFill>
                <a:latin typeface="Forte" pitchFamily="66" charset="0"/>
              </a:rPr>
              <a:t>OLANLARA</a:t>
            </a:r>
            <a:br>
              <a:rPr lang="tr-TR" sz="7200" b="1" dirty="0" smtClean="0">
                <a:solidFill>
                  <a:srgbClr val="FF0000"/>
                </a:solidFill>
                <a:latin typeface="Forte" pitchFamily="66" charset="0"/>
              </a:rPr>
            </a:br>
            <a:r>
              <a:rPr lang="tr-TR" sz="7200" b="1" dirty="0" smtClean="0">
                <a:solidFill>
                  <a:srgbClr val="FF0000"/>
                </a:solidFill>
                <a:latin typeface="Forte" pitchFamily="66" charset="0"/>
              </a:rPr>
              <a:t>BAK</a:t>
            </a:r>
            <a:endParaRPr lang="tr-TR" sz="7200" b="1" dirty="0">
              <a:solidFill>
                <a:srgbClr val="FF0000"/>
              </a:solidFill>
              <a:latin typeface="Forte" pitchFamily="66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>
                <a:hlinkClick r:id="rId2"/>
              </a:rPr>
              <a:t>www.</a:t>
            </a:r>
            <a:r>
              <a:rPr lang="tr-TR" dirty="0" err="1" smtClean="0">
                <a:hlinkClick r:id="rId2"/>
              </a:rPr>
              <a:t>sorubak</a:t>
            </a:r>
            <a:r>
              <a:rPr lang="tr-TR" dirty="0" smtClean="0">
                <a:hlinkClick r:id="rId2"/>
              </a:rPr>
              <a:t>.com</a:t>
            </a:r>
            <a:endParaRPr lang="tr-TR" dirty="0"/>
          </a:p>
        </p:txBody>
      </p:sp>
    </p:spTree>
  </p:cSld>
  <p:clrMapOvr>
    <a:masterClrMapping/>
  </p:clrMapOvr>
  <p:transition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dirty="0" smtClean="0">
                <a:solidFill>
                  <a:srgbClr val="FF0000"/>
                </a:solidFill>
              </a:rPr>
              <a:t>Çığ;</a:t>
            </a:r>
          </a:p>
          <a:p>
            <a:pPr>
              <a:buFont typeface="Wingdings" pitchFamily="2" charset="2"/>
              <a:buChar char="ü"/>
            </a:pP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smtClean="0"/>
              <a:t>Önüne gelen her şeyi beraberinde götürür.</a:t>
            </a:r>
          </a:p>
          <a:p>
            <a:pPr>
              <a:buFont typeface="Wingdings" pitchFamily="2" charset="2"/>
              <a:buChar char="ü"/>
            </a:pP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smtClean="0"/>
              <a:t>Can ve mal kaybına neden olur.</a:t>
            </a:r>
          </a:p>
          <a:p>
            <a:pPr>
              <a:buNone/>
            </a:pPr>
            <a:r>
              <a:rPr lang="tr-TR" dirty="0" smtClean="0">
                <a:solidFill>
                  <a:srgbClr val="00B0F0"/>
                </a:solidFill>
              </a:rPr>
              <a:t>Çığın zararlarından korunmak için;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smtClean="0"/>
              <a:t>Çığı önleyici duvarlar ve çitler yapmalıyız.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smtClean="0"/>
              <a:t>Çıplak yamaçları ağaçlandırmalıyız.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smtClean="0"/>
              <a:t>Yerleşim yerlerini, çığ tehlikesi olan yamaçlardan uzakta kurmalıyız.</a:t>
            </a:r>
            <a:endParaRPr lang="tr-TR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advTm="250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2800" dirty="0" smtClean="0">
                <a:solidFill>
                  <a:srgbClr val="0070C0"/>
                </a:solidFill>
              </a:rPr>
              <a:t>EROZYON VE KORUNMA YOLLARI</a:t>
            </a:r>
            <a:endParaRPr lang="tr-TR" sz="2800" dirty="0">
              <a:solidFill>
                <a:srgbClr val="0070C0"/>
              </a:solidFill>
            </a:endParaRPr>
          </a:p>
        </p:txBody>
      </p:sp>
      <p:sp>
        <p:nvSpPr>
          <p:cNvPr id="5" name="4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472518" cy="4525963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endParaRPr lang="tr-TR" sz="2000" dirty="0" smtClean="0"/>
          </a:p>
          <a:p>
            <a:pPr>
              <a:buNone/>
            </a:pPr>
            <a:r>
              <a:rPr lang="tr-TR" sz="2000" dirty="0" smtClean="0"/>
              <a:t>                                                                                                      </a:t>
            </a:r>
          </a:p>
          <a:p>
            <a:pPr>
              <a:buNone/>
            </a:pPr>
            <a:endParaRPr lang="tr-TR" sz="2000" dirty="0" smtClean="0"/>
          </a:p>
          <a:p>
            <a:pPr>
              <a:buNone/>
            </a:pPr>
            <a:endParaRPr lang="tr-TR" sz="2000" dirty="0" smtClean="0"/>
          </a:p>
          <a:p>
            <a:pPr>
              <a:buNone/>
            </a:pPr>
            <a:endParaRPr lang="tr-TR" sz="2000" dirty="0" smtClean="0"/>
          </a:p>
          <a:p>
            <a:pPr>
              <a:buNone/>
            </a:pPr>
            <a:endParaRPr lang="tr-TR" sz="2000" dirty="0" smtClean="0"/>
          </a:p>
          <a:p>
            <a:pPr>
              <a:buNone/>
            </a:pPr>
            <a:endParaRPr lang="tr-TR" sz="2000" dirty="0" smtClean="0"/>
          </a:p>
          <a:p>
            <a:pPr>
              <a:buNone/>
            </a:pPr>
            <a:endParaRPr lang="tr-TR" sz="2000" dirty="0" smtClean="0"/>
          </a:p>
          <a:p>
            <a:pPr>
              <a:buNone/>
            </a:pPr>
            <a:r>
              <a:rPr lang="tr-TR" sz="2400" dirty="0" smtClean="0">
                <a:solidFill>
                  <a:srgbClr val="FF0000"/>
                </a:solidFill>
              </a:rPr>
              <a:t>Verimli toprakların;</a:t>
            </a:r>
          </a:p>
          <a:p>
            <a:pPr>
              <a:buFont typeface="Wingdings" pitchFamily="2" charset="2"/>
              <a:buChar char="Ø"/>
            </a:pPr>
            <a:r>
              <a:rPr lang="tr-TR" sz="2400" dirty="0" smtClean="0">
                <a:solidFill>
                  <a:srgbClr val="FF0000"/>
                </a:solidFill>
              </a:rPr>
              <a:t> </a:t>
            </a:r>
            <a:r>
              <a:rPr lang="tr-TR" sz="2400" dirty="0" smtClean="0"/>
              <a:t>Kuvvetli rüzgarlar,</a:t>
            </a:r>
          </a:p>
          <a:p>
            <a:pPr>
              <a:buFont typeface="Wingdings" pitchFamily="2" charset="2"/>
              <a:buChar char="Ø"/>
            </a:pPr>
            <a:r>
              <a:rPr lang="tr-TR" sz="2400" dirty="0" smtClean="0">
                <a:solidFill>
                  <a:srgbClr val="FF0000"/>
                </a:solidFill>
              </a:rPr>
              <a:t> </a:t>
            </a:r>
            <a:r>
              <a:rPr lang="tr-TR" sz="2400" dirty="0" smtClean="0"/>
              <a:t>Uzun süreli yağışlar,</a:t>
            </a:r>
          </a:p>
          <a:p>
            <a:pPr>
              <a:buFont typeface="Wingdings" pitchFamily="2" charset="2"/>
              <a:buChar char="Ø"/>
            </a:pPr>
            <a:r>
              <a:rPr lang="tr-TR" sz="2400" dirty="0" smtClean="0">
                <a:solidFill>
                  <a:srgbClr val="FF0000"/>
                </a:solidFill>
              </a:rPr>
              <a:t> </a:t>
            </a:r>
            <a:r>
              <a:rPr lang="tr-TR" sz="2400" dirty="0" smtClean="0"/>
              <a:t>Akarsular ve sel suları gibi çeşitli etkilerle aşınması ve taşınıp yok olmasına </a:t>
            </a:r>
            <a:r>
              <a:rPr lang="tr-TR" sz="2400" dirty="0" smtClean="0">
                <a:solidFill>
                  <a:srgbClr val="FF0000"/>
                </a:solidFill>
              </a:rPr>
              <a:t>erozyon</a:t>
            </a:r>
            <a:r>
              <a:rPr lang="tr-TR" sz="2400" dirty="0" smtClean="0"/>
              <a:t> denir.</a:t>
            </a:r>
            <a:endParaRPr lang="tr-TR" sz="2400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tr-TR" sz="2400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tr-TR" sz="2800" dirty="0">
              <a:solidFill>
                <a:srgbClr val="FF0000"/>
              </a:solidFill>
            </a:endParaRPr>
          </a:p>
        </p:txBody>
      </p:sp>
      <p:sp>
        <p:nvSpPr>
          <p:cNvPr id="8" name="7 İçerik Yer Tutucusu"/>
          <p:cNvSpPr>
            <a:spLocks noGrp="1"/>
          </p:cNvSpPr>
          <p:nvPr>
            <p:ph sz="half" idx="2"/>
          </p:nvPr>
        </p:nvSpPr>
        <p:spPr>
          <a:xfrm>
            <a:off x="4572000" y="2357430"/>
            <a:ext cx="4038600" cy="1685924"/>
          </a:xfrm>
          <a:solidFill>
            <a:srgbClr val="92D050"/>
          </a:solidFill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tr-TR" sz="2000" dirty="0" smtClean="0">
                <a:solidFill>
                  <a:srgbClr val="FF0000"/>
                </a:solidFill>
              </a:rPr>
              <a:t>TOPRAĞI KORUMAK İÇİN</a:t>
            </a:r>
          </a:p>
          <a:p>
            <a:pPr algn="ctr">
              <a:buFont typeface="Wingdings" pitchFamily="2" charset="2"/>
              <a:buChar char="ü"/>
            </a:pPr>
            <a:r>
              <a:rPr lang="tr-TR" sz="2200" dirty="0" smtClean="0"/>
              <a:t>Ağaçlandırma yapılmalı</a:t>
            </a:r>
          </a:p>
          <a:p>
            <a:pPr algn="ctr">
              <a:buFont typeface="Wingdings" pitchFamily="2" charset="2"/>
              <a:buChar char="ü"/>
            </a:pPr>
            <a:r>
              <a:rPr lang="tr-TR" sz="2200" dirty="0" smtClean="0"/>
              <a:t>Araziler enine sürülmeli</a:t>
            </a:r>
          </a:p>
          <a:p>
            <a:pPr algn="ctr">
              <a:buFont typeface="Wingdings" pitchFamily="2" charset="2"/>
              <a:buChar char="ü"/>
            </a:pPr>
            <a:r>
              <a:rPr lang="tr-TR" sz="2200" dirty="0" smtClean="0"/>
              <a:t>Eğimli çıplak arazilere teras yapılarak fidan dikilmeli.</a:t>
            </a:r>
            <a:endParaRPr lang="tr-TR" sz="2200" dirty="0"/>
          </a:p>
        </p:txBody>
      </p:sp>
      <p:pic>
        <p:nvPicPr>
          <p:cNvPr id="6" name="Picture 2" descr="C:\Users\PAŞA\Desktop\RESİMLER\foto.00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928670"/>
            <a:ext cx="2857520" cy="2643206"/>
          </a:xfrm>
          <a:prstGeom prst="rect">
            <a:avLst/>
          </a:prstGeom>
          <a:noFill/>
        </p:spPr>
      </p:pic>
    </p:spTree>
  </p:cSld>
  <p:clrMapOvr>
    <a:masterClrMapping/>
  </p:clrMapOvr>
  <p:transition advTm="2000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r>
              <a:rPr lang="tr-TR" sz="2800" dirty="0" smtClean="0">
                <a:solidFill>
                  <a:srgbClr val="0070C0"/>
                </a:solidFill>
              </a:rPr>
              <a:t>DEPREM VE KORUNMA YOLLARI</a:t>
            </a:r>
            <a:endParaRPr lang="tr-TR" sz="2800" dirty="0">
              <a:solidFill>
                <a:srgbClr val="0070C0"/>
              </a:solidFill>
            </a:endParaRP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500034" y="3571876"/>
            <a:ext cx="8215370" cy="307183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2000" dirty="0" smtClean="0">
                <a:solidFill>
                  <a:srgbClr val="00B0F0"/>
                </a:solidFill>
              </a:rPr>
              <a:t>DEPREM NEDİR?</a:t>
            </a:r>
          </a:p>
          <a:p>
            <a:pPr>
              <a:buNone/>
            </a:pPr>
            <a:r>
              <a:rPr lang="tr-TR" sz="2000" dirty="0" smtClean="0"/>
              <a:t>	Yer kabuğunun ani ve şiddetli sallanmasına </a:t>
            </a:r>
            <a:r>
              <a:rPr lang="tr-TR" sz="2000" dirty="0" smtClean="0">
                <a:solidFill>
                  <a:srgbClr val="FF0000"/>
                </a:solidFill>
              </a:rPr>
              <a:t>deprem</a:t>
            </a:r>
            <a:r>
              <a:rPr lang="tr-TR" sz="2000" dirty="0" smtClean="0"/>
              <a:t> denir.</a:t>
            </a:r>
          </a:p>
          <a:p>
            <a:pPr>
              <a:buNone/>
            </a:pPr>
            <a:r>
              <a:rPr lang="tr-TR" sz="2000" dirty="0" smtClean="0"/>
              <a:t>Deprem;</a:t>
            </a:r>
          </a:p>
          <a:p>
            <a:pPr>
              <a:buFont typeface="Wingdings" pitchFamily="2" charset="2"/>
              <a:buChar char="ü"/>
            </a:pPr>
            <a:r>
              <a:rPr lang="tr-TR" sz="2000" dirty="0" smtClean="0">
                <a:solidFill>
                  <a:srgbClr val="FF0000"/>
                </a:solidFill>
              </a:rPr>
              <a:t> </a:t>
            </a:r>
            <a:r>
              <a:rPr lang="tr-TR" sz="2000" dirty="0" smtClean="0"/>
              <a:t>Doğal bir afettir.</a:t>
            </a:r>
          </a:p>
          <a:p>
            <a:pPr>
              <a:buFont typeface="Wingdings" pitchFamily="2" charset="2"/>
              <a:buChar char="ü"/>
            </a:pPr>
            <a:r>
              <a:rPr lang="tr-TR" sz="2000" dirty="0" smtClean="0">
                <a:solidFill>
                  <a:srgbClr val="FF0000"/>
                </a:solidFill>
              </a:rPr>
              <a:t> </a:t>
            </a:r>
            <a:r>
              <a:rPr lang="tr-TR" sz="2000" dirty="0" smtClean="0"/>
              <a:t>Ne zaman olacağı önceden bilinemez.</a:t>
            </a:r>
          </a:p>
          <a:p>
            <a:pPr>
              <a:buFont typeface="Wingdings" pitchFamily="2" charset="2"/>
              <a:buChar char="ü"/>
            </a:pPr>
            <a:r>
              <a:rPr lang="tr-TR" sz="2000" dirty="0" smtClean="0">
                <a:solidFill>
                  <a:srgbClr val="FF0000"/>
                </a:solidFill>
              </a:rPr>
              <a:t> </a:t>
            </a:r>
            <a:r>
              <a:rPr lang="tr-TR" sz="2000" dirty="0" smtClean="0"/>
              <a:t>Oluşumu önlenemez.</a:t>
            </a:r>
          </a:p>
          <a:p>
            <a:pPr>
              <a:buFont typeface="Wingdings" pitchFamily="2" charset="2"/>
              <a:buChar char="ü"/>
            </a:pPr>
            <a:r>
              <a:rPr lang="tr-TR" sz="2000" dirty="0" smtClean="0">
                <a:solidFill>
                  <a:srgbClr val="FF0000"/>
                </a:solidFill>
              </a:rPr>
              <a:t> </a:t>
            </a:r>
            <a:r>
              <a:rPr lang="tr-TR" sz="2000" dirty="0" smtClean="0"/>
              <a:t>Büyük yıkımlara, can ve mal kaybına neden olabilir.</a:t>
            </a:r>
          </a:p>
          <a:p>
            <a:pPr>
              <a:buNone/>
            </a:pPr>
            <a:r>
              <a:rPr lang="tr-TR" sz="2000" dirty="0" smtClean="0">
                <a:solidFill>
                  <a:srgbClr val="FF0000"/>
                </a:solidFill>
              </a:rPr>
              <a:t>	</a:t>
            </a:r>
            <a:r>
              <a:rPr lang="tr-TR" sz="2000" dirty="0" smtClean="0"/>
              <a:t>17 Ağustos 1999 yılındaki Marmara Bölgesi depremi buna örnektir.</a:t>
            </a:r>
            <a:endParaRPr lang="tr-TR" sz="2000" dirty="0">
              <a:solidFill>
                <a:srgbClr val="FF0000"/>
              </a:solidFill>
            </a:endParaRPr>
          </a:p>
        </p:txBody>
      </p:sp>
      <p:pic>
        <p:nvPicPr>
          <p:cNvPr id="1026" name="Picture 2" descr="C:\Users\PAŞA\Desktop\RESİMLER\foto.002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3214679" y="-71463"/>
            <a:ext cx="2714643" cy="4572030"/>
          </a:xfrm>
          <a:prstGeom prst="rect">
            <a:avLst/>
          </a:prstGeom>
          <a:noFill/>
        </p:spPr>
      </p:pic>
    </p:spTree>
  </p:cSld>
  <p:clrMapOvr>
    <a:masterClrMapping/>
  </p:clrMapOvr>
  <p:transition advTm="2500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9718"/>
          </a:xfrm>
        </p:spPr>
        <p:txBody>
          <a:bodyPr>
            <a:normAutofit fontScale="90000"/>
          </a:bodyPr>
          <a:lstStyle/>
          <a:p>
            <a:r>
              <a:rPr lang="tr-TR" sz="2400" dirty="0" smtClean="0">
                <a:solidFill>
                  <a:srgbClr val="00B0F0"/>
                </a:solidFill>
              </a:rPr>
              <a:t>DEPREMİN YOL AÇABİLECEĞİG ZARARLAR</a:t>
            </a:r>
            <a:endParaRPr lang="tr-TR" sz="2400" dirty="0">
              <a:solidFill>
                <a:srgbClr val="00B0F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857233"/>
            <a:ext cx="8115328" cy="157163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2000" dirty="0" smtClean="0">
                <a:solidFill>
                  <a:srgbClr val="00B0F0"/>
                </a:solidFill>
              </a:rPr>
              <a:t>Şiddetli depremlerde;</a:t>
            </a:r>
          </a:p>
          <a:p>
            <a:pPr>
              <a:buFont typeface="Wingdings" pitchFamily="2" charset="2"/>
              <a:buChar char="ü"/>
            </a:pPr>
            <a:r>
              <a:rPr lang="tr-TR" sz="2000" dirty="0" smtClean="0">
                <a:solidFill>
                  <a:srgbClr val="FF0000"/>
                </a:solidFill>
              </a:rPr>
              <a:t> </a:t>
            </a:r>
            <a:r>
              <a:rPr lang="tr-TR" sz="2000" dirty="0" smtClean="0"/>
              <a:t>Sağlam yapılmamış binalar yıkılır.</a:t>
            </a:r>
          </a:p>
          <a:p>
            <a:pPr>
              <a:buFont typeface="Wingdings" pitchFamily="2" charset="2"/>
              <a:buChar char="ü"/>
            </a:pPr>
            <a:r>
              <a:rPr lang="tr-TR" sz="2000" dirty="0" smtClean="0">
                <a:solidFill>
                  <a:srgbClr val="FF0000"/>
                </a:solidFill>
              </a:rPr>
              <a:t> </a:t>
            </a:r>
            <a:r>
              <a:rPr lang="tr-TR" sz="2000" dirty="0" smtClean="0"/>
              <a:t>İnsanlar, hayvanlar yıkıntılar altında kalabilir.</a:t>
            </a:r>
          </a:p>
          <a:p>
            <a:pPr>
              <a:buFont typeface="Wingdings" pitchFamily="2" charset="2"/>
              <a:buChar char="ü"/>
            </a:pPr>
            <a:r>
              <a:rPr lang="tr-TR" sz="2000" dirty="0" smtClean="0">
                <a:solidFill>
                  <a:srgbClr val="FF0000"/>
                </a:solidFill>
              </a:rPr>
              <a:t> </a:t>
            </a:r>
            <a:r>
              <a:rPr lang="tr-TR" sz="2000" dirty="0" smtClean="0"/>
              <a:t>Can kaybı olabilir.</a:t>
            </a:r>
            <a:endParaRPr lang="tr-TR" sz="2000" dirty="0">
              <a:solidFill>
                <a:srgbClr val="FF0000"/>
              </a:solidFill>
            </a:endParaRPr>
          </a:p>
        </p:txBody>
      </p:sp>
      <p:sp>
        <p:nvSpPr>
          <p:cNvPr id="6" name="5 İçerik Yer Tutucusu"/>
          <p:cNvSpPr>
            <a:spLocks noGrp="1"/>
          </p:cNvSpPr>
          <p:nvPr>
            <p:ph sz="half" idx="2"/>
          </p:nvPr>
        </p:nvSpPr>
        <p:spPr>
          <a:xfrm>
            <a:off x="428596" y="2500306"/>
            <a:ext cx="8258204" cy="3625857"/>
          </a:xfrm>
        </p:spPr>
        <p:txBody>
          <a:bodyPr>
            <a:normAutofit/>
          </a:bodyPr>
          <a:lstStyle/>
          <a:p>
            <a:pPr>
              <a:buNone/>
            </a:pPr>
            <a:endParaRPr lang="tr-TR" sz="2000" dirty="0" smtClean="0">
              <a:solidFill>
                <a:srgbClr val="00B0F0"/>
              </a:solidFill>
            </a:endParaRPr>
          </a:p>
          <a:p>
            <a:pPr>
              <a:buNone/>
            </a:pPr>
            <a:endParaRPr lang="tr-TR" sz="2000" dirty="0">
              <a:solidFill>
                <a:srgbClr val="00B0F0"/>
              </a:solidFill>
            </a:endParaRPr>
          </a:p>
        </p:txBody>
      </p:sp>
      <p:pic>
        <p:nvPicPr>
          <p:cNvPr id="7" name="Picture 2" descr="C:\Users\PAŞA\Desktop\RESİMLER\foto.00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394107" y="2749109"/>
            <a:ext cx="3783754" cy="3429024"/>
          </a:xfrm>
          <a:prstGeom prst="rect">
            <a:avLst/>
          </a:prstGeom>
          <a:noFill/>
        </p:spPr>
      </p:pic>
      <p:sp>
        <p:nvSpPr>
          <p:cNvPr id="8" name="7 Dikdörtgen"/>
          <p:cNvSpPr/>
          <p:nvPr/>
        </p:nvSpPr>
        <p:spPr>
          <a:xfrm>
            <a:off x="4429124" y="2285992"/>
            <a:ext cx="407196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tr-TR" dirty="0" smtClean="0">
                <a:solidFill>
                  <a:srgbClr val="00B0F0"/>
                </a:solidFill>
              </a:rPr>
              <a:t>Depremde;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smtClean="0"/>
              <a:t>Yollar çökebilir,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smtClean="0"/>
              <a:t>Köprüler yıkılabilir,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smtClean="0"/>
              <a:t>Ulaşım zorlaşır,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smtClean="0"/>
              <a:t>Elektrik direkleri yıkılabilir,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smtClean="0"/>
              <a:t>Teller kopabilir,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smtClean="0"/>
              <a:t>Yangın çıkabilir,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smtClean="0"/>
              <a:t>Su yolları ve su kanalları bozulabilir,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smtClean="0"/>
              <a:t>İnsanlar susuz ve elektriksiz kalabilir.</a:t>
            </a:r>
            <a:endParaRPr lang="tr-TR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advTm="2500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571480"/>
            <a:ext cx="8186766" cy="555468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tr-TR" sz="2400" dirty="0" smtClean="0">
                <a:solidFill>
                  <a:srgbClr val="0070C0"/>
                </a:solidFill>
              </a:rPr>
              <a:t>DEPREMİN ZARARLARINDAN KORUNMA YOLLARI</a:t>
            </a:r>
          </a:p>
          <a:p>
            <a:pPr algn="ctr">
              <a:buNone/>
            </a:pPr>
            <a:endParaRPr lang="tr-TR" sz="2400" dirty="0" smtClean="0">
              <a:solidFill>
                <a:srgbClr val="0070C0"/>
              </a:solidFill>
            </a:endParaRPr>
          </a:p>
          <a:p>
            <a:pPr algn="ctr">
              <a:buNone/>
            </a:pPr>
            <a:endParaRPr lang="tr-TR" sz="2400" dirty="0" smtClean="0">
              <a:solidFill>
                <a:srgbClr val="0070C0"/>
              </a:solidFill>
            </a:endParaRPr>
          </a:p>
          <a:p>
            <a:pPr algn="ctr">
              <a:buNone/>
            </a:pPr>
            <a:endParaRPr lang="tr-TR" sz="2400" dirty="0" smtClean="0">
              <a:solidFill>
                <a:srgbClr val="0070C0"/>
              </a:solidFill>
            </a:endParaRPr>
          </a:p>
          <a:p>
            <a:pPr algn="ctr">
              <a:buNone/>
            </a:pPr>
            <a:endParaRPr lang="tr-TR" sz="2400" dirty="0" smtClean="0">
              <a:solidFill>
                <a:srgbClr val="0070C0"/>
              </a:solidFill>
            </a:endParaRPr>
          </a:p>
          <a:p>
            <a:pPr algn="ctr">
              <a:buNone/>
            </a:pPr>
            <a:endParaRPr lang="tr-TR" sz="2400" dirty="0" smtClean="0">
              <a:solidFill>
                <a:srgbClr val="0070C0"/>
              </a:solidFill>
            </a:endParaRPr>
          </a:p>
          <a:p>
            <a:pPr algn="ctr">
              <a:buNone/>
            </a:pPr>
            <a:endParaRPr lang="tr-TR" sz="2400" dirty="0" smtClean="0">
              <a:solidFill>
                <a:srgbClr val="0070C0"/>
              </a:solidFill>
            </a:endParaRPr>
          </a:p>
          <a:p>
            <a:pPr algn="ctr">
              <a:buNone/>
            </a:pPr>
            <a:endParaRPr lang="tr-TR" sz="2400" dirty="0" smtClean="0">
              <a:solidFill>
                <a:srgbClr val="0070C0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tr-TR" sz="2400" dirty="0" smtClean="0">
                <a:solidFill>
                  <a:srgbClr val="FF0000"/>
                </a:solidFill>
              </a:rPr>
              <a:t> </a:t>
            </a:r>
            <a:r>
              <a:rPr lang="tr-TR" sz="2400" dirty="0" smtClean="0"/>
              <a:t>Depremin ne zaman olacağını bilemeyiz.</a:t>
            </a:r>
          </a:p>
          <a:p>
            <a:pPr>
              <a:buFont typeface="Wingdings" pitchFamily="2" charset="2"/>
              <a:buChar char="Ø"/>
            </a:pPr>
            <a:r>
              <a:rPr lang="tr-TR" sz="2400" dirty="0" smtClean="0">
                <a:solidFill>
                  <a:srgbClr val="FF0000"/>
                </a:solidFill>
              </a:rPr>
              <a:t> </a:t>
            </a:r>
            <a:r>
              <a:rPr lang="tr-TR" sz="2400" dirty="0" smtClean="0"/>
              <a:t>Alacağımız önlemlerle depremin zararlarından korunabiliriz.</a:t>
            </a:r>
          </a:p>
          <a:p>
            <a:pPr>
              <a:buFont typeface="Wingdings" pitchFamily="2" charset="2"/>
              <a:buChar char="Ø"/>
            </a:pPr>
            <a:r>
              <a:rPr lang="tr-TR" sz="2400" dirty="0" smtClean="0">
                <a:solidFill>
                  <a:srgbClr val="FF0000"/>
                </a:solidFill>
              </a:rPr>
              <a:t> </a:t>
            </a:r>
            <a:r>
              <a:rPr lang="tr-TR" sz="2400" dirty="0" smtClean="0"/>
              <a:t>Bu önlemlerin başında binaların, köprülerin, yolların sağlam yapılması gelir.</a:t>
            </a:r>
            <a:endParaRPr lang="tr-TR" sz="2400" dirty="0" smtClean="0">
              <a:solidFill>
                <a:srgbClr val="FF0000"/>
              </a:solidFill>
            </a:endParaRPr>
          </a:p>
          <a:p>
            <a:pPr algn="ctr">
              <a:buNone/>
            </a:pPr>
            <a:endParaRPr lang="tr-TR" sz="2400" dirty="0" smtClean="0">
              <a:solidFill>
                <a:srgbClr val="0070C0"/>
              </a:solidFill>
            </a:endParaRPr>
          </a:p>
          <a:p>
            <a:pPr algn="ctr">
              <a:buNone/>
            </a:pPr>
            <a:endParaRPr lang="tr-TR" sz="2400" dirty="0" smtClean="0">
              <a:solidFill>
                <a:srgbClr val="0070C0"/>
              </a:solidFill>
            </a:endParaRPr>
          </a:p>
          <a:p>
            <a:pPr>
              <a:buNone/>
            </a:pPr>
            <a:endParaRPr lang="tr-TR" sz="2400" dirty="0">
              <a:solidFill>
                <a:srgbClr val="0070C0"/>
              </a:solidFill>
            </a:endParaRPr>
          </a:p>
        </p:txBody>
      </p:sp>
      <p:pic>
        <p:nvPicPr>
          <p:cNvPr id="7" name="Picture 2" descr="C:\Users\PAŞA\Desktop\RESİMLER\foto.002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2884468" y="473063"/>
            <a:ext cx="2857520" cy="4197362"/>
          </a:xfrm>
          <a:prstGeom prst="rect">
            <a:avLst/>
          </a:prstGeom>
          <a:noFill/>
        </p:spPr>
      </p:pic>
    </p:spTree>
  </p:cSld>
  <p:clrMapOvr>
    <a:masterClrMapping/>
  </p:clrMapOvr>
  <p:transition advTm="2000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r>
              <a:rPr lang="tr-TR" sz="2800" dirty="0" smtClean="0">
                <a:solidFill>
                  <a:srgbClr val="0070C0"/>
                </a:solidFill>
              </a:rPr>
              <a:t>AİLE AFET HAZIRLIK PLANI</a:t>
            </a:r>
            <a:endParaRPr lang="tr-TR" sz="2800" dirty="0">
              <a:solidFill>
                <a:srgbClr val="0070C0"/>
              </a:solidFill>
            </a:endParaRP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857224" y="3286124"/>
            <a:ext cx="7829576" cy="300039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2000" dirty="0" smtClean="0"/>
              <a:t>Aile Afet Hazırlık Planı, aile toplantısı ile başlar.</a:t>
            </a:r>
          </a:p>
          <a:p>
            <a:pPr>
              <a:buNone/>
            </a:pPr>
            <a:r>
              <a:rPr lang="tr-TR" sz="2000" dirty="0" smtClean="0"/>
              <a:t>Bu toplantıda;</a:t>
            </a:r>
          </a:p>
          <a:p>
            <a:pPr>
              <a:buFont typeface="Wingdings" pitchFamily="2" charset="2"/>
              <a:buChar char="ü"/>
            </a:pPr>
            <a:r>
              <a:rPr lang="tr-TR" sz="2000" dirty="0" smtClean="0"/>
              <a:t> Deprem öncesi hazırlıklar,</a:t>
            </a:r>
          </a:p>
          <a:p>
            <a:pPr>
              <a:buFont typeface="Wingdings" pitchFamily="2" charset="2"/>
              <a:buChar char="ü"/>
            </a:pPr>
            <a:r>
              <a:rPr lang="tr-TR" sz="2000" dirty="0" smtClean="0"/>
              <a:t>Deprem sırasında v e deprem sonrasında yapılacaklar ele alınır.</a:t>
            </a:r>
          </a:p>
          <a:p>
            <a:pPr>
              <a:buNone/>
            </a:pPr>
            <a:r>
              <a:rPr lang="tr-TR" sz="2000" dirty="0" smtClean="0"/>
              <a:t>Deprem sonrası;</a:t>
            </a:r>
          </a:p>
          <a:p>
            <a:pPr>
              <a:buFont typeface="Wingdings" pitchFamily="2" charset="2"/>
              <a:buChar char="ü"/>
            </a:pPr>
            <a:r>
              <a:rPr lang="tr-TR" sz="2000" dirty="0" smtClean="0"/>
              <a:t>Ev içinde,</a:t>
            </a:r>
          </a:p>
          <a:p>
            <a:pPr>
              <a:buFont typeface="Wingdings" pitchFamily="2" charset="2"/>
              <a:buChar char="ü"/>
            </a:pPr>
            <a:r>
              <a:rPr lang="tr-TR" sz="2000" dirty="0" smtClean="0"/>
              <a:t>Ev dışında, mahallenizin dışında bir araya gelebileceğiniz yerler belirleyin.</a:t>
            </a:r>
            <a:endParaRPr lang="tr-TR" sz="2000" dirty="0"/>
          </a:p>
        </p:txBody>
      </p:sp>
      <p:pic>
        <p:nvPicPr>
          <p:cNvPr id="4098" name="Picture 2" descr="C:\Users\PAŞA\Desktop\RESİMLER\foto.002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3214678" y="-214338"/>
            <a:ext cx="2500330" cy="4357718"/>
          </a:xfrm>
          <a:prstGeom prst="rect">
            <a:avLst/>
          </a:prstGeom>
          <a:noFill/>
        </p:spPr>
      </p:pic>
    </p:spTree>
  </p:cSld>
  <p:clrMapOvr>
    <a:masterClrMapping/>
  </p:clrMapOvr>
  <p:transition advTm="2500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857232"/>
            <a:ext cx="8115328" cy="5268931"/>
          </a:xfrm>
        </p:spPr>
        <p:txBody>
          <a:bodyPr/>
          <a:lstStyle/>
          <a:p>
            <a:pPr>
              <a:buNone/>
            </a:pPr>
            <a:r>
              <a:rPr lang="tr-TR" dirty="0" smtClean="0">
                <a:solidFill>
                  <a:srgbClr val="00B0F0"/>
                </a:solidFill>
              </a:rPr>
              <a:t>Bölge dışı bağlantı kişisi;</a:t>
            </a:r>
          </a:p>
          <a:p>
            <a:pPr>
              <a:buFont typeface="Wingdings" pitchFamily="2" charset="2"/>
              <a:buChar char="ü"/>
            </a:pPr>
            <a:r>
              <a:rPr lang="tr-TR" dirty="0" smtClean="0"/>
              <a:t> Bir afet sonrasında telefon hatları kilitlenmektedir.</a:t>
            </a:r>
          </a:p>
          <a:p>
            <a:pPr>
              <a:buFont typeface="Wingdings" pitchFamily="2" charset="2"/>
              <a:buChar char="ü"/>
            </a:pPr>
            <a:r>
              <a:rPr lang="tr-TR" dirty="0" smtClean="0"/>
              <a:t> Kendinize bölge dışında bir irtibat kişisi seçin.</a:t>
            </a:r>
          </a:p>
          <a:p>
            <a:pPr>
              <a:buFont typeface="Wingdings" pitchFamily="2" charset="2"/>
              <a:buChar char="ü"/>
            </a:pPr>
            <a:r>
              <a:rPr lang="tr-TR" dirty="0" smtClean="0"/>
              <a:t>Bu kişiye tanıdıklarınızın telefon numarasını verin.</a:t>
            </a:r>
          </a:p>
          <a:p>
            <a:pPr>
              <a:buFont typeface="Wingdings" pitchFamily="2" charset="2"/>
              <a:buChar char="ü"/>
            </a:pPr>
            <a:r>
              <a:rPr lang="tr-TR" dirty="0" smtClean="0"/>
              <a:t>Afet sonrası sadece bu kişiyi arayın.</a:t>
            </a:r>
          </a:p>
          <a:p>
            <a:pPr>
              <a:buNone/>
            </a:pPr>
            <a:r>
              <a:rPr lang="tr-TR" dirty="0" smtClean="0">
                <a:solidFill>
                  <a:srgbClr val="00B0F0"/>
                </a:solidFill>
              </a:rPr>
              <a:t>Önemli evrakların hazırlanması;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/>
              <a:t> Önemli belgelerinizin bir kopyasını hazırlayın.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/>
              <a:t>Bunları bölge dışındaki bir akrabanıza gönderin veya su geçirmeyen bir torbada ayrı bir yerde saklayın.</a:t>
            </a:r>
            <a:endParaRPr lang="tr-TR" dirty="0"/>
          </a:p>
        </p:txBody>
      </p:sp>
    </p:spTree>
  </p:cSld>
  <p:clrMapOvr>
    <a:masterClrMapping/>
  </p:clrMapOvr>
  <p:transition advTm="3000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9718"/>
          </a:xfrm>
        </p:spPr>
        <p:txBody>
          <a:bodyPr>
            <a:normAutofit fontScale="90000"/>
          </a:bodyPr>
          <a:lstStyle/>
          <a:p>
            <a:r>
              <a:rPr lang="tr-TR" sz="2800" dirty="0" smtClean="0">
                <a:solidFill>
                  <a:srgbClr val="0070C0"/>
                </a:solidFill>
              </a:rPr>
              <a:t>DEPREM ÖNCESİ YAPILMASI GEREKENLER</a:t>
            </a:r>
            <a:endParaRPr lang="tr-TR" sz="2800" dirty="0">
              <a:solidFill>
                <a:srgbClr val="0070C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785794"/>
            <a:ext cx="8329642" cy="4870324"/>
          </a:xfrm>
        </p:spPr>
        <p:txBody>
          <a:bodyPr wrap="square" lIns="0" tIns="0" rIns="0" bIns="0">
            <a:spAutoFit/>
          </a:bodyPr>
          <a:lstStyle/>
          <a:p>
            <a:pPr>
              <a:buNone/>
            </a:pPr>
            <a:r>
              <a:rPr lang="tr-TR" sz="2400" dirty="0" smtClean="0"/>
              <a:t>	Yurdumuzun büyük bir bölümü deprem tehlikesi altındadır. Bu nedenle deprem olmadan bazı önlemler almalıyız.</a:t>
            </a:r>
          </a:p>
          <a:p>
            <a:pPr>
              <a:buNone/>
            </a:pPr>
            <a:r>
              <a:rPr lang="tr-TR" sz="2400" dirty="0" smtClean="0"/>
              <a:t>	Deprem çantası hazırlamalıyız. Bunun içine;</a:t>
            </a:r>
          </a:p>
          <a:p>
            <a:pPr>
              <a:buFont typeface="Wingdings" pitchFamily="2" charset="2"/>
              <a:buChar char="ü"/>
            </a:pPr>
            <a:r>
              <a:rPr lang="tr-TR" sz="2400" dirty="0" smtClean="0"/>
              <a:t>İlk yardım çantası,</a:t>
            </a:r>
          </a:p>
          <a:p>
            <a:pPr>
              <a:buFont typeface="Wingdings" pitchFamily="2" charset="2"/>
              <a:buChar char="ü"/>
            </a:pPr>
            <a:r>
              <a:rPr lang="tr-TR" sz="2400" dirty="0" smtClean="0"/>
              <a:t>Pilli radyo,</a:t>
            </a:r>
          </a:p>
          <a:p>
            <a:pPr>
              <a:buFont typeface="Wingdings" pitchFamily="2" charset="2"/>
              <a:buChar char="ü"/>
            </a:pPr>
            <a:r>
              <a:rPr lang="tr-TR" sz="2400" dirty="0" smtClean="0"/>
              <a:t>El feneri ve düdük,</a:t>
            </a:r>
          </a:p>
          <a:p>
            <a:pPr>
              <a:buFont typeface="Wingdings" pitchFamily="2" charset="2"/>
              <a:buChar char="ü"/>
            </a:pPr>
            <a:r>
              <a:rPr lang="tr-TR" sz="2400" dirty="0" smtClean="0"/>
              <a:t>Plastik şişede su,</a:t>
            </a:r>
          </a:p>
          <a:p>
            <a:pPr>
              <a:buFont typeface="Wingdings" pitchFamily="2" charset="2"/>
              <a:buChar char="ü"/>
            </a:pPr>
            <a:r>
              <a:rPr lang="tr-TR" sz="2400" dirty="0" smtClean="0"/>
              <a:t>Bisküvi gibi kuru yiyecekler,</a:t>
            </a:r>
          </a:p>
          <a:p>
            <a:pPr>
              <a:buFont typeface="Wingdings" pitchFamily="2" charset="2"/>
              <a:buChar char="ü"/>
            </a:pPr>
            <a:r>
              <a:rPr lang="tr-TR" sz="2400" dirty="0" smtClean="0"/>
              <a:t>Konserve yiyecekler,</a:t>
            </a:r>
          </a:p>
          <a:p>
            <a:pPr>
              <a:buFont typeface="Wingdings" pitchFamily="2" charset="2"/>
              <a:buChar char="ü"/>
            </a:pPr>
            <a:r>
              <a:rPr lang="tr-TR" sz="2400" dirty="0" smtClean="0"/>
              <a:t>Kalın giyecekler ve battaniye koymalıyız.   </a:t>
            </a:r>
          </a:p>
          <a:p>
            <a:pPr>
              <a:buNone/>
            </a:pPr>
            <a:endParaRPr lang="tr-TR" sz="2400" dirty="0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786314" y="2500306"/>
            <a:ext cx="4038600" cy="1643074"/>
          </a:xfrm>
          <a:solidFill>
            <a:srgbClr val="92D050"/>
          </a:solidFill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tr-TR" sz="2400" dirty="0" smtClean="0"/>
              <a:t>Evlerimizi;</a:t>
            </a:r>
          </a:p>
          <a:p>
            <a:pPr>
              <a:buFont typeface="Wingdings" pitchFamily="2" charset="2"/>
              <a:buChar char="ü"/>
            </a:pPr>
            <a:r>
              <a:rPr lang="tr-TR" sz="2400" dirty="0" smtClean="0"/>
              <a:t> Sert zeminli ya da kayalık yerlere inşa etmeliyiz.</a:t>
            </a:r>
          </a:p>
          <a:p>
            <a:pPr>
              <a:buFont typeface="Wingdings" pitchFamily="2" charset="2"/>
              <a:buChar char="ü"/>
            </a:pPr>
            <a:r>
              <a:rPr lang="tr-TR" sz="2400" dirty="0" smtClean="0"/>
              <a:t>Depreme dayanıklı olmasını sağlamalıyız.</a:t>
            </a:r>
            <a:endParaRPr lang="tr-TR" sz="2400" dirty="0"/>
          </a:p>
        </p:txBody>
      </p:sp>
      <p:sp>
        <p:nvSpPr>
          <p:cNvPr id="5" name="3 İçerik Yer Tutucusu"/>
          <p:cNvSpPr txBox="1">
            <a:spLocks/>
          </p:cNvSpPr>
          <p:nvPr/>
        </p:nvSpPr>
        <p:spPr>
          <a:xfrm>
            <a:off x="571472" y="5429264"/>
            <a:ext cx="8143932" cy="85725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r-TR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Deprem çantasını, evimizde kolay ulaşabileceğimiz bir yere koymalıyız.</a:t>
            </a:r>
            <a:endParaRPr kumimoji="0" lang="tr-TR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advTm="3000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571480"/>
            <a:ext cx="8115328" cy="555468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3200" dirty="0" smtClean="0"/>
              <a:t>Ayrıca evimizin;</a:t>
            </a:r>
          </a:p>
          <a:p>
            <a:pPr>
              <a:buFont typeface="Wingdings" pitchFamily="2" charset="2"/>
              <a:buChar char="v"/>
            </a:pPr>
            <a:r>
              <a:rPr lang="tr-TR" sz="3200" dirty="0" smtClean="0"/>
              <a:t> Elektrik sigortasının,</a:t>
            </a:r>
          </a:p>
          <a:p>
            <a:pPr>
              <a:buFont typeface="Wingdings" pitchFamily="2" charset="2"/>
              <a:buChar char="v"/>
            </a:pPr>
            <a:r>
              <a:rPr lang="tr-TR" sz="3200" dirty="0" smtClean="0"/>
              <a:t> Doğal gaz ve su vanasının yerlerini bilmeliyiz.</a:t>
            </a:r>
          </a:p>
          <a:p>
            <a:pPr>
              <a:buNone/>
            </a:pPr>
            <a:r>
              <a:rPr lang="tr-TR" sz="3200" dirty="0" smtClean="0"/>
              <a:t>	Bunların nasıl kullanılacağını öğrenmeliyiz.</a:t>
            </a:r>
          </a:p>
          <a:p>
            <a:pPr>
              <a:buNone/>
            </a:pPr>
            <a:r>
              <a:rPr lang="tr-TR" sz="3200" dirty="0" smtClean="0"/>
              <a:t>Evimize yakın;</a:t>
            </a:r>
          </a:p>
          <a:p>
            <a:pPr>
              <a:buFont typeface="Wingdings" pitchFamily="2" charset="2"/>
              <a:buChar char="v"/>
            </a:pPr>
            <a:r>
              <a:rPr lang="tr-TR" sz="3200" dirty="0" smtClean="0"/>
              <a:t> Hastanenin,</a:t>
            </a:r>
          </a:p>
          <a:p>
            <a:pPr>
              <a:buFont typeface="Wingdings" pitchFamily="2" charset="2"/>
              <a:buChar char="v"/>
            </a:pPr>
            <a:r>
              <a:rPr lang="tr-TR" sz="3200" dirty="0" smtClean="0"/>
              <a:t> İtfaiyenin telefon numaralarını bilmeliyiz.</a:t>
            </a:r>
          </a:p>
          <a:p>
            <a:pPr>
              <a:buNone/>
            </a:pPr>
            <a:r>
              <a:rPr lang="tr-TR" sz="3200" dirty="0" smtClean="0"/>
              <a:t>	Acil telefon numaralarını öğrenmeliyiz.</a:t>
            </a:r>
            <a:endParaRPr lang="tr-TR" sz="3200" dirty="0"/>
          </a:p>
        </p:txBody>
      </p:sp>
    </p:spTree>
  </p:cSld>
  <p:clrMapOvr>
    <a:masterClrMapping/>
  </p:clrMapOvr>
  <p:transition advTm="2500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/>
          </a:bodyPr>
          <a:lstStyle/>
          <a:p>
            <a:r>
              <a:rPr lang="tr-TR" sz="2800" dirty="0" smtClean="0">
                <a:solidFill>
                  <a:srgbClr val="0070C0"/>
                </a:solidFill>
              </a:rPr>
              <a:t>DEPREM ANINDA YAPILMASI GEREKENLER</a:t>
            </a:r>
            <a:endParaRPr lang="tr-TR" sz="2800" dirty="0">
              <a:solidFill>
                <a:srgbClr val="0070C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500034" y="1142984"/>
            <a:ext cx="5000660" cy="5143536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tr-TR" dirty="0" smtClean="0"/>
              <a:t>		Deprem sırasında bina içerisindeyseniz;</a:t>
            </a:r>
          </a:p>
          <a:p>
            <a:pPr>
              <a:buFont typeface="Wingdings" pitchFamily="2" charset="2"/>
              <a:buChar char="ü"/>
            </a:pPr>
            <a:r>
              <a:rPr lang="tr-TR" dirty="0" smtClean="0"/>
              <a:t>Korkmayın.</a:t>
            </a:r>
          </a:p>
          <a:p>
            <a:pPr>
              <a:buFont typeface="Wingdings" pitchFamily="2" charset="2"/>
              <a:buChar char="ü"/>
            </a:pPr>
            <a:r>
              <a:rPr lang="tr-TR" dirty="0" smtClean="0"/>
              <a:t>Sakin olun.</a:t>
            </a:r>
          </a:p>
          <a:p>
            <a:pPr>
              <a:buFont typeface="Wingdings" pitchFamily="2" charset="2"/>
              <a:buChar char="ü"/>
            </a:pPr>
            <a:r>
              <a:rPr lang="tr-TR" dirty="0" smtClean="0"/>
              <a:t>Sağa sola koşmayın.</a:t>
            </a:r>
          </a:p>
          <a:p>
            <a:pPr>
              <a:buFont typeface="Wingdings" pitchFamily="2" charset="2"/>
              <a:buChar char="ü"/>
            </a:pPr>
            <a:r>
              <a:rPr lang="tr-TR" dirty="0" smtClean="0"/>
              <a:t>Merdiven ve asansörü kullanmayın.</a:t>
            </a:r>
          </a:p>
          <a:p>
            <a:pPr>
              <a:buFont typeface="Wingdings" pitchFamily="2" charset="2"/>
              <a:buChar char="ü"/>
            </a:pPr>
            <a:r>
              <a:rPr lang="tr-TR" dirty="0" smtClean="0"/>
              <a:t>Pencere ve balkonlara yaklaşmayın.</a:t>
            </a:r>
          </a:p>
          <a:p>
            <a:pPr>
              <a:buFont typeface="Wingdings" pitchFamily="2" charset="2"/>
              <a:buChar char="ü"/>
            </a:pPr>
            <a:r>
              <a:rPr lang="tr-TR" dirty="0" smtClean="0"/>
              <a:t>Dolap ve raf gibi eşyalardan uzak durun.</a:t>
            </a:r>
          </a:p>
          <a:p>
            <a:pPr>
              <a:buFont typeface="Wingdings" pitchFamily="2" charset="2"/>
              <a:buChar char="ü"/>
            </a:pPr>
            <a:r>
              <a:rPr lang="tr-TR" dirty="0" smtClean="0"/>
              <a:t>Sağlam bir yatak yada masanın yanına gidin.</a:t>
            </a:r>
          </a:p>
          <a:p>
            <a:pPr>
              <a:buFont typeface="Wingdings" pitchFamily="2" charset="2"/>
              <a:buChar char="ü"/>
            </a:pPr>
            <a:r>
              <a:rPr lang="tr-TR" dirty="0" smtClean="0"/>
              <a:t>Başınızı; kitap, yastık gibi eşyalarla koruyun.</a:t>
            </a:r>
          </a:p>
          <a:p>
            <a:pPr>
              <a:buNone/>
            </a:pPr>
            <a:r>
              <a:rPr lang="tr-TR" dirty="0" smtClean="0"/>
              <a:t>	Sarsıntı bitene kadar bulunduğunuz yerden çıkmayın.</a:t>
            </a:r>
          </a:p>
          <a:p>
            <a:pPr>
              <a:buNone/>
            </a:pPr>
            <a:r>
              <a:rPr lang="tr-TR" dirty="0" smtClean="0"/>
              <a:t>		Deprem sırasında bina dışındaysanız;</a:t>
            </a:r>
          </a:p>
          <a:p>
            <a:pPr>
              <a:buFont typeface="Wingdings" pitchFamily="2" charset="2"/>
              <a:buChar char="ü"/>
            </a:pPr>
            <a:r>
              <a:rPr lang="tr-TR" dirty="0" smtClean="0"/>
              <a:t>Binalardan, elektrik direklerinden ve ağaçlardan uzak durun.</a:t>
            </a:r>
          </a:p>
          <a:p>
            <a:pPr>
              <a:buFont typeface="Wingdings" pitchFamily="2" charset="2"/>
              <a:buChar char="ü"/>
            </a:pPr>
            <a:r>
              <a:rPr lang="tr-TR" dirty="0" smtClean="0"/>
              <a:t>Güvenli bir yerde sarsıntının bitmesini bekleyin.</a:t>
            </a:r>
            <a:endParaRPr lang="tr-TR" dirty="0"/>
          </a:p>
        </p:txBody>
      </p:sp>
      <p:pic>
        <p:nvPicPr>
          <p:cNvPr id="5122" name="Picture 2" descr="C:\Users\PAŞA\Desktop\RESİMLER\foto.0029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5426565" y="1931493"/>
            <a:ext cx="3744765" cy="3167879"/>
          </a:xfrm>
          <a:prstGeom prst="rect">
            <a:avLst/>
          </a:prstGeom>
          <a:noFill/>
        </p:spPr>
      </p:pic>
    </p:spTree>
  </p:cSld>
  <p:clrMapOvr>
    <a:masterClrMapping/>
  </p:clrMapOvr>
  <p:transition advTm="30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500034" y="357167"/>
            <a:ext cx="7772400" cy="785818"/>
          </a:xfrm>
        </p:spPr>
        <p:txBody>
          <a:bodyPr anchor="t" anchorCtr="0">
            <a:noAutofit/>
          </a:bodyPr>
          <a:lstStyle/>
          <a:p>
            <a:pPr algn="l"/>
            <a:r>
              <a:rPr lang="tr-TR" sz="3600" dirty="0" smtClean="0">
                <a:solidFill>
                  <a:srgbClr val="FF0000"/>
                </a:solidFill>
              </a:rPr>
              <a:t>Ülkemizde;</a:t>
            </a:r>
            <a:r>
              <a:rPr lang="tr-TR" sz="3600" dirty="0" smtClean="0"/>
              <a:t/>
            </a:r>
            <a:br>
              <a:rPr lang="tr-TR" sz="3600" dirty="0" smtClean="0"/>
            </a:br>
            <a:r>
              <a:rPr lang="tr-TR" sz="3600" dirty="0" smtClean="0"/>
              <a:t/>
            </a:r>
            <a:br>
              <a:rPr lang="tr-TR" sz="3600" dirty="0" smtClean="0"/>
            </a:br>
            <a:endParaRPr lang="tr-TR" sz="3600" dirty="0"/>
          </a:p>
        </p:txBody>
      </p:sp>
      <p:sp>
        <p:nvSpPr>
          <p:cNvPr id="4" name="3 Alt Başlık"/>
          <p:cNvSpPr>
            <a:spLocks noGrp="1"/>
          </p:cNvSpPr>
          <p:nvPr>
            <p:ph type="subTitle" idx="1"/>
          </p:nvPr>
        </p:nvSpPr>
        <p:spPr>
          <a:xfrm>
            <a:off x="571472" y="1142984"/>
            <a:ext cx="8001056" cy="5143536"/>
          </a:xfrm>
          <a:ln>
            <a:solidFill>
              <a:schemeClr val="bg1"/>
            </a:solidFill>
          </a:ln>
        </p:spPr>
        <p:txBody>
          <a:bodyPr>
            <a:normAutofit/>
          </a:bodyPr>
          <a:lstStyle/>
          <a:p>
            <a:pPr algn="l">
              <a:buFont typeface="Wingdings" pitchFamily="2" charset="2"/>
              <a:buChar char="ü"/>
            </a:pPr>
            <a:r>
              <a:rPr lang="tr-TR" sz="2800" dirty="0" smtClean="0">
                <a:solidFill>
                  <a:schemeClr val="tx1"/>
                </a:solidFill>
              </a:rPr>
              <a:t>Rüzgar,</a:t>
            </a:r>
          </a:p>
          <a:p>
            <a:pPr algn="l">
              <a:buFont typeface="Wingdings" pitchFamily="2" charset="2"/>
              <a:buChar char="ü"/>
            </a:pPr>
            <a:r>
              <a:rPr lang="tr-TR" sz="2800" dirty="0" smtClean="0">
                <a:solidFill>
                  <a:schemeClr val="tx1"/>
                </a:solidFill>
              </a:rPr>
              <a:t>Sel baskını,</a:t>
            </a:r>
          </a:p>
          <a:p>
            <a:pPr algn="l">
              <a:buFont typeface="Wingdings" pitchFamily="2" charset="2"/>
              <a:buChar char="ü"/>
            </a:pPr>
            <a:r>
              <a:rPr lang="tr-TR" sz="2800" dirty="0" smtClean="0">
                <a:solidFill>
                  <a:schemeClr val="tx1"/>
                </a:solidFill>
              </a:rPr>
              <a:t>Toprak kayması,</a:t>
            </a:r>
          </a:p>
          <a:p>
            <a:pPr algn="l">
              <a:buFont typeface="Wingdings" pitchFamily="2" charset="2"/>
              <a:buChar char="ü"/>
            </a:pPr>
            <a:r>
              <a:rPr lang="tr-TR" sz="2800" dirty="0" smtClean="0">
                <a:solidFill>
                  <a:schemeClr val="tx1"/>
                </a:solidFill>
              </a:rPr>
              <a:t>Çığ,</a:t>
            </a:r>
          </a:p>
          <a:p>
            <a:pPr algn="l">
              <a:buFont typeface="Wingdings" pitchFamily="2" charset="2"/>
              <a:buChar char="ü"/>
            </a:pPr>
            <a:r>
              <a:rPr lang="tr-TR" sz="2800" dirty="0" smtClean="0">
                <a:solidFill>
                  <a:schemeClr val="tx1"/>
                </a:solidFill>
              </a:rPr>
              <a:t>Erozyon,</a:t>
            </a:r>
          </a:p>
          <a:p>
            <a:pPr algn="l">
              <a:buFont typeface="Wingdings" pitchFamily="2" charset="2"/>
              <a:buChar char="ü"/>
            </a:pPr>
            <a:r>
              <a:rPr lang="tr-TR" sz="2800" dirty="0" smtClean="0">
                <a:solidFill>
                  <a:schemeClr val="tx1"/>
                </a:solidFill>
              </a:rPr>
              <a:t>Deprem,  </a:t>
            </a:r>
          </a:p>
          <a:p>
            <a:pPr algn="l"/>
            <a:r>
              <a:rPr lang="tr-TR" sz="2800" dirty="0" smtClean="0">
                <a:solidFill>
                  <a:schemeClr val="tx1"/>
                </a:solidFill>
              </a:rPr>
              <a:t>                   gibi doğa olayları görülür.</a:t>
            </a:r>
            <a:endParaRPr lang="tr-TR" sz="2800" dirty="0">
              <a:solidFill>
                <a:schemeClr val="tx1"/>
              </a:solidFill>
            </a:endParaRPr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>
                <a:hlinkClick r:id="rId2"/>
              </a:rPr>
              <a:t>www.</a:t>
            </a:r>
            <a:r>
              <a:rPr lang="tr-TR" dirty="0" err="1" smtClean="0">
                <a:hlinkClick r:id="rId2"/>
              </a:rPr>
              <a:t>sorubak</a:t>
            </a:r>
            <a:r>
              <a:rPr lang="tr-TR" dirty="0" smtClean="0">
                <a:hlinkClick r:id="rId2"/>
              </a:rPr>
              <a:t>.com</a:t>
            </a:r>
            <a:endParaRPr lang="tr-TR" dirty="0"/>
          </a:p>
        </p:txBody>
      </p:sp>
    </p:spTree>
  </p:cSld>
  <p:clrMapOvr>
    <a:masterClrMapping/>
  </p:clrMapOvr>
  <p:transition advClick="0" advTm="2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r>
              <a:rPr lang="tr-TR" sz="3200" dirty="0" smtClean="0">
                <a:solidFill>
                  <a:srgbClr val="0070C0"/>
                </a:solidFill>
              </a:rPr>
              <a:t>DEPREM SONRASI YAPILMASI GEREKENLER</a:t>
            </a:r>
            <a:endParaRPr lang="tr-TR" sz="3200" dirty="0">
              <a:solidFill>
                <a:srgbClr val="0070C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500034" y="857232"/>
            <a:ext cx="4643470" cy="2143140"/>
          </a:xfrm>
        </p:spPr>
        <p:txBody>
          <a:bodyPr>
            <a:normAutofit fontScale="77500" lnSpcReduction="20000"/>
          </a:bodyPr>
          <a:lstStyle/>
          <a:p>
            <a:pPr>
              <a:buFont typeface="Wingdings" pitchFamily="2" charset="2"/>
              <a:buChar char="Ø"/>
            </a:pPr>
            <a:r>
              <a:rPr lang="tr-TR" dirty="0" smtClean="0"/>
              <a:t>Doğalgaz ve su vanaları ile elektrik sigortalarını kapatın.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/>
              <a:t>Kibrit, çakmak, mum yakmayın. Gaz sızıntısı olabilir.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/>
              <a:t>Önceden hazırladığınız deprem çantasını alarak binayı hızla terk edin.</a:t>
            </a:r>
            <a:endParaRPr lang="tr-TR" dirty="0"/>
          </a:p>
        </p:txBody>
      </p:sp>
      <p:pic>
        <p:nvPicPr>
          <p:cNvPr id="6146" name="Picture 2" descr="C:\Users\PAŞA\Desktop\RESİMLER\foto.003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5834865" y="-119883"/>
            <a:ext cx="2143141" cy="4097367"/>
          </a:xfrm>
          <a:prstGeom prst="rect">
            <a:avLst/>
          </a:prstGeom>
          <a:noFill/>
        </p:spPr>
      </p:pic>
      <p:sp>
        <p:nvSpPr>
          <p:cNvPr id="7" name="2 İçerik Yer Tutucusu"/>
          <p:cNvSpPr txBox="1">
            <a:spLocks/>
          </p:cNvSpPr>
          <p:nvPr/>
        </p:nvSpPr>
        <p:spPr>
          <a:xfrm>
            <a:off x="500034" y="3071810"/>
            <a:ext cx="8072494" cy="3143272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2800" dirty="0" smtClean="0"/>
              <a:t>	Depremde enkaz altında kalırsanız;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tr-TR" sz="2800" dirty="0" smtClean="0"/>
              <a:t>Sesinizi duyurmak için bağırın.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tr-TR" sz="2800" dirty="0" smtClean="0"/>
              <a:t>Çeşitli cisimlere vurarak bulunduğunuz yeri belirtin.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tr-TR" sz="2800" dirty="0" smtClean="0"/>
              <a:t>Sesinizi duyan yardım ekipleri sizi kurtarabilir.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tr-TR" sz="2800" dirty="0" smtClean="0"/>
              <a:t>Yetkililerin ve görevlilerin söylediklerini yapın.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tr-TR" sz="2800" dirty="0" smtClean="0"/>
              <a:t>	Depremden sonra;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tr-TR" sz="2800" dirty="0" smtClean="0"/>
              <a:t>Cadde ve sokaklarda dolaşmayın.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tr-TR" sz="2800" dirty="0" smtClean="0"/>
              <a:t>Hasarlı binalara girmeyin.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tr-TR" sz="2800" dirty="0" smtClean="0"/>
              <a:t>Dağıtılan yiyecek ve giyecekleri kendinize yetecek kadar alın.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endParaRPr kumimoji="0" lang="tr-TR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advTm="3000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9718"/>
          </a:xfrm>
        </p:spPr>
        <p:txBody>
          <a:bodyPr>
            <a:normAutofit fontScale="90000"/>
          </a:bodyPr>
          <a:lstStyle/>
          <a:p>
            <a:r>
              <a:rPr lang="tr-TR" sz="2400" dirty="0" smtClean="0">
                <a:solidFill>
                  <a:srgbClr val="0070C0"/>
                </a:solidFill>
              </a:rPr>
              <a:t>DEPREMİN YOL AÇABİLECEĞİ DİĞER AFETLER</a:t>
            </a:r>
            <a:endParaRPr lang="tr-TR" sz="2400" dirty="0">
              <a:solidFill>
                <a:srgbClr val="0070C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214423"/>
            <a:ext cx="5400684" cy="1928826"/>
          </a:xfrm>
        </p:spPr>
        <p:txBody>
          <a:bodyPr/>
          <a:lstStyle/>
          <a:p>
            <a:pPr>
              <a:buNone/>
            </a:pPr>
            <a:r>
              <a:rPr lang="tr-TR" dirty="0" smtClean="0"/>
              <a:t>Şiddetli depremlerde;</a:t>
            </a:r>
          </a:p>
          <a:p>
            <a:pPr>
              <a:buFont typeface="Wingdings" pitchFamily="2" charset="2"/>
              <a:buChar char="§"/>
            </a:pPr>
            <a:r>
              <a:rPr lang="tr-TR" dirty="0" smtClean="0"/>
              <a:t>Elektrik kabloları kopabilir.</a:t>
            </a:r>
          </a:p>
          <a:p>
            <a:pPr>
              <a:buFont typeface="Wingdings" pitchFamily="2" charset="2"/>
              <a:buChar char="§"/>
            </a:pPr>
            <a:r>
              <a:rPr lang="tr-TR" dirty="0" smtClean="0"/>
              <a:t>Yanan sobalar devrilebilir.</a:t>
            </a:r>
            <a:endParaRPr lang="tr-TR" dirty="0"/>
          </a:p>
        </p:txBody>
      </p:sp>
      <p:sp>
        <p:nvSpPr>
          <p:cNvPr id="5" name="1 Başlık"/>
          <p:cNvSpPr txBox="1">
            <a:spLocks/>
          </p:cNvSpPr>
          <p:nvPr/>
        </p:nvSpPr>
        <p:spPr>
          <a:xfrm>
            <a:off x="571472" y="857232"/>
            <a:ext cx="5786478" cy="4397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240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   </a:t>
            </a:r>
            <a:r>
              <a:rPr kumimoji="0" lang="tr-TR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Deprem başka afetlere de neden olabilir.</a:t>
            </a:r>
            <a:endParaRPr kumimoji="0" lang="tr-TR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170" name="Picture 2" descr="C:\Users\PAŞA\Desktop\RESİMLER\foto.003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5941628" y="844928"/>
            <a:ext cx="2857520" cy="2882129"/>
          </a:xfrm>
          <a:prstGeom prst="rect">
            <a:avLst/>
          </a:prstGeom>
          <a:noFill/>
        </p:spPr>
      </p:pic>
      <p:sp>
        <p:nvSpPr>
          <p:cNvPr id="7" name="2 İçerik Yer Tutucusu"/>
          <p:cNvSpPr txBox="1">
            <a:spLocks/>
          </p:cNvSpPr>
          <p:nvPr/>
        </p:nvSpPr>
        <p:spPr>
          <a:xfrm>
            <a:off x="500034" y="4286256"/>
            <a:ext cx="4500594" cy="19288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tr-T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Doğal</a:t>
            </a:r>
            <a:r>
              <a:rPr kumimoji="0" lang="tr-TR" sz="2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gaz boruları patlayabilir.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lang="tr-TR" sz="2800" baseline="0" dirty="0" smtClean="0"/>
              <a:t>Yangınlar</a:t>
            </a:r>
            <a:r>
              <a:rPr lang="tr-TR" sz="2800" dirty="0" smtClean="0"/>
              <a:t> oluşabilir.</a:t>
            </a:r>
            <a:endParaRPr kumimoji="0" lang="tr-TR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171" name="Picture 3" descr="C:\Users\PAŞA\Desktop\RESİMLER\Foto.003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5679289" y="3036091"/>
            <a:ext cx="2000264" cy="4357718"/>
          </a:xfrm>
          <a:prstGeom prst="rect">
            <a:avLst/>
          </a:prstGeom>
          <a:noFill/>
        </p:spPr>
      </p:pic>
    </p:spTree>
  </p:cSld>
  <p:clrMapOvr>
    <a:masterClrMapping/>
  </p:clrMapOvr>
  <p:transition advTm="2500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00B0F0"/>
                </a:solidFill>
              </a:rPr>
              <a:t>Şiddetli depremde;</a:t>
            </a:r>
            <a:endParaRPr lang="tr-TR" dirty="0">
              <a:solidFill>
                <a:srgbClr val="00B0F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186766" cy="4525963"/>
          </a:xfrm>
        </p:spPr>
        <p:txBody>
          <a:bodyPr/>
          <a:lstStyle/>
          <a:p>
            <a:pPr>
              <a:buFont typeface="Wingdings" pitchFamily="2" charset="2"/>
              <a:buChar char="q"/>
            </a:pPr>
            <a:r>
              <a:rPr lang="tr-TR" dirty="0" smtClean="0"/>
              <a:t>Barajlar yıkılabilir.</a:t>
            </a:r>
          </a:p>
          <a:p>
            <a:pPr>
              <a:buFont typeface="Wingdings" pitchFamily="2" charset="2"/>
              <a:buChar char="q"/>
            </a:pPr>
            <a:r>
              <a:rPr lang="tr-TR" dirty="0" smtClean="0"/>
              <a:t>Su boruları patlayabilir.</a:t>
            </a:r>
          </a:p>
          <a:p>
            <a:pPr>
              <a:buFont typeface="Wingdings" pitchFamily="2" charset="2"/>
              <a:buChar char="q"/>
            </a:pPr>
            <a:r>
              <a:rPr lang="tr-TR" dirty="0" smtClean="0"/>
              <a:t>Sel baskınları oluşabilir.</a:t>
            </a:r>
          </a:p>
          <a:p>
            <a:pPr>
              <a:buFont typeface="Wingdings" pitchFamily="2" charset="2"/>
              <a:buChar char="q"/>
            </a:pPr>
            <a:r>
              <a:rPr lang="tr-TR" dirty="0" smtClean="0"/>
              <a:t>Kanalizasyon borularının patlamasıyla salgın hastalıklar başlayabilir.</a:t>
            </a:r>
          </a:p>
          <a:p>
            <a:pPr>
              <a:buFont typeface="Wingdings" pitchFamily="2" charset="2"/>
              <a:buChar char="q"/>
            </a:pPr>
            <a:r>
              <a:rPr lang="tr-TR" dirty="0" smtClean="0"/>
              <a:t>Toprak kaymaları oluşabilir.</a:t>
            </a:r>
          </a:p>
          <a:p>
            <a:pPr>
              <a:buFont typeface="Wingdings" pitchFamily="2" charset="2"/>
              <a:buChar char="q"/>
            </a:pPr>
            <a:r>
              <a:rPr lang="tr-TR" dirty="0" smtClean="0"/>
              <a:t>Denizde oluşan şiddetli depremler, büyük dalgalar oluşturur. Kıyıdaki binalar ve canlılara zarar verebilir.</a:t>
            </a:r>
            <a:endParaRPr lang="tr-TR" dirty="0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>
                <a:hlinkClick r:id="rId2"/>
              </a:rPr>
              <a:t>www.</a:t>
            </a:r>
            <a:r>
              <a:rPr lang="tr-TR" dirty="0" err="1" smtClean="0">
                <a:hlinkClick r:id="rId2"/>
              </a:rPr>
              <a:t>sorubak</a:t>
            </a:r>
            <a:r>
              <a:rPr lang="tr-TR" dirty="0" smtClean="0">
                <a:hlinkClick r:id="rId2"/>
              </a:rPr>
              <a:t>.com</a:t>
            </a:r>
            <a:endParaRPr lang="tr-TR" dirty="0"/>
          </a:p>
        </p:txBody>
      </p:sp>
    </p:spTree>
  </p:cSld>
  <p:clrMapOvr>
    <a:masterClrMapping/>
  </p:clrMapOvr>
  <p:transition advTm="2500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868742"/>
          </a:xfrm>
        </p:spPr>
        <p:txBody>
          <a:bodyPr>
            <a:normAutofit/>
          </a:bodyPr>
          <a:lstStyle/>
          <a:p>
            <a:r>
              <a:rPr lang="tr-TR" sz="9600" i="1" dirty="0" smtClean="0">
                <a:solidFill>
                  <a:srgbClr val="7030A0"/>
                </a:solidFill>
                <a:latin typeface="Bodoni MT Poster Compressed" pitchFamily="18" charset="-94"/>
              </a:rPr>
              <a:t>Sen önünü kış tut, yaz olursa şansına.</a:t>
            </a:r>
            <a:endParaRPr lang="tr-TR" sz="9600" i="1" dirty="0">
              <a:solidFill>
                <a:srgbClr val="7030A0"/>
              </a:solidFill>
              <a:latin typeface="Bodoni MT Poster Compressed" pitchFamily="18" charset="-94"/>
            </a:endParaRP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714876" y="4214818"/>
            <a:ext cx="4038600" cy="150019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tr-TR" sz="2000" dirty="0" smtClean="0">
                <a:solidFill>
                  <a:schemeClr val="accent2">
                    <a:lumMod val="50000"/>
                  </a:schemeClr>
                </a:solidFill>
              </a:rPr>
              <a:t>      Doğal afetlerin yaşanmadığı bir dünya dileğiyle</a:t>
            </a:r>
            <a:r>
              <a:rPr lang="tr-TR" sz="2000" dirty="0" smtClean="0">
                <a:solidFill>
                  <a:schemeClr val="accent2">
                    <a:lumMod val="50000"/>
                  </a:schemeClr>
                </a:solidFill>
              </a:rPr>
              <a:t>. </a:t>
            </a:r>
            <a:r>
              <a:rPr lang="tr-TR" sz="2000" dirty="0" smtClean="0">
                <a:hlinkClick r:id="rId2"/>
              </a:rPr>
              <a:t>www.</a:t>
            </a:r>
            <a:r>
              <a:rPr lang="tr-TR" sz="2000" dirty="0" err="1" smtClean="0">
                <a:hlinkClick r:id="rId2"/>
              </a:rPr>
              <a:t>sorubak</a:t>
            </a:r>
            <a:r>
              <a:rPr lang="tr-TR" sz="2000" smtClean="0">
                <a:hlinkClick r:id="rId2"/>
              </a:rPr>
              <a:t>.com</a:t>
            </a:r>
            <a:endParaRPr lang="tr-TR" sz="20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>
              <a:buNone/>
            </a:pPr>
            <a:endParaRPr lang="tr-TR" sz="20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ctr">
              <a:buNone/>
            </a:pPr>
            <a:r>
              <a:rPr lang="tr-TR" sz="2000" dirty="0" smtClean="0">
                <a:solidFill>
                  <a:schemeClr val="accent2">
                    <a:lumMod val="50000"/>
                  </a:schemeClr>
                </a:solidFill>
              </a:rPr>
              <a:t>Erol BAYRAK</a:t>
            </a:r>
          </a:p>
          <a:p>
            <a:pPr algn="ctr">
              <a:buNone/>
            </a:pPr>
            <a:r>
              <a:rPr lang="tr-TR" sz="2000" dirty="0" smtClean="0">
                <a:solidFill>
                  <a:schemeClr val="accent2">
                    <a:lumMod val="50000"/>
                  </a:schemeClr>
                </a:solidFill>
              </a:rPr>
              <a:t>Öğretmeniniz</a:t>
            </a:r>
            <a:endParaRPr lang="tr-TR" sz="20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>
                <a:hlinkClick r:id="rId2"/>
              </a:rPr>
              <a:t>www.</a:t>
            </a:r>
            <a:r>
              <a:rPr lang="tr-TR" dirty="0" err="1" smtClean="0">
                <a:hlinkClick r:id="rId2"/>
              </a:rPr>
              <a:t>sorubak</a:t>
            </a:r>
            <a:r>
              <a:rPr lang="tr-TR" dirty="0" smtClean="0">
                <a:hlinkClick r:id="rId2"/>
              </a:rPr>
              <a:t>.com</a:t>
            </a:r>
            <a:endParaRPr lang="tr-TR" dirty="0"/>
          </a:p>
        </p:txBody>
      </p:sp>
    </p:spTree>
  </p:cSld>
  <p:clrMapOvr>
    <a:masterClrMapping/>
  </p:clrMapOvr>
  <p:transition advTm="20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>
            <a:normAutofit fontScale="90000"/>
          </a:bodyPr>
          <a:lstStyle/>
          <a:p>
            <a:r>
              <a:rPr lang="tr-TR" sz="2800" dirty="0" smtClean="0">
                <a:solidFill>
                  <a:srgbClr val="0070C0"/>
                </a:solidFill>
              </a:rPr>
              <a:t>RÜZGARIN ETKİSİ VE </a:t>
            </a:r>
            <a:br>
              <a:rPr lang="tr-TR" sz="2800" dirty="0" smtClean="0">
                <a:solidFill>
                  <a:srgbClr val="0070C0"/>
                </a:solidFill>
              </a:rPr>
            </a:br>
            <a:r>
              <a:rPr lang="tr-TR" sz="2800" dirty="0" smtClean="0">
                <a:solidFill>
                  <a:srgbClr val="0070C0"/>
                </a:solidFill>
              </a:rPr>
              <a:t>KORUNMA YOLLARI</a:t>
            </a:r>
            <a:endParaRPr lang="tr-TR" sz="2800" dirty="0">
              <a:solidFill>
                <a:srgbClr val="0070C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00034" y="1142984"/>
            <a:ext cx="8472518" cy="521497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2000" dirty="0" smtClean="0"/>
              <a:t>Sıcak hava ile soğuk havanın yer değiştirmesine </a:t>
            </a:r>
            <a:r>
              <a:rPr lang="tr-TR" sz="2000" dirty="0" smtClean="0">
                <a:solidFill>
                  <a:srgbClr val="FF0000"/>
                </a:solidFill>
              </a:rPr>
              <a:t>rüzgar</a:t>
            </a:r>
            <a:r>
              <a:rPr lang="tr-TR" sz="2000" dirty="0" smtClean="0"/>
              <a:t> denir.</a:t>
            </a:r>
          </a:p>
          <a:p>
            <a:pPr>
              <a:buNone/>
            </a:pPr>
            <a:r>
              <a:rPr lang="tr-TR" sz="2000" dirty="0" smtClean="0"/>
              <a:t>Rüzgarlar şiddetlerine göre;</a:t>
            </a:r>
          </a:p>
          <a:p>
            <a:pPr>
              <a:buFont typeface="Wingdings" pitchFamily="2" charset="2"/>
              <a:buChar char="ü"/>
            </a:pPr>
            <a:r>
              <a:rPr lang="tr-TR" sz="2000" dirty="0" smtClean="0"/>
              <a:t>Yel (Meltem)</a:t>
            </a:r>
          </a:p>
          <a:p>
            <a:pPr>
              <a:buFont typeface="Wingdings" pitchFamily="2" charset="2"/>
              <a:buChar char="ü"/>
            </a:pPr>
            <a:r>
              <a:rPr lang="tr-TR" sz="2000" dirty="0" smtClean="0"/>
              <a:t>Fırtına,</a:t>
            </a:r>
          </a:p>
          <a:p>
            <a:pPr>
              <a:buFont typeface="Wingdings" pitchFamily="2" charset="2"/>
              <a:buChar char="ü"/>
            </a:pPr>
            <a:r>
              <a:rPr lang="tr-TR" sz="2000" dirty="0" smtClean="0"/>
              <a:t>Hortum,</a:t>
            </a:r>
          </a:p>
          <a:p>
            <a:pPr>
              <a:buFont typeface="Wingdings" pitchFamily="2" charset="2"/>
              <a:buChar char="ü"/>
            </a:pPr>
            <a:r>
              <a:rPr lang="tr-TR" sz="2000" dirty="0" smtClean="0"/>
              <a:t>Kasırga</a:t>
            </a:r>
          </a:p>
          <a:p>
            <a:pPr>
              <a:buFont typeface="Wingdings" pitchFamily="2" charset="2"/>
              <a:buChar char="ü"/>
            </a:pPr>
            <a:r>
              <a:rPr lang="tr-TR" sz="2000" dirty="0" smtClean="0"/>
              <a:t>Tayfun </a:t>
            </a:r>
          </a:p>
          <a:p>
            <a:pPr>
              <a:buNone/>
            </a:pPr>
            <a:r>
              <a:rPr lang="tr-TR" sz="2000" dirty="0" smtClean="0"/>
              <a:t>                   adlarını alırlar.</a:t>
            </a:r>
          </a:p>
          <a:p>
            <a:pPr>
              <a:buNone/>
            </a:pPr>
            <a:r>
              <a:rPr lang="tr-TR" sz="2000" dirty="0" smtClean="0"/>
              <a:t>Ülkemizde yel (meltem), fırtına ve hortum görülür. </a:t>
            </a:r>
          </a:p>
          <a:p>
            <a:pPr>
              <a:buNone/>
            </a:pPr>
            <a:r>
              <a:rPr lang="tr-TR" sz="2000" dirty="0" smtClean="0"/>
              <a:t>		Kasırga ve tayfun, okyanus kıyılarında olan yerlerde görülür. </a:t>
            </a:r>
          </a:p>
          <a:p>
            <a:pPr>
              <a:buNone/>
            </a:pPr>
            <a:r>
              <a:rPr lang="tr-TR" sz="2000" dirty="0" smtClean="0">
                <a:solidFill>
                  <a:srgbClr val="FF0000"/>
                </a:solidFill>
              </a:rPr>
              <a:t>Rüzgarın etkisiyle;</a:t>
            </a:r>
          </a:p>
          <a:p>
            <a:pPr>
              <a:buFont typeface="Wingdings" pitchFamily="2" charset="2"/>
              <a:buChar char="v"/>
            </a:pPr>
            <a:r>
              <a:rPr lang="tr-TR" sz="2000" dirty="0" smtClean="0">
                <a:solidFill>
                  <a:srgbClr val="FF0000"/>
                </a:solidFill>
              </a:rPr>
              <a:t> </a:t>
            </a:r>
            <a:r>
              <a:rPr lang="tr-TR" sz="2000" dirty="0" smtClean="0"/>
              <a:t>Çıplak arazilerde toprak aşınır.</a:t>
            </a:r>
          </a:p>
          <a:p>
            <a:pPr>
              <a:buFont typeface="Wingdings" pitchFamily="2" charset="2"/>
              <a:buChar char="v"/>
            </a:pPr>
            <a:r>
              <a:rPr lang="tr-TR" sz="2000" dirty="0" smtClean="0">
                <a:solidFill>
                  <a:srgbClr val="FF0000"/>
                </a:solidFill>
              </a:rPr>
              <a:t> </a:t>
            </a:r>
            <a:r>
              <a:rPr lang="tr-TR" sz="2000" dirty="0" smtClean="0"/>
              <a:t>Tarım alanlarında verim azalır, çölleşme görülür.</a:t>
            </a:r>
          </a:p>
          <a:p>
            <a:pPr>
              <a:buFont typeface="Wingdings" pitchFamily="2" charset="2"/>
              <a:buChar char="v"/>
            </a:pPr>
            <a:r>
              <a:rPr lang="tr-TR" sz="2000" dirty="0" smtClean="0">
                <a:solidFill>
                  <a:srgbClr val="FF0000"/>
                </a:solidFill>
              </a:rPr>
              <a:t> </a:t>
            </a:r>
            <a:r>
              <a:rPr lang="tr-TR" sz="2000" dirty="0" smtClean="0"/>
              <a:t>Ekili arazilerdeki bitkiler zarar görür.</a:t>
            </a:r>
          </a:p>
          <a:p>
            <a:pPr>
              <a:buNone/>
            </a:pPr>
            <a:endParaRPr lang="tr-TR" sz="2000" dirty="0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>
                <a:hlinkClick r:id="rId2"/>
              </a:rPr>
              <a:t>www.</a:t>
            </a:r>
            <a:r>
              <a:rPr lang="tr-TR" dirty="0" err="1" smtClean="0">
                <a:hlinkClick r:id="rId2"/>
              </a:rPr>
              <a:t>sorubak</a:t>
            </a:r>
            <a:r>
              <a:rPr lang="tr-TR" dirty="0" smtClean="0">
                <a:hlinkClick r:id="rId2"/>
              </a:rPr>
              <a:t>.com</a:t>
            </a:r>
            <a:endParaRPr lang="tr-TR" dirty="0"/>
          </a:p>
        </p:txBody>
      </p:sp>
    </p:spTree>
  </p:cSld>
  <p:clrMapOvr>
    <a:masterClrMapping/>
  </p:clrMapOvr>
  <p:transition advTm="30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214290"/>
            <a:ext cx="8229600" cy="5911873"/>
          </a:xfrm>
        </p:spPr>
        <p:txBody>
          <a:bodyPr/>
          <a:lstStyle/>
          <a:p>
            <a:pPr>
              <a:buNone/>
            </a:pPr>
            <a:r>
              <a:rPr lang="tr-TR" sz="2000" dirty="0" smtClean="0">
                <a:solidFill>
                  <a:srgbClr val="00B0F0"/>
                </a:solidFill>
              </a:rPr>
              <a:t>Fırtına ve Hortum</a:t>
            </a:r>
            <a:r>
              <a:rPr lang="tr-TR" sz="2000" dirty="0" smtClean="0"/>
              <a:t>;</a:t>
            </a:r>
          </a:p>
          <a:p>
            <a:pPr>
              <a:buFont typeface="Wingdings" pitchFamily="2" charset="2"/>
              <a:buChar char="v"/>
            </a:pPr>
            <a:r>
              <a:rPr lang="tr-TR" sz="2000" dirty="0" smtClean="0">
                <a:solidFill>
                  <a:srgbClr val="FF0000"/>
                </a:solidFill>
              </a:rPr>
              <a:t> </a:t>
            </a:r>
            <a:r>
              <a:rPr lang="tr-TR" sz="2000" dirty="0" smtClean="0"/>
              <a:t>Evlerin çatılarını uçurur.</a:t>
            </a:r>
          </a:p>
          <a:p>
            <a:pPr>
              <a:buFont typeface="Wingdings" pitchFamily="2" charset="2"/>
              <a:buChar char="v"/>
            </a:pPr>
            <a:r>
              <a:rPr lang="tr-TR" sz="2000" dirty="0" smtClean="0">
                <a:solidFill>
                  <a:srgbClr val="FF0000"/>
                </a:solidFill>
              </a:rPr>
              <a:t> </a:t>
            </a:r>
            <a:r>
              <a:rPr lang="tr-TR" sz="2000" dirty="0" smtClean="0"/>
              <a:t>Mal ve can kaybına neden olur.</a:t>
            </a:r>
            <a:endParaRPr lang="tr-TR" sz="2000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tr-TR" sz="2000" dirty="0" smtClean="0">
                <a:solidFill>
                  <a:srgbClr val="FF0000"/>
                </a:solidFill>
              </a:rPr>
              <a:t>		</a:t>
            </a:r>
            <a:r>
              <a:rPr lang="tr-TR" sz="2000" dirty="0" smtClean="0"/>
              <a:t>Rüzgarın etkisiyle çeşitli yer şekilleri oluşur.</a:t>
            </a:r>
          </a:p>
          <a:p>
            <a:pPr>
              <a:buNone/>
            </a:pPr>
            <a:r>
              <a:rPr lang="tr-TR" sz="2000" dirty="0" smtClean="0"/>
              <a:t>		Ülkemizde </a:t>
            </a:r>
            <a:r>
              <a:rPr lang="tr-TR" sz="2000" dirty="0" smtClean="0">
                <a:solidFill>
                  <a:srgbClr val="FF0000"/>
                </a:solidFill>
              </a:rPr>
              <a:t>peri bacaları </a:t>
            </a:r>
            <a:r>
              <a:rPr lang="tr-TR" sz="2000" dirty="0" smtClean="0"/>
              <a:t>buna örnektir.</a:t>
            </a:r>
          </a:p>
          <a:p>
            <a:pPr>
              <a:buNone/>
            </a:pPr>
            <a:r>
              <a:rPr lang="tr-TR" sz="2000" dirty="0" smtClean="0">
                <a:solidFill>
                  <a:srgbClr val="FF0000"/>
                </a:solidFill>
              </a:rPr>
              <a:t>Rüzgarın zararlarına karşı;</a:t>
            </a:r>
          </a:p>
          <a:p>
            <a:pPr>
              <a:buFont typeface="Wingdings" pitchFamily="2" charset="2"/>
              <a:buChar char="v"/>
            </a:pPr>
            <a:r>
              <a:rPr lang="tr-TR" sz="2000" dirty="0" smtClean="0">
                <a:solidFill>
                  <a:srgbClr val="FF0000"/>
                </a:solidFill>
              </a:rPr>
              <a:t> </a:t>
            </a:r>
            <a:r>
              <a:rPr lang="tr-TR" sz="2000" dirty="0" smtClean="0"/>
              <a:t>Ağaç dikmeliyiz.</a:t>
            </a:r>
          </a:p>
          <a:p>
            <a:pPr>
              <a:buFont typeface="Wingdings" pitchFamily="2" charset="2"/>
              <a:buChar char="v"/>
            </a:pPr>
            <a:r>
              <a:rPr lang="tr-TR" sz="2000" dirty="0" smtClean="0">
                <a:solidFill>
                  <a:srgbClr val="FF0000"/>
                </a:solidFill>
              </a:rPr>
              <a:t> </a:t>
            </a:r>
            <a:r>
              <a:rPr lang="tr-TR" sz="2000" dirty="0" smtClean="0"/>
              <a:t>Evleri ve çatıları sağlam yapmalıyız.</a:t>
            </a:r>
            <a:endParaRPr lang="tr-TR" sz="2000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</p:txBody>
      </p:sp>
      <p:pic>
        <p:nvPicPr>
          <p:cNvPr id="5" name="Picture 2" descr="C:\Users\PAŞA\Desktop\RESİMLER\foto.00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3143238" y="1714490"/>
            <a:ext cx="2857520" cy="5857912"/>
          </a:xfrm>
          <a:prstGeom prst="rect">
            <a:avLst/>
          </a:prstGeom>
          <a:noFill/>
        </p:spPr>
      </p:pic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>
                <a:hlinkClick r:id="rId3"/>
              </a:rPr>
              <a:t>www.</a:t>
            </a:r>
            <a:r>
              <a:rPr lang="tr-TR" dirty="0" err="1" smtClean="0">
                <a:hlinkClick r:id="rId3"/>
              </a:rPr>
              <a:t>sorubak</a:t>
            </a:r>
            <a:r>
              <a:rPr lang="tr-TR" dirty="0" smtClean="0">
                <a:hlinkClick r:id="rId3"/>
              </a:rPr>
              <a:t>.com</a:t>
            </a:r>
            <a:endParaRPr lang="tr-TR" dirty="0"/>
          </a:p>
        </p:txBody>
      </p:sp>
    </p:spTree>
  </p:cSld>
  <p:clrMapOvr>
    <a:masterClrMapping/>
  </p:clrMapOvr>
  <p:transition advTm="25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İçerik Yer Tutucusu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tr-TR" sz="2400" dirty="0" smtClean="0">
                <a:solidFill>
                  <a:srgbClr val="0070C0"/>
                </a:solidFill>
              </a:rPr>
              <a:t>SEL BASKINLARI VE KORUNMA YOLLARI</a:t>
            </a:r>
          </a:p>
          <a:p>
            <a:pPr>
              <a:buNone/>
            </a:pPr>
            <a:r>
              <a:rPr lang="tr-TR" sz="2400" dirty="0" smtClean="0">
                <a:solidFill>
                  <a:srgbClr val="FF0000"/>
                </a:solidFill>
              </a:rPr>
              <a:t>Sel ;</a:t>
            </a:r>
          </a:p>
          <a:p>
            <a:pPr>
              <a:buFont typeface="Wingdings" pitchFamily="2" charset="2"/>
              <a:buChar char="Ø"/>
            </a:pPr>
            <a:r>
              <a:rPr lang="tr-TR" sz="2400" dirty="0" smtClean="0">
                <a:solidFill>
                  <a:srgbClr val="FF0000"/>
                </a:solidFill>
              </a:rPr>
              <a:t> </a:t>
            </a:r>
            <a:r>
              <a:rPr lang="tr-TR" sz="2400" dirty="0" smtClean="0"/>
              <a:t>Ani, şiddetli ve uzun süreli yağan yağmur sularından,</a:t>
            </a:r>
          </a:p>
          <a:p>
            <a:pPr>
              <a:buFont typeface="Wingdings" pitchFamily="2" charset="2"/>
              <a:buChar char="Ø"/>
            </a:pPr>
            <a:r>
              <a:rPr lang="tr-TR" sz="2400" dirty="0" smtClean="0">
                <a:solidFill>
                  <a:srgbClr val="FF0000"/>
                </a:solidFill>
              </a:rPr>
              <a:t> </a:t>
            </a:r>
            <a:r>
              <a:rPr lang="tr-TR" sz="2400" dirty="0" smtClean="0"/>
              <a:t>Hızla eriyen kar sularından oluşur.</a:t>
            </a:r>
          </a:p>
          <a:p>
            <a:pPr>
              <a:buNone/>
            </a:pPr>
            <a:endParaRPr lang="tr-TR" sz="2400" dirty="0" smtClean="0"/>
          </a:p>
          <a:p>
            <a:pPr>
              <a:buNone/>
            </a:pPr>
            <a:endParaRPr lang="tr-TR" sz="2400" dirty="0">
              <a:solidFill>
                <a:srgbClr val="FF0000"/>
              </a:solidFill>
            </a:endParaRPr>
          </a:p>
        </p:txBody>
      </p:sp>
      <p:pic>
        <p:nvPicPr>
          <p:cNvPr id="8" name="Picture 3" descr="C:\Users\PAŞA\Desktop\RESİMLER\foto.00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2797495" y="1417292"/>
            <a:ext cx="3334700" cy="5357851"/>
          </a:xfrm>
          <a:prstGeom prst="rect">
            <a:avLst/>
          </a:prstGeom>
          <a:noFill/>
        </p:spPr>
      </p:pic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>
                <a:hlinkClick r:id="rId3"/>
              </a:rPr>
              <a:t>www.</a:t>
            </a:r>
            <a:r>
              <a:rPr lang="tr-TR" dirty="0" err="1" smtClean="0">
                <a:hlinkClick r:id="rId3"/>
              </a:rPr>
              <a:t>sorubak</a:t>
            </a:r>
            <a:r>
              <a:rPr lang="tr-TR" dirty="0" smtClean="0">
                <a:hlinkClick r:id="rId3"/>
              </a:rPr>
              <a:t>.com</a:t>
            </a:r>
            <a:endParaRPr lang="tr-TR" dirty="0"/>
          </a:p>
        </p:txBody>
      </p:sp>
    </p:spTree>
  </p:cSld>
  <p:clrMapOvr>
    <a:masterClrMapping/>
  </p:clrMapOvr>
  <p:transition advTm="20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48324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2400" dirty="0" smtClean="0">
                <a:solidFill>
                  <a:srgbClr val="00B0F0"/>
                </a:solidFill>
              </a:rPr>
              <a:t>Sel baskınlarında; </a:t>
            </a:r>
          </a:p>
          <a:p>
            <a:pPr>
              <a:buFont typeface="Wingdings" pitchFamily="2" charset="2"/>
              <a:buChar char="ü"/>
            </a:pPr>
            <a:r>
              <a:rPr lang="tr-TR" sz="2400" dirty="0" smtClean="0">
                <a:solidFill>
                  <a:srgbClr val="FF0000"/>
                </a:solidFill>
              </a:rPr>
              <a:t> </a:t>
            </a:r>
            <a:r>
              <a:rPr lang="tr-TR" sz="2400" dirty="0" smtClean="0"/>
              <a:t>Akarsular taşar, sular çevreye yayılır.</a:t>
            </a:r>
          </a:p>
          <a:p>
            <a:pPr>
              <a:buFont typeface="Wingdings" pitchFamily="2" charset="2"/>
              <a:buChar char="ü"/>
            </a:pPr>
            <a:r>
              <a:rPr lang="tr-TR" sz="2400" dirty="0" smtClean="0">
                <a:solidFill>
                  <a:srgbClr val="FF0000"/>
                </a:solidFill>
              </a:rPr>
              <a:t> </a:t>
            </a:r>
            <a:r>
              <a:rPr lang="tr-TR" sz="2400" dirty="0" smtClean="0"/>
              <a:t>Evler sular altında kalır veya yıkılır.</a:t>
            </a:r>
          </a:p>
          <a:p>
            <a:pPr>
              <a:buFont typeface="Wingdings" pitchFamily="2" charset="2"/>
              <a:buChar char="ü"/>
            </a:pPr>
            <a:r>
              <a:rPr lang="tr-TR" sz="2400" dirty="0" smtClean="0">
                <a:solidFill>
                  <a:srgbClr val="FF0000"/>
                </a:solidFill>
              </a:rPr>
              <a:t> </a:t>
            </a:r>
            <a:r>
              <a:rPr lang="tr-TR" sz="2400" dirty="0" smtClean="0"/>
              <a:t>Tarla ve bahçeler sular altında kalır ve ürünler zarar görür.</a:t>
            </a:r>
          </a:p>
          <a:p>
            <a:pPr>
              <a:buFont typeface="Wingdings" pitchFamily="2" charset="2"/>
              <a:buChar char="ü"/>
            </a:pPr>
            <a:r>
              <a:rPr lang="tr-TR" sz="2400" dirty="0" smtClean="0">
                <a:solidFill>
                  <a:srgbClr val="FF0000"/>
                </a:solidFill>
              </a:rPr>
              <a:t> </a:t>
            </a:r>
            <a:r>
              <a:rPr lang="tr-TR" sz="2400" dirty="0" smtClean="0"/>
              <a:t>Yollar ve köprüler zarar görür, yıkılır, ulaşım yapılamaz.</a:t>
            </a:r>
          </a:p>
          <a:p>
            <a:pPr>
              <a:buNone/>
            </a:pPr>
            <a:r>
              <a:rPr lang="tr-TR" sz="2400" dirty="0" smtClean="0">
                <a:solidFill>
                  <a:srgbClr val="00B0F0"/>
                </a:solidFill>
              </a:rPr>
              <a:t>Sel baskınlarından korunmak için;</a:t>
            </a:r>
          </a:p>
          <a:p>
            <a:pPr>
              <a:buFont typeface="Wingdings" pitchFamily="2" charset="2"/>
              <a:buChar char="ü"/>
            </a:pPr>
            <a:r>
              <a:rPr lang="tr-TR" sz="2400" dirty="0" smtClean="0">
                <a:solidFill>
                  <a:srgbClr val="FF0000"/>
                </a:solidFill>
              </a:rPr>
              <a:t> </a:t>
            </a:r>
            <a:r>
              <a:rPr lang="tr-TR" sz="2400" dirty="0" smtClean="0"/>
              <a:t>Akarsuların önlerine setler ve barajlar yapılmalıdır.</a:t>
            </a:r>
          </a:p>
          <a:p>
            <a:pPr>
              <a:buFont typeface="Wingdings" pitchFamily="2" charset="2"/>
              <a:buChar char="ü"/>
            </a:pPr>
            <a:r>
              <a:rPr lang="tr-TR" sz="2400" dirty="0" smtClean="0">
                <a:solidFill>
                  <a:srgbClr val="FF0000"/>
                </a:solidFill>
              </a:rPr>
              <a:t> </a:t>
            </a:r>
            <a:r>
              <a:rPr lang="tr-TR" sz="2400" dirty="0" smtClean="0"/>
              <a:t>Çevre ağaçlandırılmalı, bitki örtüsüyle kaplanmalıdır.</a:t>
            </a:r>
          </a:p>
          <a:p>
            <a:pPr>
              <a:buFont typeface="Wingdings" pitchFamily="2" charset="2"/>
              <a:buChar char="ü"/>
            </a:pPr>
            <a:r>
              <a:rPr lang="tr-TR" sz="2400" dirty="0" smtClean="0">
                <a:solidFill>
                  <a:srgbClr val="FF0000"/>
                </a:solidFill>
              </a:rPr>
              <a:t> </a:t>
            </a:r>
            <a:r>
              <a:rPr lang="tr-TR" sz="2400" dirty="0" smtClean="0"/>
              <a:t>Ormanlar korunmalıdır.</a:t>
            </a:r>
          </a:p>
          <a:p>
            <a:pPr>
              <a:buFont typeface="Wingdings" pitchFamily="2" charset="2"/>
              <a:buChar char="ü"/>
            </a:pPr>
            <a:r>
              <a:rPr lang="tr-TR" sz="2400" dirty="0" smtClean="0">
                <a:solidFill>
                  <a:srgbClr val="FF0000"/>
                </a:solidFill>
              </a:rPr>
              <a:t> </a:t>
            </a:r>
            <a:r>
              <a:rPr lang="tr-TR" sz="2400" dirty="0" smtClean="0"/>
              <a:t>Evler ve hayvan barınakları dere yakınlarından uzak yerlere yapılmalıdır.</a:t>
            </a:r>
            <a:endParaRPr lang="tr-TR" sz="2400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tr-TR" sz="2000" dirty="0"/>
          </a:p>
        </p:txBody>
      </p:sp>
    </p:spTree>
  </p:cSld>
  <p:clrMapOvr>
    <a:masterClrMapping/>
  </p:clrMapOvr>
  <p:transition advTm="30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42910" y="642918"/>
            <a:ext cx="8158162" cy="428628"/>
          </a:xfrm>
        </p:spPr>
        <p:txBody>
          <a:bodyPr>
            <a:normAutofit fontScale="90000"/>
          </a:bodyPr>
          <a:lstStyle/>
          <a:p>
            <a:r>
              <a:rPr lang="tr-TR" sz="3100" dirty="0" smtClean="0">
                <a:solidFill>
                  <a:srgbClr val="0070C0"/>
                </a:solidFill>
              </a:rPr>
              <a:t>TOPRAK KAYMASI VE KORUNMA YOLLARI</a:t>
            </a:r>
            <a:r>
              <a:rPr lang="tr-TR" dirty="0" smtClean="0">
                <a:solidFill>
                  <a:srgbClr val="0070C0"/>
                </a:solidFill>
              </a:rPr>
              <a:t/>
            </a:r>
            <a:br>
              <a:rPr lang="tr-TR" dirty="0" smtClean="0">
                <a:solidFill>
                  <a:srgbClr val="0070C0"/>
                </a:solidFill>
              </a:rPr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19749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tr-TR" sz="2000" dirty="0" smtClean="0">
                <a:solidFill>
                  <a:srgbClr val="FF0000"/>
                </a:solidFill>
              </a:rPr>
              <a:t>Toprak kayması (heyelan);</a:t>
            </a:r>
          </a:p>
          <a:p>
            <a:pPr>
              <a:buFont typeface="Wingdings" pitchFamily="2" charset="2"/>
              <a:buChar char="Ø"/>
            </a:pPr>
            <a:r>
              <a:rPr lang="tr-TR" sz="2000" dirty="0" smtClean="0">
                <a:solidFill>
                  <a:srgbClr val="FF0000"/>
                </a:solidFill>
              </a:rPr>
              <a:t> </a:t>
            </a:r>
            <a:r>
              <a:rPr lang="tr-TR" sz="2000" dirty="0" smtClean="0"/>
              <a:t>Yağmur suları</a:t>
            </a:r>
          </a:p>
          <a:p>
            <a:pPr>
              <a:buFont typeface="Wingdings" pitchFamily="2" charset="2"/>
              <a:buChar char="Ø"/>
            </a:pPr>
            <a:r>
              <a:rPr lang="tr-TR" sz="2000" dirty="0" smtClean="0">
                <a:solidFill>
                  <a:srgbClr val="FF0000"/>
                </a:solidFill>
              </a:rPr>
              <a:t> </a:t>
            </a:r>
            <a:r>
              <a:rPr lang="tr-TR" sz="2000" dirty="0" smtClean="0"/>
              <a:t>Eriyen kar suları,</a:t>
            </a:r>
          </a:p>
          <a:p>
            <a:pPr>
              <a:buFont typeface="Wingdings" pitchFamily="2" charset="2"/>
              <a:buChar char="Ø"/>
            </a:pPr>
            <a:r>
              <a:rPr lang="tr-TR" sz="2000" dirty="0" smtClean="0">
                <a:solidFill>
                  <a:srgbClr val="FF0000"/>
                </a:solidFill>
              </a:rPr>
              <a:t> </a:t>
            </a:r>
            <a:r>
              <a:rPr lang="tr-TR" sz="2000" dirty="0" smtClean="0"/>
              <a:t>Bazen de kaynak sularının etkisiyle toprağın kayarak sürüklenmesidir.</a:t>
            </a:r>
          </a:p>
          <a:p>
            <a:pPr>
              <a:buNone/>
            </a:pPr>
            <a:endParaRPr lang="tr-TR" sz="2000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tr-TR" sz="2000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tr-TR" sz="2000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tr-TR" sz="2000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tr-TR" sz="2000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tr-TR" sz="2000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tr-TR" sz="2000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tr-TR" sz="2000" dirty="0" smtClean="0">
                <a:solidFill>
                  <a:srgbClr val="FF0000"/>
                </a:solidFill>
              </a:rPr>
              <a:t>Toprak kaymasın sonunda;</a:t>
            </a:r>
          </a:p>
          <a:p>
            <a:pPr>
              <a:buFont typeface="Wingdings" pitchFamily="2" charset="2"/>
              <a:buChar char="ü"/>
            </a:pPr>
            <a:r>
              <a:rPr lang="tr-TR" sz="2000" dirty="0" smtClean="0">
                <a:solidFill>
                  <a:srgbClr val="FF0000"/>
                </a:solidFill>
              </a:rPr>
              <a:t> </a:t>
            </a:r>
            <a:r>
              <a:rPr lang="tr-TR" sz="2000" dirty="0" smtClean="0"/>
              <a:t>Binalar yıkılır,</a:t>
            </a:r>
          </a:p>
          <a:p>
            <a:pPr>
              <a:buFont typeface="Wingdings" pitchFamily="2" charset="2"/>
              <a:buChar char="ü"/>
            </a:pPr>
            <a:r>
              <a:rPr lang="tr-TR" sz="2000" dirty="0" smtClean="0">
                <a:solidFill>
                  <a:srgbClr val="FF0000"/>
                </a:solidFill>
              </a:rPr>
              <a:t> </a:t>
            </a:r>
            <a:r>
              <a:rPr lang="tr-TR" sz="2000" dirty="0" smtClean="0"/>
              <a:t>Yollar kapanır,</a:t>
            </a:r>
          </a:p>
          <a:p>
            <a:pPr>
              <a:buFont typeface="Wingdings" pitchFamily="2" charset="2"/>
              <a:buChar char="ü"/>
            </a:pPr>
            <a:r>
              <a:rPr lang="tr-TR" sz="2000" dirty="0" smtClean="0">
                <a:solidFill>
                  <a:srgbClr val="FF0000"/>
                </a:solidFill>
              </a:rPr>
              <a:t> </a:t>
            </a:r>
            <a:r>
              <a:rPr lang="tr-TR" sz="2000" dirty="0" smtClean="0"/>
              <a:t>Canlılar zarar görebilir.</a:t>
            </a:r>
            <a:endParaRPr lang="tr-TR" sz="2000" dirty="0" smtClean="0">
              <a:solidFill>
                <a:srgbClr val="FF0000"/>
              </a:solidFill>
            </a:endParaRPr>
          </a:p>
        </p:txBody>
      </p:sp>
      <p:pic>
        <p:nvPicPr>
          <p:cNvPr id="6" name="Picture 2" descr="C:\Users\PAŞA\Desktop\RESİMLER\foto.00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3263880" y="1165220"/>
            <a:ext cx="2143143" cy="4527563"/>
          </a:xfrm>
          <a:prstGeom prst="rect">
            <a:avLst/>
          </a:prstGeom>
          <a:noFill/>
        </p:spPr>
      </p:pic>
    </p:spTree>
  </p:cSld>
  <p:clrMapOvr>
    <a:masterClrMapping/>
  </p:clrMapOvr>
  <p:transition advTm="25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İçerik Yer Tutucusu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2800" dirty="0" smtClean="0">
                <a:solidFill>
                  <a:srgbClr val="FF0000"/>
                </a:solidFill>
              </a:rPr>
              <a:t>Toprak kaymasından korunmak için;</a:t>
            </a:r>
          </a:p>
          <a:p>
            <a:r>
              <a:rPr lang="tr-TR" sz="2800" dirty="0" smtClean="0">
                <a:solidFill>
                  <a:srgbClr val="FF0000"/>
                </a:solidFill>
              </a:rPr>
              <a:t> </a:t>
            </a:r>
            <a:r>
              <a:rPr lang="tr-TR" sz="2800" dirty="0" smtClean="0"/>
              <a:t>Eğilimli araziler ağaçlandırılmalı,</a:t>
            </a:r>
          </a:p>
          <a:p>
            <a:r>
              <a:rPr lang="tr-TR" sz="2800" dirty="0" smtClean="0">
                <a:solidFill>
                  <a:srgbClr val="FF0000"/>
                </a:solidFill>
              </a:rPr>
              <a:t> </a:t>
            </a:r>
            <a:r>
              <a:rPr lang="tr-TR" sz="2800" dirty="0" smtClean="0"/>
              <a:t>Toprak kayması olabilecek yerlere bina ve yol yapılmamalıdır.</a:t>
            </a:r>
          </a:p>
          <a:p>
            <a:pPr>
              <a:buNone/>
            </a:pPr>
            <a:endParaRPr lang="tr-TR" sz="2800" dirty="0">
              <a:solidFill>
                <a:srgbClr val="FF0000"/>
              </a:solidFill>
            </a:endParaRPr>
          </a:p>
        </p:txBody>
      </p:sp>
      <p:pic>
        <p:nvPicPr>
          <p:cNvPr id="12" name="Picture 2" descr="C:\Users\PAŞA\Desktop\RESİMLER\foto.00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3428992" y="1500173"/>
            <a:ext cx="2500332" cy="5214973"/>
          </a:xfrm>
          <a:prstGeom prst="rect">
            <a:avLst/>
          </a:prstGeom>
          <a:noFill/>
        </p:spPr>
      </p:pic>
    </p:spTree>
  </p:cSld>
  <p:clrMapOvr>
    <a:masterClrMapping/>
  </p:clrMapOvr>
  <p:transition advTm="20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2800" dirty="0" smtClean="0">
                <a:solidFill>
                  <a:srgbClr val="0070C0"/>
                </a:solidFill>
              </a:rPr>
              <a:t>ÇIĞ VE KORUNMA YOLLARI</a:t>
            </a:r>
            <a:endParaRPr lang="tr-TR" sz="2800" dirty="0">
              <a:solidFill>
                <a:srgbClr val="0070C0"/>
              </a:solidFill>
            </a:endParaRPr>
          </a:p>
        </p:txBody>
      </p:sp>
      <p:sp>
        <p:nvSpPr>
          <p:cNvPr id="5" name="4 İçerik Yer Tutucusu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98317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2000" dirty="0" smtClean="0"/>
              <a:t>		</a:t>
            </a:r>
          </a:p>
          <a:p>
            <a:pPr>
              <a:buNone/>
            </a:pPr>
            <a:endParaRPr lang="tr-TR" sz="2000" dirty="0" smtClean="0"/>
          </a:p>
          <a:p>
            <a:pPr>
              <a:buNone/>
            </a:pPr>
            <a:endParaRPr lang="tr-TR" sz="2000" dirty="0" smtClean="0"/>
          </a:p>
          <a:p>
            <a:pPr>
              <a:buNone/>
            </a:pPr>
            <a:endParaRPr lang="tr-TR" sz="2000" dirty="0" smtClean="0"/>
          </a:p>
          <a:p>
            <a:pPr>
              <a:buNone/>
            </a:pPr>
            <a:endParaRPr lang="tr-TR" sz="2000" dirty="0" smtClean="0"/>
          </a:p>
          <a:p>
            <a:pPr>
              <a:buNone/>
            </a:pPr>
            <a:endParaRPr lang="tr-TR" sz="2000" dirty="0" smtClean="0"/>
          </a:p>
          <a:p>
            <a:pPr>
              <a:buNone/>
            </a:pPr>
            <a:endParaRPr lang="tr-TR" sz="2000" dirty="0" smtClean="0"/>
          </a:p>
          <a:p>
            <a:pPr>
              <a:buNone/>
            </a:pPr>
            <a:endParaRPr lang="tr-TR" sz="2000" dirty="0" smtClean="0"/>
          </a:p>
          <a:p>
            <a:pPr>
              <a:buNone/>
            </a:pPr>
            <a:endParaRPr lang="tr-TR" sz="2000" dirty="0" smtClean="0"/>
          </a:p>
          <a:p>
            <a:pPr>
              <a:buNone/>
            </a:pPr>
            <a:endParaRPr lang="tr-TR" sz="2000" dirty="0" smtClean="0"/>
          </a:p>
          <a:p>
            <a:pPr>
              <a:buNone/>
            </a:pPr>
            <a:endParaRPr lang="tr-TR" sz="2000" dirty="0" smtClean="0"/>
          </a:p>
          <a:p>
            <a:pPr>
              <a:buNone/>
            </a:pPr>
            <a:endParaRPr lang="tr-TR" sz="2000" dirty="0" smtClean="0"/>
          </a:p>
          <a:p>
            <a:pPr>
              <a:buNone/>
            </a:pPr>
            <a:r>
              <a:rPr lang="tr-TR" sz="2000" dirty="0" smtClean="0"/>
              <a:t>                     Çığ, dağın bir bölgesinden kopup yuvarlanan kar kümesidir.</a:t>
            </a:r>
            <a:endParaRPr lang="tr-TR" sz="2000" dirty="0"/>
          </a:p>
        </p:txBody>
      </p:sp>
      <p:pic>
        <p:nvPicPr>
          <p:cNvPr id="7" name="3 İçerik Yer Tutucusu" descr="foto.002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57422" y="1285860"/>
            <a:ext cx="4357718" cy="4214842"/>
          </a:xfrm>
          <a:prstGeom prst="rect">
            <a:avLst/>
          </a:prstGeom>
        </p:spPr>
      </p:pic>
    </p:spTree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</TotalTime>
  <Words>754</Words>
  <Application>Microsoft Office PowerPoint</Application>
  <PresentationFormat>Ekran Gösterisi (4:3)</PresentationFormat>
  <Paragraphs>229</Paragraphs>
  <Slides>23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23</vt:i4>
      </vt:variant>
    </vt:vector>
  </HeadingPairs>
  <TitlesOfParts>
    <vt:vector size="24" baseType="lpstr">
      <vt:lpstr>Ofis Teması</vt:lpstr>
      <vt:lpstr>DOĞADA  OLANLARA BAK</vt:lpstr>
      <vt:lpstr>Ülkemizde;  </vt:lpstr>
      <vt:lpstr>RÜZGARIN ETKİSİ VE  KORUNMA YOLLARI</vt:lpstr>
      <vt:lpstr>Slayt 4</vt:lpstr>
      <vt:lpstr>Slayt 5</vt:lpstr>
      <vt:lpstr>Slayt 6</vt:lpstr>
      <vt:lpstr>TOPRAK KAYMASI VE KORUNMA YOLLARI </vt:lpstr>
      <vt:lpstr>Slayt 8</vt:lpstr>
      <vt:lpstr>ÇIĞ VE KORUNMA YOLLARI</vt:lpstr>
      <vt:lpstr>Slayt 10</vt:lpstr>
      <vt:lpstr>EROZYON VE KORUNMA YOLLARI</vt:lpstr>
      <vt:lpstr>DEPREM VE KORUNMA YOLLARI</vt:lpstr>
      <vt:lpstr>DEPREMİN YOL AÇABİLECEĞİG ZARARLAR</vt:lpstr>
      <vt:lpstr>Slayt 14</vt:lpstr>
      <vt:lpstr>AİLE AFET HAZIRLIK PLANI</vt:lpstr>
      <vt:lpstr>Slayt 16</vt:lpstr>
      <vt:lpstr>DEPREM ÖNCESİ YAPILMASI GEREKENLER</vt:lpstr>
      <vt:lpstr>Slayt 18</vt:lpstr>
      <vt:lpstr>DEPREM ANINDA YAPILMASI GEREKENLER</vt:lpstr>
      <vt:lpstr>DEPREM SONRASI YAPILMASI GEREKENLER</vt:lpstr>
      <vt:lpstr>DEPREMİN YOL AÇABİLECEĞİ DİĞER AFETLER</vt:lpstr>
      <vt:lpstr>Şiddetli depremde;</vt:lpstr>
      <vt:lpstr>Sen önünü kış tut, yaz olursa şansına.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PAŞA</dc:creator>
  <cp:keywords>www.sorubak.com</cp:keywords>
  <dc:description>www.sorubak.com</dc:description>
  <cp:lastModifiedBy>Dogan</cp:lastModifiedBy>
  <cp:revision>85</cp:revision>
  <dcterms:created xsi:type="dcterms:W3CDTF">2013-04-01T18:33:15Z</dcterms:created>
  <dcterms:modified xsi:type="dcterms:W3CDTF">2013-04-03T13:12:26Z</dcterms:modified>
  <cp:category>www.sorubak.com</cp:category>
  <cp:contentType>www.sorubak.com</cp:contentType>
  <cp:contentStatus>www.sorubak.com</cp:contentStatus>
  <cp:version>www.sorubak.com</cp:version>
</cp:coreProperties>
</file>