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96" r:id="rId3"/>
    <p:sldId id="279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97" r:id="rId22"/>
    <p:sldId id="274" r:id="rId23"/>
    <p:sldId id="275" r:id="rId24"/>
    <p:sldId id="276" r:id="rId25"/>
    <p:sldId id="277" r:id="rId26"/>
    <p:sldId id="278" r:id="rId27"/>
    <p:sldId id="280" r:id="rId28"/>
    <p:sldId id="281" r:id="rId29"/>
    <p:sldId id="282" r:id="rId30"/>
    <p:sldId id="283" r:id="rId3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FFFF00"/>
    <a:srgbClr val="CC0099"/>
    <a:srgbClr val="FDB9BF"/>
    <a:srgbClr val="FFCC99"/>
    <a:srgbClr val="FF9933"/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r-TR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01C895F-5D8E-4153-8696-053DF3BAAFFB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69975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014361-4CC6-4ED3-AE76-3D9A959D7350}" type="slidenum">
              <a:rPr lang="tr-TR"/>
              <a:pPr/>
              <a:t>1</a:t>
            </a:fld>
            <a:endParaRPr lang="tr-TR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39939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9940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9941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9942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9943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9944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3994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994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39947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6BE4C5B4-63FE-49F9-9753-5B8787D680AF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39949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E6B1F19-E7F1-42B0-8D51-21539E3CCF6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A39FDD-A836-4100-BF2F-5764567C4705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4FD6B8-3F07-4276-B8D3-A1270A95DF3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818054-6246-4B4E-A199-3D50AB27AC20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5D45C-3264-46A1-9A15-EF476E42C1FD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701E0C8A-E797-45D7-B6F5-75F78A3A2C40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B6043D46-0BB9-4298-804F-FFC1C6C4C92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8E9BFF-8494-4185-96F9-9E66EA86BE1C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B815B-B3DC-43EE-9F5D-3149ACFDBE4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A4E49D-1A65-4FA8-8869-522FBF8EACD2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DD786-24CD-4BBB-ADCD-B7EF437C9D5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BF62AC-E7B6-4443-BA49-3AE6EB43F7C6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F8334-6CEE-4E34-84E2-5353F16F267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317DBD-406C-46E6-B162-EDDF476A012D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AB7916-E948-4227-B103-95EF2946A6B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587EA1-180D-4E54-93F0-4EEECB7957EB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A9F80-18BA-46FF-A4DF-0EE426EFE90B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23A615-7B25-4C37-B6EA-7E31594E8DEE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CFE74C-1005-49D7-8C12-AC614BFE942B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1C30CA-174C-421B-80A3-2EABC5B38496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C05197-CC60-4C6D-9E9E-8AED550C056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F0198A-53E8-483C-9EE7-CEF7A4E4AC52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D85099-2DB1-42FF-9A9D-9C9ADDA5AC2B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3891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891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891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891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891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892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892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892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389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670EEFD1-9DCD-4B6F-AA90-5DC0C68ECC61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389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tr-TR"/>
              <a:t>METHİ ZOBU 1-B SINIF ÖĞRETMENİ</a:t>
            </a:r>
          </a:p>
        </p:txBody>
      </p:sp>
      <p:sp>
        <p:nvSpPr>
          <p:cNvPr id="389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5FDB516-9A12-47F9-BA2A-2489284F117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3892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3892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/>
          <a:p>
            <a:fld id="{CB6236FF-98EC-4D62-A8BB-C4B8A95E7F25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5929330"/>
            <a:ext cx="2895600" cy="928669"/>
          </a:xfrm>
        </p:spPr>
        <p:txBody>
          <a:bodyPr/>
          <a:lstStyle/>
          <a:p>
            <a:r>
              <a:rPr lang="tr-TR" dirty="0" smtClean="0"/>
              <a:t>ÜMİT ÖRMEK</a:t>
            </a:r>
          </a:p>
          <a:p>
            <a:r>
              <a:rPr lang="tr-TR" dirty="0" smtClean="0"/>
              <a:t>1-A SINIF ÖĞRETMENİ</a:t>
            </a:r>
            <a:endParaRPr lang="tr-TR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5720" y="214291"/>
            <a:ext cx="7235825" cy="5429287"/>
          </a:xfrm>
        </p:spPr>
        <p:txBody>
          <a:bodyPr/>
          <a:lstStyle/>
          <a:p>
            <a:pPr algn="ctr"/>
            <a:r>
              <a:rPr lang="tr-TR" sz="6600" dirty="0" smtClean="0">
                <a:solidFill>
                  <a:srgbClr val="FF0000"/>
                </a:solidFill>
              </a:rPr>
              <a:t/>
            </a:r>
            <a:br>
              <a:rPr lang="tr-TR" sz="6600" dirty="0" smtClean="0">
                <a:solidFill>
                  <a:srgbClr val="FF0000"/>
                </a:solidFill>
              </a:rPr>
            </a:br>
            <a:r>
              <a:rPr lang="tr-TR" sz="6600" dirty="0" smtClean="0">
                <a:solidFill>
                  <a:srgbClr val="FF0000"/>
                </a:solidFill>
              </a:rPr>
              <a:t>1-A SINIFI VELİ TOPLANTISINA HOŞGELDİNİZ</a:t>
            </a:r>
            <a:endParaRPr lang="tr-TR" sz="6600" dirty="0">
              <a:solidFill>
                <a:srgbClr val="FF0000"/>
              </a:solidFill>
            </a:endParaRPr>
          </a:p>
        </p:txBody>
      </p:sp>
      <p:pic>
        <p:nvPicPr>
          <p:cNvPr id="2052" name="Picture 4" descr="bebek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981075"/>
            <a:ext cx="1908175" cy="4679950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3681413" y="188640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1100" u="sng" dirty="0" smtClean="0">
                <a:hlinkClick r:id="rId5"/>
              </a:rPr>
              <a:t>www.</a:t>
            </a:r>
            <a:r>
              <a:rPr lang="tr-TR" sz="1100" u="sng" dirty="0" err="1" smtClean="0">
                <a:hlinkClick r:id="rId5"/>
              </a:rPr>
              <a:t>sorubak</a:t>
            </a:r>
            <a:r>
              <a:rPr lang="tr-TR" sz="1100" u="sng" dirty="0" smtClean="0">
                <a:hlinkClick r:id="rId5"/>
              </a:rPr>
              <a:t>.com</a:t>
            </a: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0" grpId="1"/>
      <p:bldP spid="2050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muratsimsek.org/wp-content/themes/Storm/storm/includes/timthumb.php?src=http%3A%2F%2Fmuratsimsek.org%2Fwp-content%2Fuploads%2F2012%2F11%2Fbasari5.jpg&amp;w=622&amp;h=248&amp;q=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3447" cy="6858000"/>
          </a:xfrm>
          <a:prstGeom prst="rect">
            <a:avLst/>
          </a:prstGeom>
          <a:noFill/>
        </p:spPr>
      </p:pic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3CF1D-D9BF-4B9A-B24E-48C8F432EF2C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85786" y="1571613"/>
            <a:ext cx="8007350" cy="52863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z="6000" b="1" dirty="0"/>
              <a:t>EĞER BİR ÇOCUK GÜVEN DUYGUSU İÇİNDE YAŞARSA, İNANMAYI ÖĞRENİR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8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coachinghouse.files.wordpress.com/2012/12/music-notes1.gif?w=455&amp;h=1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765175"/>
            <a:ext cx="8007350" cy="53308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z="6000" b="1">
                <a:solidFill>
                  <a:srgbClr val="003300"/>
                </a:solidFill>
              </a:rPr>
              <a:t>EĞER BİR ÇOCUK BEĞENİLEREK YAŞARSA, KENDİSİNDEN HOŞLANMAYI ÖĞRENİR.</a:t>
            </a:r>
            <a:r>
              <a:rPr lang="tr-TR" sz="60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2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7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mebk12.meb.gov.tr/meb_iys_dosyalar/65/09/742874/resimler/2013_05/19234345_fotolia_17145723_m300x2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19F68-92B5-48E9-9083-03131F70386F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549275"/>
            <a:ext cx="8007350" cy="5546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z="5400" b="1" dirty="0">
                <a:solidFill>
                  <a:srgbClr val="000000"/>
                </a:solidFill>
              </a:rPr>
              <a:t>EĞER BİR ÇOCUK DOSTLUK İÇİNDE YAŞARSA, DÜNYADA SEVGİ ARAMAYI ÖĞRENİR.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2.bp.blogspot.com/_x1FP9TFpTp8/TB4EKtG_LDI/AAAAAAAAADQ/uLwoG0y-7vw/s400/u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71472" y="714356"/>
            <a:ext cx="8374062" cy="5184775"/>
          </a:xfrm>
        </p:spPr>
        <p:txBody>
          <a:bodyPr/>
          <a:lstStyle/>
          <a:p>
            <a:r>
              <a:rPr lang="tr-TR" sz="6000" dirty="0"/>
              <a:t>EĞER BİR ÇOCUK SEVGİ İÇİNDE BÜYÜRSE GÜVENMEYİ ÖĞRENİR.</a:t>
            </a:r>
            <a:r>
              <a:rPr lang="tr-TR" sz="6600" dirty="0"/>
              <a:t/>
            </a:r>
            <a:br>
              <a:rPr lang="tr-TR" sz="6600" dirty="0"/>
            </a:br>
            <a:endParaRPr lang="tr-TR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DB9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385175" cy="6858000"/>
          </a:xfrm>
        </p:spPr>
        <p:txBody>
          <a:bodyPr/>
          <a:lstStyle/>
          <a:p>
            <a:pPr algn="ctr"/>
            <a:r>
              <a:rPr lang="tr-TR" sz="7200">
                <a:solidFill>
                  <a:srgbClr val="003300"/>
                </a:solidFill>
              </a:rPr>
              <a:t>DERS ÇALIŞMA</a:t>
            </a:r>
            <a:br>
              <a:rPr lang="tr-TR" sz="7200">
                <a:solidFill>
                  <a:srgbClr val="003300"/>
                </a:solidFill>
              </a:rPr>
            </a:br>
            <a:r>
              <a:rPr lang="tr-TR" sz="7200">
                <a:solidFill>
                  <a:srgbClr val="003300"/>
                </a:solidFill>
              </a:rPr>
              <a:t> YÖNTEMLERİ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453188"/>
            <a:ext cx="8007350" cy="2159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tr-TR" sz="800"/>
          </a:p>
        </p:txBody>
      </p:sp>
      <p:pic>
        <p:nvPicPr>
          <p:cNvPr id="13318" name="Picture 6" descr="j02176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437063"/>
            <a:ext cx="1747838" cy="1693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" dur="1000" autoRev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1000" autoRev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1000" autoRev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0" dur="1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4" grpId="1"/>
      <p:bldP spid="13314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DB9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345113"/>
          </a:xfrm>
        </p:spPr>
        <p:txBody>
          <a:bodyPr/>
          <a:lstStyle/>
          <a:p>
            <a:r>
              <a:rPr lang="tr-TR" sz="5400">
                <a:solidFill>
                  <a:srgbClr val="800000"/>
                </a:solidFill>
              </a:rPr>
              <a:t>ÖĞRENCİLERİMİZİN BAŞARILI OLABİLMELERİ İÇİN SADECE OKULDA DEĞİL, EVDE DE DÜZENLİ OLARAK ÇALIŞMASI GEREKİR.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00113" y="4652963"/>
            <a:ext cx="8243887" cy="1871662"/>
          </a:xfrm>
        </p:spPr>
        <p:txBody>
          <a:bodyPr/>
          <a:lstStyle/>
          <a:p>
            <a:pPr algn="ctr"/>
            <a:r>
              <a:rPr lang="tr-TR" sz="5400">
                <a:solidFill>
                  <a:srgbClr val="CC0099"/>
                </a:solidFill>
              </a:rPr>
              <a:t>ONU SUÇLAMAYINIZ.</a:t>
            </a:r>
          </a:p>
        </p:txBody>
      </p:sp>
      <p:pic>
        <p:nvPicPr>
          <p:cNvPr id="15364" name="Picture 4" descr="avatar25412rw02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333375"/>
            <a:ext cx="4392612" cy="41036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705475"/>
          </a:xfrm>
        </p:spPr>
        <p:txBody>
          <a:bodyPr/>
          <a:lstStyle/>
          <a:p>
            <a:r>
              <a:rPr lang="tr-TR" sz="6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SADECE BAŞARISIZLIĞINI DEĞİL, BAŞARILI YÖNLERİNİ DE DİKKÂTE ALINIZ.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8842375" cy="5705475"/>
          </a:xfrm>
        </p:spPr>
        <p:txBody>
          <a:bodyPr/>
          <a:lstStyle/>
          <a:p>
            <a:pPr algn="ctr"/>
            <a:r>
              <a:rPr lang="tr-TR" sz="4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ONU BAŞKALARIYLA KARŞILAŞTIRMAYINIZ.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0" grpId="1"/>
      <p:bldP spid="17410" grpId="2"/>
      <p:bldP spid="17410" grpId="3"/>
      <p:bldP spid="17410" grpId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345113"/>
          </a:xfrm>
        </p:spPr>
        <p:txBody>
          <a:bodyPr/>
          <a:lstStyle/>
          <a:p>
            <a:r>
              <a:rPr lang="tr-TR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BİR ÖĞRETMEN VE ANNE BABA OLARAK TAKDİR EDİP ÇOCUKLARIMIZA YARDIM ETMEK ZORUNDAYIZ.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34461-ED8E-478E-A5D3-5F14EB79A3E8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388" y="1905000"/>
            <a:ext cx="8666162" cy="4191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tr-TR" sz="6000" b="1" dirty="0" smtClean="0"/>
              <a:t>ÜMİT ÖRMEK</a:t>
            </a:r>
            <a:endParaRPr lang="tr-TR" sz="6000" b="1" dirty="0"/>
          </a:p>
          <a:p>
            <a:pPr>
              <a:buFont typeface="Wingdings" pitchFamily="2" charset="2"/>
              <a:buNone/>
            </a:pPr>
            <a:r>
              <a:rPr lang="tr-TR" sz="6000" b="1" dirty="0" smtClean="0"/>
              <a:t>1-A </a:t>
            </a:r>
            <a:r>
              <a:rPr lang="tr-TR" sz="6000" b="1" dirty="0"/>
              <a:t>SINIF ÖĞRETMENİ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2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2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200650"/>
          </a:xfrm>
        </p:spPr>
        <p:txBody>
          <a:bodyPr/>
          <a:lstStyle/>
          <a:p>
            <a:r>
              <a:rPr lang="tr-TR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KULLANDIĞI DEFTER, SİLGİ, KALEM, GİYSİ VE AYAKKABI GİBİ EŞYALARINI TEMİZ TUTMA VE İYİ KULLANMA ALIŞKANLIĞI VERMELİYİZ.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mph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xit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32" dur="1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8" grpId="1"/>
      <p:bldP spid="19458" grpId="2"/>
      <p:bldP spid="19458" grpId="3"/>
      <p:bldP spid="19458" grpId="4"/>
      <p:bldP spid="19458" grpId="5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C137-045E-4485-921C-F6174728C575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60419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714348" y="357166"/>
            <a:ext cx="6119813" cy="62372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r-TR" sz="4400" b="1" dirty="0"/>
              <a:t>İSTEDİKLERİ HERŞEYİ ALMAYINIZ.</a:t>
            </a:r>
          </a:p>
          <a:p>
            <a:pPr>
              <a:lnSpc>
                <a:spcPct val="90000"/>
              </a:lnSpc>
            </a:pPr>
            <a:r>
              <a:rPr lang="tr-TR" sz="4400" b="1" dirty="0"/>
              <a:t>YOKLUK BİLİNCİNİ AŞILAYINIZ.</a:t>
            </a:r>
          </a:p>
          <a:p>
            <a:pPr>
              <a:lnSpc>
                <a:spcPct val="90000"/>
              </a:lnSpc>
            </a:pPr>
            <a:r>
              <a:rPr lang="tr-TR" sz="4400" b="1" dirty="0"/>
              <a:t>BUGÜN PARAMIZ YOK BELKİ DAHA SONRA ALIRIZ  DİYEBİLMELİYİZ.</a:t>
            </a:r>
          </a:p>
        </p:txBody>
      </p:sp>
      <p:pic>
        <p:nvPicPr>
          <p:cNvPr id="60420" name="Picture 4" descr="j022201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84888" y="188913"/>
            <a:ext cx="2771775" cy="26654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autoRev="1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0" autoRev="1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0" autoRev="1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autoRev="1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00" autoRev="1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0" autoRev="1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1000" autoRev="1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autoRev="1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00" autoRev="1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1000" autoRev="1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1000" autoRev="1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0" autoRev="1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8" dur="1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4" dur="1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489575"/>
          </a:xfrm>
        </p:spPr>
        <p:txBody>
          <a:bodyPr/>
          <a:lstStyle/>
          <a:p>
            <a:r>
              <a:rPr lang="tr-TR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ÇOCUĞA KARŞI AİLE BİREYLERİNİN DAVRANIŞLARI AYNI OLMALIDIR. ANNENİN EVET DEDİĞİNE BABA HAYIR DEMEMELİDİR.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-2332038"/>
            <a:ext cx="8842375" cy="8353426"/>
          </a:xfrm>
        </p:spPr>
        <p:txBody>
          <a:bodyPr/>
          <a:lstStyle/>
          <a:p>
            <a:r>
              <a:rPr lang="tr-TR"/>
              <a:t>EĞİTİMİ ÖĞRETMENİN TEK BAŞINA BAŞARABİLMESİ MÜMKÜN DEĞİLDİR. EN AZ AYDA BİR KEZ ÖĞRETMENİ İLE GÖRÜŞÜNÜZ.</a:t>
            </a:r>
          </a:p>
        </p:txBody>
      </p:sp>
      <p:pic>
        <p:nvPicPr>
          <p:cNvPr id="21508" name="Picture 4" descr="j030125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84888" y="3068638"/>
            <a:ext cx="3059112" cy="37893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8" dur="1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6" grpId="1"/>
      <p:bldP spid="21506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776913"/>
          </a:xfrm>
        </p:spPr>
        <p:txBody>
          <a:bodyPr/>
          <a:lstStyle/>
          <a:p>
            <a:r>
              <a:rPr lang="tr-TR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ÇOCUĞUMUZLA KONUŞURKEN, “NE OLACAK, O DAHA ÇOCUK, ANLAMAZ, BEN İSTEDİĞİMİ SÖYLERİM.” DİYE DÜŞÜNMEMEK GEREKİR.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FF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6137275"/>
          </a:xfrm>
        </p:spPr>
        <p:txBody>
          <a:bodyPr/>
          <a:lstStyle/>
          <a:p>
            <a:r>
              <a:rPr lang="tr-TR"/>
              <a:t>ÇOCUĞUNUZA BİLGİSİZ, BECERİKSİZ, VURDUM DUYMAZ, TEMBEL VB. KELİMELER KULLANMAYINIZ.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4" grpId="1"/>
      <p:bldP spid="23554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6064250"/>
          </a:xfrm>
        </p:spPr>
        <p:txBody>
          <a:bodyPr/>
          <a:lstStyle/>
          <a:p>
            <a:r>
              <a:rPr lang="tr-TR"/>
              <a:t>ANNE, BABA, BÜYÜKANNE, BÜYÜKBABA, HALA VE TEYZENİN EĞİTİM HAKKINDA GÖRÜŞ AYRILIĞI, ÇOCUĞUN EĞİTİMİNİ ÇIKMAZA SOKAR.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5" dur="1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8" grpId="1"/>
      <p:bldP spid="24578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333375"/>
            <a:ext cx="5724525" cy="5762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r-TR" sz="3600" b="1">
                <a:solidFill>
                  <a:srgbClr val="003300"/>
                </a:solidFill>
              </a:rPr>
              <a:t>BİZ KENDİMİZ NASIL OLURSAK ÇOCUKLARIMIZ DA ÖYLE OLUR. </a:t>
            </a:r>
          </a:p>
          <a:p>
            <a:pPr>
              <a:lnSpc>
                <a:spcPct val="90000"/>
              </a:lnSpc>
            </a:pPr>
            <a:endParaRPr lang="tr-TR" sz="3600" b="1">
              <a:solidFill>
                <a:srgbClr val="003300"/>
              </a:solidFill>
            </a:endParaRPr>
          </a:p>
          <a:p>
            <a:pPr>
              <a:lnSpc>
                <a:spcPct val="90000"/>
              </a:lnSpc>
            </a:pPr>
            <a:endParaRPr lang="tr-TR" sz="3600" b="1">
              <a:solidFill>
                <a:srgbClr val="003300"/>
              </a:solidFill>
            </a:endParaRPr>
          </a:p>
          <a:p>
            <a:pPr>
              <a:lnSpc>
                <a:spcPct val="90000"/>
              </a:lnSpc>
            </a:pPr>
            <a:r>
              <a:rPr lang="tr-TR" sz="3600" b="1">
                <a:solidFill>
                  <a:srgbClr val="003300"/>
                </a:solidFill>
              </a:rPr>
              <a:t>ÇOCUĞUMUZ GENELLİKLE NASIL GÖRÜRSE ÖYLE DAVRANIR.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tr-TR" sz="3600" b="1">
              <a:solidFill>
                <a:srgbClr val="003300"/>
              </a:solidFill>
            </a:endParaRPr>
          </a:p>
        </p:txBody>
      </p:sp>
      <p:pic>
        <p:nvPicPr>
          <p:cNvPr id="41988" name="Picture 4" descr="kimbu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64163" y="981075"/>
            <a:ext cx="3454400" cy="46069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2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00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00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2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00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00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8" dur="1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33" dur="1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  <p:bldP spid="41987" grpId="1" build="p"/>
      <p:bldP spid="41987" grpId="2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908050"/>
            <a:ext cx="8007350" cy="51879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z="4800" b="1"/>
              <a:t>DENGELİ BESLENME İLE BAŞARI ARASINDA SIKI BİR İLİŞKİ VARDIR. ÇOCUKLARIMIZI KAHVALTI YAPMADAN OKULA GÖNDERMEYELİM.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11" grpI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44475"/>
            <a:ext cx="4895850" cy="6137275"/>
          </a:xfrm>
        </p:spPr>
        <p:txBody>
          <a:bodyPr/>
          <a:lstStyle/>
          <a:p>
            <a:r>
              <a:rPr lang="tr-TR" sz="4000"/>
              <a:t/>
            </a:r>
            <a:br>
              <a:rPr lang="tr-TR" sz="4000"/>
            </a:br>
            <a:r>
              <a:rPr lang="tr-TR" sz="4000"/>
              <a:t/>
            </a:r>
            <a:br>
              <a:rPr lang="tr-TR" sz="4000"/>
            </a:br>
            <a:r>
              <a:rPr lang="tr-TR" sz="6600"/>
              <a:t>SES TEMELLİ CÜMLE YÖNTEMİ NEDİR?</a:t>
            </a:r>
            <a:br>
              <a:rPr lang="tr-TR" sz="6600"/>
            </a:br>
            <a:endParaRPr lang="tr-TR" sz="6600"/>
          </a:p>
        </p:txBody>
      </p:sp>
      <p:pic>
        <p:nvPicPr>
          <p:cNvPr id="44037" name="Picture 5" descr="j03012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642918"/>
            <a:ext cx="3960812" cy="5688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440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4" dur="1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9" dur="1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4" grpId="1"/>
      <p:bldP spid="44034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C983E-5E44-407C-9486-8B619FA0C2C3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244475"/>
            <a:ext cx="8447087" cy="3328988"/>
          </a:xfrm>
        </p:spPr>
        <p:txBody>
          <a:bodyPr/>
          <a:lstStyle/>
          <a:p>
            <a:pPr algn="ctr"/>
            <a:r>
              <a:rPr lang="tr-TR" sz="6000"/>
              <a:t>ÇOCUKLARIMIZA NASIL DAVRANMALIYIZ?</a:t>
            </a:r>
          </a:p>
        </p:txBody>
      </p:sp>
      <p:pic>
        <p:nvPicPr>
          <p:cNvPr id="40964" name="Picture 4" descr="Happy14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63938" y="3771900"/>
            <a:ext cx="2160587" cy="23939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3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D20B-AC81-465D-BF3E-CCC61F2CD573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/>
              <a:t>TOPLANTIYA KATILDIĞINIZ VE GÖSTERDİĞİNİZ İLGİDEN DOLAYI TEŞEKKÜR EDERİM.</a:t>
            </a: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857364"/>
            <a:ext cx="3927475" cy="4191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tr-TR" sz="4400" dirty="0"/>
          </a:p>
          <a:p>
            <a:pPr algn="ctr">
              <a:buFont typeface="Wingdings" pitchFamily="2" charset="2"/>
              <a:buNone/>
            </a:pPr>
            <a:r>
              <a:rPr lang="tr-TR" sz="4400" dirty="0" smtClean="0"/>
              <a:t>ÜMİT ÖRMEK</a:t>
            </a:r>
            <a:endParaRPr lang="tr-TR" sz="4400" dirty="0"/>
          </a:p>
          <a:p>
            <a:pPr algn="ctr">
              <a:buFont typeface="Wingdings" pitchFamily="2" charset="2"/>
              <a:buNone/>
            </a:pPr>
            <a:r>
              <a:rPr lang="tr-TR" sz="4400" dirty="0" smtClean="0"/>
              <a:t>1-A </a:t>
            </a:r>
            <a:r>
              <a:rPr lang="tr-TR" sz="4400" dirty="0"/>
              <a:t>SINIF ÖĞRETMENİ</a:t>
            </a:r>
          </a:p>
        </p:txBody>
      </p:sp>
      <p:pic>
        <p:nvPicPr>
          <p:cNvPr id="45063" name="Picture 7" descr="C:\Users\acer\Desktop\16190853_m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2000240"/>
            <a:ext cx="4857784" cy="428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DB9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333375"/>
            <a:ext cx="5435600" cy="63357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z="4800" b="1" dirty="0">
                <a:solidFill>
                  <a:srgbClr val="003300"/>
                </a:solidFill>
              </a:rPr>
              <a:t>EĞER BİR ÇOCUK DÜŞMANCA DAVRANIŞLAR İÇİNDE YAŞARSA, KAVGA ETMEYİ ÖĞRENİR.</a:t>
            </a:r>
          </a:p>
        </p:txBody>
      </p:sp>
      <p:pic>
        <p:nvPicPr>
          <p:cNvPr id="3076" name="Picture 4" descr="www_resimcity_com_hareketli_kelebek_resimleri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 rot="581421">
            <a:off x="4859338" y="2276475"/>
            <a:ext cx="3889375" cy="45815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3075" grpId="1" build="p"/>
      <p:bldP spid="3075" grpId="2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www.dogruhaber.com.tr/image/haber/2013/01/01/Resim_13570479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99" y="0"/>
            <a:ext cx="9151999" cy="6858000"/>
          </a:xfrm>
          <a:prstGeom prst="rect">
            <a:avLst/>
          </a:prstGeom>
          <a:noFill/>
        </p:spPr>
      </p:pic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8710-360D-4C0E-9152-433D551FE824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14282" y="428604"/>
            <a:ext cx="8007350" cy="4953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z="6000" b="1" dirty="0">
                <a:solidFill>
                  <a:srgbClr val="0066FF"/>
                </a:solidFill>
              </a:rPr>
              <a:t>EĞER BİR ÇOCUK ALAY EDİLEREK YAŞARSA, SIKILGANLIĞI ÖĞRENİR.</a:t>
            </a:r>
            <a:r>
              <a:rPr lang="tr-TR" sz="6000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BC3B2-E898-44F7-9761-22D95E2CC806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620713"/>
            <a:ext cx="8007350" cy="54752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z="6600" b="1" dirty="0">
                <a:solidFill>
                  <a:srgbClr val="800000"/>
                </a:solidFill>
              </a:rPr>
              <a:t>EĞER BİR ÇOCUK DÜŞMANLIKLAR İÇİNDE BÜYÜRSE, SALDIRGANLIĞI ÖĞRENİR.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8" dur="1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CDB67-EFD9-4AF8-90E4-753BDEEE2739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14282" y="285728"/>
            <a:ext cx="8007350" cy="5546725"/>
          </a:xfrm>
        </p:spPr>
        <p:txBody>
          <a:bodyPr/>
          <a:lstStyle/>
          <a:p>
            <a:pPr>
              <a:buNone/>
            </a:pPr>
            <a:r>
              <a:rPr lang="tr-TR" sz="6600" b="1" dirty="0"/>
              <a:t>EĞER BİR ÇOCUK TEŞVİK EDİLEREK YAŞARSA, </a:t>
            </a:r>
            <a:r>
              <a:rPr lang="tr-TR" sz="6600" b="1" dirty="0" smtClean="0"/>
              <a:t>ÖZGÜVENİ </a:t>
            </a:r>
            <a:r>
              <a:rPr lang="tr-TR" sz="6600" b="1" dirty="0"/>
              <a:t>ÖĞRENİR. </a:t>
            </a:r>
          </a:p>
        </p:txBody>
      </p:sp>
      <p:pic>
        <p:nvPicPr>
          <p:cNvPr id="68610" name="Picture 2" descr="http://www.forumlord.net/attachments/4558d1352998893/24-kasim-ogretmenler-gun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50" y="1785926"/>
            <a:ext cx="3333750" cy="5072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9" dur="3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7D8-1996-4C4A-AB62-258A13024B76}" type="datetime1">
              <a:rPr lang="tr-TR"/>
              <a:pPr/>
              <a:t>22.09.2013</a:t>
            </a:fld>
            <a:endParaRPr lang="tr-TR"/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55650" y="549275"/>
            <a:ext cx="8007350" cy="55435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z="6000" b="1" dirty="0"/>
              <a:t>EĞER BİR ÇOCUK DEĞER VERİLEREK YAŞARSA, SAYGI DUYMAYI </a:t>
            </a:r>
            <a:r>
              <a:rPr lang="tr-TR" sz="6000" b="1" dirty="0" smtClean="0"/>
              <a:t>ÖĞRENİR</a:t>
            </a:r>
            <a:r>
              <a:rPr lang="tr-TR" sz="6000" b="1" dirty="0"/>
              <a:t>.</a:t>
            </a:r>
            <a:r>
              <a:rPr lang="tr-TR" dirty="0"/>
              <a:t> </a:t>
            </a:r>
          </a:p>
        </p:txBody>
      </p:sp>
      <p:pic>
        <p:nvPicPr>
          <p:cNvPr id="67586" name="Picture 2" descr="http://www.ogretmenhatti.com/images/articles/3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3214686"/>
            <a:ext cx="3143252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3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3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 descr="C:\Users\acer\Desktop\islam-dininde-adalet-anlayisi_4155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928910"/>
            <a:ext cx="4286248" cy="3929090"/>
          </a:xfrm>
          <a:prstGeom prst="rect">
            <a:avLst/>
          </a:prstGeom>
          <a:noFill/>
        </p:spPr>
      </p:pic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08C0D-E21B-4AB1-AA5C-661AC1288E2A}" type="datetime1">
              <a:rPr lang="tr-TR"/>
              <a:pPr/>
              <a:t>22.09.2013</a:t>
            </a:fld>
            <a:endParaRPr lang="tr-TR" dirty="0"/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14282" y="142852"/>
            <a:ext cx="8007350" cy="56197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z="6000" b="1" dirty="0"/>
              <a:t>EĞER BİR ÇOCUK EŞİTLİK ORTAMINDA YAŞARSA</a:t>
            </a:r>
            <a:r>
              <a:rPr lang="tr-TR" sz="6000" b="1" dirty="0" smtClean="0"/>
              <a:t>,</a:t>
            </a:r>
          </a:p>
          <a:p>
            <a:pPr>
              <a:buFont typeface="Wingdings" pitchFamily="2" charset="2"/>
              <a:buNone/>
            </a:pPr>
            <a:r>
              <a:rPr lang="tr-TR" sz="6000" b="1" dirty="0" smtClean="0"/>
              <a:t> </a:t>
            </a:r>
            <a:r>
              <a:rPr lang="tr-TR" sz="6000" b="1" dirty="0"/>
              <a:t>ADALETİ </a:t>
            </a:r>
            <a:endParaRPr lang="tr-TR" sz="6000" b="1" dirty="0" smtClean="0"/>
          </a:p>
          <a:p>
            <a:pPr>
              <a:buFont typeface="Wingdings" pitchFamily="2" charset="2"/>
              <a:buNone/>
            </a:pPr>
            <a:r>
              <a:rPr lang="tr-TR" sz="6000" b="1" dirty="0" smtClean="0"/>
              <a:t>ÖĞRENİR</a:t>
            </a:r>
            <a:r>
              <a:rPr lang="tr-TR" sz="6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3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3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0" autoRev="1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0" autoRev="1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1000" autoRev="1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0" autoRev="1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autoRev="1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1000" autoRev="1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1000" autoRev="1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0" autoRev="1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0" autoRev="1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1000" autoRev="1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1000" autoRev="1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0" autoRev="1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xit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3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3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xit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3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3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xit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3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5" grpId="1" build="p"/>
      <p:bldP spid="8195" grpId="2" build="p"/>
    </p:bldLst>
  </p:timing>
</p:sld>
</file>

<file path=ppt/theme/theme1.xml><?xml version="1.0" encoding="utf-8"?>
<a:theme xmlns:a="http://schemas.openxmlformats.org/drawingml/2006/main" name="1-veli-top-sunu">
  <a:themeElements>
    <a:clrScheme name="Cam Katmanlar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Cam Katmanlar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m Katmanlar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m Katmanlar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m Katmanlar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m Katmanlar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m Katmanlar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m Katmanlar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m Katmanlar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m Katmanlar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1-veli-top-sunu</Template>
  <TotalTime>40</TotalTime>
  <Words>352</Words>
  <Application>Microsoft Office PowerPoint</Application>
  <PresentationFormat>Ekran Gösterisi (4:3)</PresentationFormat>
  <Paragraphs>57</Paragraphs>
  <Slides>30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1-veli-top-sunu</vt:lpstr>
      <vt:lpstr> 1-A SINIFI VELİ TOPLANTISINA HOŞGELDİNİZ</vt:lpstr>
      <vt:lpstr>Slayt 2</vt:lpstr>
      <vt:lpstr>ÇOCUKLARIMIZA NASIL DAVRANMALIYIZ?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EĞER BİR ÇOCUK SEVGİ İÇİNDE BÜYÜRSE GÜVENMEYİ ÖĞRENİR. </vt:lpstr>
      <vt:lpstr>DERS ÇALIŞMA  YÖNTEMLERİ</vt:lpstr>
      <vt:lpstr>ÖĞRENCİLERİMİZİN BAŞARILI OLABİLMELERİ İÇİN SADECE OKULDA DEĞİL, EVDE DE DÜZENLİ OLARAK ÇALIŞMASI GEREKİR.</vt:lpstr>
      <vt:lpstr>ONU SUÇLAMAYINIZ.</vt:lpstr>
      <vt:lpstr>SADECE BAŞARISIZLIĞINI DEĞİL, BAŞARILI YÖNLERİNİ DE DİKKÂTE ALINIZ.</vt:lpstr>
      <vt:lpstr>ONU BAŞKALARIYLA KARŞILAŞTIRMAYINIZ.</vt:lpstr>
      <vt:lpstr>BİR ÖĞRETMEN VE ANNE BABA OLARAK TAKDİR EDİP ÇOCUKLARIMIZA YARDIM ETMEK ZORUNDAYIZ.</vt:lpstr>
      <vt:lpstr>KULLANDIĞI DEFTER, SİLGİ, KALEM, GİYSİ VE AYAKKABI GİBİ EŞYALARINI TEMİZ TUTMA VE İYİ KULLANMA ALIŞKANLIĞI VERMELİYİZ.</vt:lpstr>
      <vt:lpstr>Slayt 21</vt:lpstr>
      <vt:lpstr>ÇOCUĞA KARŞI AİLE BİREYLERİNİN DAVRANIŞLARI AYNI OLMALIDIR. ANNENİN EVET DEDİĞİNE BABA HAYIR DEMEMELİDİR.</vt:lpstr>
      <vt:lpstr>EĞİTİMİ ÖĞRETMENİN TEK BAŞINA BAŞARABİLMESİ MÜMKÜN DEĞİLDİR. EN AZ AYDA BİR KEZ ÖĞRETMENİ İLE GÖRÜŞÜNÜZ.</vt:lpstr>
      <vt:lpstr>ÇOCUĞUMUZLA KONUŞURKEN, “NE OLACAK, O DAHA ÇOCUK, ANLAMAZ, BEN İSTEDİĞİMİ SÖYLERİM.” DİYE DÜŞÜNMEMEK GEREKİR.</vt:lpstr>
      <vt:lpstr>ÇOCUĞUNUZA BİLGİSİZ, BECERİKSİZ, VURDUM DUYMAZ, TEMBEL VB. KELİMELER KULLANMAYINIZ.</vt:lpstr>
      <vt:lpstr>ANNE, BABA, BÜYÜKANNE, BÜYÜKBABA, HALA VE TEYZENİN EĞİTİM HAKKINDA GÖRÜŞ AYRILIĞI, ÇOCUĞUN EĞİTİMİNİ ÇIKMAZA SOKAR.</vt:lpstr>
      <vt:lpstr>Slayt 27</vt:lpstr>
      <vt:lpstr>Slayt 28</vt:lpstr>
      <vt:lpstr>  SES TEMELLİ CÜMLE YÖNTEMİ NEDİR? </vt:lpstr>
      <vt:lpstr>TOPLANTIYA KATILDIĞINIZ VE GÖSTERDİĞİNİZ İLGİDEN DOLAYI TEŞEKKÜR EDERİM.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ÜMİT</dc:creator>
  <cp:keywords>www.sorubak.com</cp:keywords>
  <dc:description>www.sorubak.com</dc:description>
  <cp:lastModifiedBy>Dogan</cp:lastModifiedBy>
  <cp:revision>www.sorubak.com</cp:revision>
  <dcterms:created xsi:type="dcterms:W3CDTF">2013-09-16T21:11:04Z</dcterms:created>
  <dcterms:modified xsi:type="dcterms:W3CDTF">2013-09-22T10:10:49Z</dcterms:modified>
  <cp:category>www.sorubak.com</cp:category>
</cp:coreProperties>
</file>