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61" r:id="rId3"/>
    <p:sldId id="262" r:id="rId4"/>
    <p:sldId id="256" r:id="rId5"/>
    <p:sldId id="257" r:id="rId6"/>
    <p:sldId id="263" r:id="rId7"/>
    <p:sldId id="258" r:id="rId8"/>
    <p:sldId id="259"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6"/>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E37BD4A5-1A9B-4F52-8BB4-CFD6F38B8D2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0E97262C-41A1-4A00-87CB-4C4BD359225A}" type="datetimeFigureOut">
              <a:rPr lang="tr-TR" smtClean="0"/>
              <a:pPr/>
              <a:t>27.12.2012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E37BD4A5-1A9B-4F52-8BB4-CFD6F38B8D2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E97262C-41A1-4A00-87CB-4C4BD359225A}" type="datetimeFigureOut">
              <a:rPr lang="tr-TR" smtClean="0"/>
              <a:pPr/>
              <a:t>27.12.2012</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37BD4A5-1A9B-4F52-8BB4-CFD6F38B8D2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audio" Target="file:///C:\Users\acer\Desktop\SEMRA\M&#252;zik%20Mar&#351;lar\BOLU%20T&#220;RK&#220;LER&#304;\benden%20selam%20olsun%20bolu%20beyine.mp3" TargetMode="Externa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acer\Desktop\SEMRA\M&#252;zik%20Mar&#351;lar\BOLU%20T&#220;RK&#220;LER&#304;\benden%20selam%20olsun%20bolu%20beyine.mp3"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acer\Desktop\SEMRA\M&#252;zik%20Mar&#351;lar\BOLU%20T&#220;RK&#220;LER&#304;\benden%20selam%20olsun%20bolu%20beyine.mp3"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Layout" Target="../slideLayouts/slideLayout2.xml"/><Relationship Id="rId1" Type="http://schemas.openxmlformats.org/officeDocument/2006/relationships/audio" Target="file:///C:\Users\acer\Desktop\SEMRA\M&#252;zik%20Mar&#351;lar\BOLU%20T&#220;RK&#220;LER&#304;\benden%20selam%20olsun%20bolu%20beyine.mp3"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0" y="620688"/>
            <a:ext cx="9144000" cy="1512168"/>
          </a:xfrm>
        </p:spPr>
        <p:txBody>
          <a:bodyPr>
            <a:noAutofit/>
          </a:bodyPr>
          <a:lstStyle/>
          <a:p>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a:r>
            <a:br>
              <a:rPr lang="tr-TR" sz="3200" b="1" dirty="0" smtClean="0">
                <a:solidFill>
                  <a:srgbClr val="FF0000"/>
                </a:solidFill>
              </a:rPr>
            </a:br>
            <a:r>
              <a:rPr lang="tr-TR" sz="3200" b="1" dirty="0" smtClean="0">
                <a:solidFill>
                  <a:srgbClr val="FF0000"/>
                </a:solidFill>
              </a:rPr>
              <a:t>            EFSANE:</a:t>
            </a:r>
            <a:r>
              <a:rPr lang="tr-TR" sz="3200" dirty="0" smtClean="0">
                <a:solidFill>
                  <a:srgbClr val="FF0000"/>
                </a:solidFill>
              </a:rPr>
              <a:t> </a:t>
            </a:r>
            <a:r>
              <a:rPr lang="tr-TR" sz="3200" b="1" dirty="0" smtClean="0">
                <a:solidFill>
                  <a:schemeClr val="tx1"/>
                </a:solidFill>
              </a:rPr>
              <a:t>Eski çağlardan beri söylenegelen, olağanüstü varlıkları, olayları konu edinen hayalî hikâye, söylence.</a:t>
            </a:r>
            <a:endParaRPr lang="tr-TR" sz="3200" b="1" dirty="0">
              <a:solidFill>
                <a:schemeClr val="tx1"/>
              </a:solidFill>
            </a:endParaRPr>
          </a:p>
        </p:txBody>
      </p:sp>
      <p:sp>
        <p:nvSpPr>
          <p:cNvPr id="5" name="1 Başlık"/>
          <p:cNvSpPr>
            <a:spLocks noGrp="1"/>
          </p:cNvSpPr>
          <p:nvPr>
            <p:ph idx="1"/>
          </p:nvPr>
        </p:nvSpPr>
        <p:spPr>
          <a:xfrm>
            <a:off x="0" y="1916832"/>
            <a:ext cx="9144000" cy="4941168"/>
          </a:xfrm>
        </p:spPr>
        <p:txBody>
          <a:bodyPr>
            <a:normAutofit fontScale="25000" lnSpcReduction="20000"/>
          </a:bodyPr>
          <a:lstStyle/>
          <a:p>
            <a:pPr>
              <a:buNone/>
            </a:pPr>
            <a:r>
              <a:rPr lang="tr-TR" sz="6200" b="1" dirty="0" smtClean="0"/>
              <a:t>                                       </a:t>
            </a:r>
          </a:p>
          <a:p>
            <a:pPr>
              <a:buNone/>
            </a:pPr>
            <a:r>
              <a:rPr lang="tr-TR" sz="9600" b="1" dirty="0" smtClean="0"/>
              <a:t>                            </a:t>
            </a:r>
            <a:r>
              <a:rPr lang="tr-TR" sz="9600" b="1" dirty="0" smtClean="0">
                <a:solidFill>
                  <a:srgbClr val="FF0000"/>
                </a:solidFill>
              </a:rPr>
              <a:t>Efsanenin </a:t>
            </a:r>
            <a:r>
              <a:rPr lang="tr-TR" sz="9600" b="1" dirty="0">
                <a:solidFill>
                  <a:srgbClr val="FF0000"/>
                </a:solidFill>
              </a:rPr>
              <a:t>Özellikleri </a:t>
            </a:r>
            <a:r>
              <a:rPr lang="tr-TR" sz="9600" b="1" dirty="0" smtClean="0">
                <a:solidFill>
                  <a:srgbClr val="FF0000"/>
                </a:solidFill>
              </a:rPr>
              <a:t>:</a:t>
            </a:r>
            <a:r>
              <a:rPr lang="tr-TR" sz="9600" b="1" dirty="0"/>
              <a:t/>
            </a:r>
            <a:br>
              <a:rPr lang="tr-TR" sz="9600" b="1" dirty="0"/>
            </a:br>
            <a:r>
              <a:rPr lang="tr-TR" sz="9600" b="1" dirty="0" smtClean="0"/>
              <a:t>      </a:t>
            </a:r>
            <a:r>
              <a:rPr lang="tr-TR" sz="9600" b="1" dirty="0"/>
              <a:t>Efsaneler dilden dile </a:t>
            </a:r>
            <a:r>
              <a:rPr lang="tr-TR" sz="9600" b="1" dirty="0" smtClean="0"/>
              <a:t>anlatılarak  gelmiş</a:t>
            </a:r>
            <a:r>
              <a:rPr lang="tr-TR" sz="9600" b="1" dirty="0"/>
              <a:t>, çok eski anlatılar olup ortak (anonim) halk edebiyatı ürünleridir.</a:t>
            </a:r>
          </a:p>
          <a:p>
            <a:pPr>
              <a:buNone/>
            </a:pPr>
            <a:r>
              <a:rPr lang="tr-TR" sz="9600" b="1" dirty="0"/>
              <a:t> </a:t>
            </a:r>
          </a:p>
          <a:p>
            <a:pPr>
              <a:buNone/>
            </a:pPr>
            <a:r>
              <a:rPr lang="tr-TR" sz="9600" b="1" dirty="0" smtClean="0"/>
              <a:t>        Efsanelerin </a:t>
            </a:r>
            <a:r>
              <a:rPr lang="tr-TR" sz="9600" b="1" dirty="0"/>
              <a:t>konuları bir kişiye, bir olaya veya bir yere dayandırılır.</a:t>
            </a:r>
          </a:p>
          <a:p>
            <a:pPr>
              <a:buNone/>
            </a:pPr>
            <a:r>
              <a:rPr lang="tr-TR" sz="9600" b="1" dirty="0"/>
              <a:t> </a:t>
            </a:r>
          </a:p>
          <a:p>
            <a:pPr>
              <a:buNone/>
            </a:pPr>
            <a:r>
              <a:rPr lang="tr-TR" sz="9600" b="1" dirty="0" smtClean="0"/>
              <a:t>           Efsanelerde </a:t>
            </a:r>
            <a:r>
              <a:rPr lang="tr-TR" sz="9600" b="1" dirty="0"/>
              <a:t>anlatılanların, bir ölçüde de olsa, inandırıcılık özelliği vardır. (Özellikle efsane derleme çalışmaları sırasında, anlatıcının gerçekliğine inandığı ve dinleyenin de inanmasını istediği, tarafımdan gözlenmiştir).</a:t>
            </a:r>
          </a:p>
          <a:p>
            <a:pPr>
              <a:buNone/>
            </a:pPr>
            <a:r>
              <a:rPr lang="tr-TR" sz="9600" b="1" dirty="0"/>
              <a:t> </a:t>
            </a:r>
          </a:p>
          <a:p>
            <a:pPr>
              <a:buNone/>
            </a:pPr>
            <a:r>
              <a:rPr lang="tr-TR" sz="9600" b="1" dirty="0"/>
              <a:t/>
            </a:r>
            <a:br>
              <a:rPr lang="tr-TR" sz="9600" b="1" dirty="0"/>
            </a:br>
            <a:r>
              <a:rPr lang="tr-TR" sz="9600" dirty="0"/>
              <a:t/>
            </a:r>
            <a:br>
              <a:rPr lang="tr-TR" sz="9600" dirty="0"/>
            </a:br>
            <a:r>
              <a:rPr lang="tr-TR" sz="9600" dirty="0" smtClean="0"/>
              <a:t> </a:t>
            </a:r>
            <a:endParaRPr lang="tr-TR" sz="9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548680"/>
            <a:ext cx="8229600" cy="5577483"/>
          </a:xfrm>
        </p:spPr>
        <p:txBody>
          <a:bodyPr>
            <a:normAutofit/>
          </a:bodyPr>
          <a:lstStyle/>
          <a:p>
            <a:pPr>
              <a:buNone/>
            </a:pPr>
            <a:r>
              <a:rPr lang="tr-TR" b="1" dirty="0" smtClean="0"/>
              <a:t> Efsanelerde  çoğu zaman, olağanüstülük ağır basar. Bu nedenle de dinleyeni, bilinmeyen giz dolu bir dünyaya götürerek saygı ve ilgi uyandırır.</a:t>
            </a:r>
          </a:p>
          <a:p>
            <a:pPr>
              <a:buNone/>
            </a:pPr>
            <a:r>
              <a:rPr lang="tr-TR" b="1" dirty="0" smtClean="0"/>
              <a:t> </a:t>
            </a:r>
          </a:p>
          <a:p>
            <a:pPr>
              <a:buNone/>
            </a:pPr>
            <a:r>
              <a:rPr lang="tr-TR" b="1" dirty="0" smtClean="0"/>
              <a:t>             Efsaneler, bir bakıma, mitlerin modernleşmiş şekilleri olarak ifade edildikleri için, kutsal </a:t>
            </a:r>
            <a:r>
              <a:rPr lang="tr-TR" b="1" dirty="0" err="1" smtClean="0"/>
              <a:t>ögeler</a:t>
            </a:r>
            <a:r>
              <a:rPr lang="tr-TR" b="1" dirty="0" smtClean="0"/>
              <a:t> de taşırlar.</a:t>
            </a:r>
          </a:p>
          <a:p>
            <a:pPr>
              <a:buNone/>
            </a:pPr>
            <a:r>
              <a:rPr lang="tr-TR" b="1" dirty="0" smtClean="0"/>
              <a:t> </a:t>
            </a:r>
          </a:p>
          <a:p>
            <a:pPr>
              <a:buNone/>
            </a:pPr>
            <a:r>
              <a:rPr lang="tr-TR" b="1" dirty="0" smtClean="0"/>
              <a:t>              Efsaneler, belirli bir şekilleri olmayan ve konuşma diliyle anlatılan, kısa halk anlatılarıdır.</a:t>
            </a:r>
          </a:p>
          <a:p>
            <a:pPr>
              <a:buNone/>
            </a:pPr>
            <a:r>
              <a:rPr lang="tr-TR" b="1" dirty="0" smtClean="0"/>
              <a:t> </a:t>
            </a:r>
          </a:p>
          <a:p>
            <a:pPr>
              <a:buNone/>
            </a:pPr>
            <a:r>
              <a:rPr lang="tr-TR" b="1" dirty="0" smtClean="0"/>
              <a:t> </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endParaRPr lang="tr-TR" dirty="0"/>
          </a:p>
        </p:txBody>
      </p:sp>
      <p:pic>
        <p:nvPicPr>
          <p:cNvPr id="1026" name="Picture 2" descr="C:\Users\acer\Pictures\Koroglu[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4 Başlık"/>
          <p:cNvSpPr>
            <a:spLocks noGrp="1"/>
          </p:cNvSpPr>
          <p:nvPr>
            <p:ph type="title"/>
          </p:nvPr>
        </p:nvSpPr>
        <p:spPr>
          <a:xfrm>
            <a:off x="457200" y="969925"/>
            <a:ext cx="8229600" cy="877163"/>
          </a:xfrm>
          <a:prstGeom prst="rect">
            <a:avLst/>
          </a:prstGeom>
        </p:spPr>
        <p:txBody>
          <a:bodyPr wrap="square">
            <a:spAutoFit/>
          </a:bodyPr>
          <a:lstStyle/>
          <a:p>
            <a:r>
              <a:rPr lang="tr-TR" sz="5400" b="1" dirty="0" smtClean="0">
                <a:solidFill>
                  <a:srgbClr val="FF0000"/>
                </a:solidFill>
              </a:rPr>
              <a:t>                  KÖROĞLU</a:t>
            </a:r>
            <a:endParaRPr lang="tr-TR" sz="5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836713"/>
            <a:ext cx="7772400" cy="2763738"/>
          </a:xfrm>
        </p:spPr>
        <p:txBody>
          <a:bodyPr>
            <a:normAutofit fontScale="90000"/>
          </a:bodyPr>
          <a:lstStyle/>
          <a:p>
            <a:r>
              <a:rPr lang="tr-TR" sz="2200" dirty="0" smtClean="0"/>
              <a:t>:</a:t>
            </a:r>
            <a:br>
              <a:rPr lang="tr-TR" sz="2200" dirty="0" smtClean="0"/>
            </a:br>
            <a:r>
              <a:rPr lang="tr-TR" sz="2200" dirty="0" smtClean="0"/>
              <a:t/>
            </a:r>
            <a:br>
              <a:rPr lang="tr-TR" sz="2200" dirty="0" smtClean="0"/>
            </a:br>
            <a:r>
              <a:rPr lang="tr-TR" sz="2200" dirty="0" smtClean="0"/>
              <a:t/>
            </a:r>
            <a:br>
              <a:rPr lang="tr-TR" sz="2200" dirty="0" smtClean="0"/>
            </a:br>
            <a:r>
              <a:rPr lang="tr-TR" sz="2200" dirty="0" smtClean="0"/>
              <a:t/>
            </a:r>
            <a:br>
              <a:rPr lang="tr-TR" sz="2200" dirty="0" smtClean="0"/>
            </a:br>
            <a:r>
              <a:rPr lang="tr-TR" sz="6700" b="1" dirty="0" smtClean="0">
                <a:solidFill>
                  <a:srgbClr val="FF0000"/>
                </a:solidFill>
              </a:rPr>
              <a:t> </a:t>
            </a:r>
            <a:r>
              <a:rPr lang="tr-TR" sz="2200" dirty="0" smtClean="0"/>
              <a:t/>
            </a:r>
            <a:br>
              <a:rPr lang="tr-TR" sz="2200" dirty="0" smtClean="0"/>
            </a:br>
            <a:r>
              <a:rPr lang="tr-TR" sz="2200" dirty="0" smtClean="0"/>
              <a:t/>
            </a:r>
            <a:br>
              <a:rPr lang="tr-TR" sz="2200" dirty="0" smtClean="0"/>
            </a:br>
            <a:r>
              <a:rPr lang="tr-TR" sz="2200" dirty="0" smtClean="0"/>
              <a:t> </a:t>
            </a:r>
            <a:r>
              <a:rPr lang="tr-TR" dirty="0" smtClean="0"/>
              <a:t/>
            </a:r>
            <a:br>
              <a:rPr lang="tr-TR" dirty="0" smtClean="0"/>
            </a:br>
            <a:r>
              <a:rPr lang="tr-TR" dirty="0" smtClean="0"/>
              <a:t/>
            </a:r>
            <a:br>
              <a:rPr lang="tr-TR" dirty="0" smtClean="0"/>
            </a:br>
            <a:r>
              <a:rPr lang="tr-TR" dirty="0" smtClean="0"/>
              <a:t/>
            </a:r>
            <a:br>
              <a:rPr lang="tr-TR" dirty="0" smtClean="0"/>
            </a:br>
            <a:r>
              <a:rPr lang="tr-TR" dirty="0" smtClean="0"/>
              <a:t/>
            </a:r>
            <a:br>
              <a:rPr lang="tr-TR" dirty="0" smtClean="0"/>
            </a:br>
            <a:endParaRPr lang="tr-TR" dirty="0"/>
          </a:p>
        </p:txBody>
      </p:sp>
      <p:sp>
        <p:nvSpPr>
          <p:cNvPr id="3" name="2 Alt Başlık"/>
          <p:cNvSpPr>
            <a:spLocks noGrp="1"/>
          </p:cNvSpPr>
          <p:nvPr>
            <p:ph type="subTitle" idx="1"/>
          </p:nvPr>
        </p:nvSpPr>
        <p:spPr>
          <a:xfrm>
            <a:off x="0" y="2204864"/>
            <a:ext cx="9144000" cy="4653136"/>
          </a:xfrm>
        </p:spPr>
        <p:txBody>
          <a:bodyPr>
            <a:normAutofit/>
          </a:bodyPr>
          <a:lstStyle/>
          <a:p>
            <a:r>
              <a:rPr lang="tr-TR" b="1" dirty="0" smtClean="0">
                <a:solidFill>
                  <a:schemeClr val="tx1"/>
                </a:solidFill>
              </a:rPr>
              <a:t>Bolu denildiğinde ilk akla gelenlerden biri Köroğlu’dur. 16.yy. sonu ile 17.yy. başlarında yaşayan Köroğlu’ </a:t>
            </a:r>
            <a:r>
              <a:rPr lang="tr-TR" b="1" dirty="0" err="1" smtClean="0">
                <a:solidFill>
                  <a:schemeClr val="tx1"/>
                </a:solidFill>
              </a:rPr>
              <a:t>nun</a:t>
            </a:r>
            <a:r>
              <a:rPr lang="tr-TR" b="1" dirty="0" smtClean="0">
                <a:solidFill>
                  <a:schemeClr val="tx1"/>
                </a:solidFill>
              </a:rPr>
              <a:t> asıl adı </a:t>
            </a:r>
            <a:r>
              <a:rPr lang="tr-TR" b="1" dirty="0" smtClean="0">
                <a:solidFill>
                  <a:srgbClr val="FF0000"/>
                </a:solidFill>
              </a:rPr>
              <a:t>Ruşen Ali’</a:t>
            </a:r>
            <a:r>
              <a:rPr lang="tr-TR" b="1" dirty="0" smtClean="0">
                <a:solidFill>
                  <a:schemeClr val="tx1"/>
                </a:solidFill>
              </a:rPr>
              <a:t>dir. Haksızlığa başkaldıran hikayesi şöyledir:</a:t>
            </a:r>
            <a:endParaRPr lang="tr-TR" b="1" dirty="0">
              <a:solidFill>
                <a:schemeClr val="tx1"/>
              </a:solidFill>
            </a:endParaRPr>
          </a:p>
        </p:txBody>
      </p:sp>
      <p:sp>
        <p:nvSpPr>
          <p:cNvPr id="4" name="3 Dikdörtgen"/>
          <p:cNvSpPr/>
          <p:nvPr/>
        </p:nvSpPr>
        <p:spPr>
          <a:xfrm>
            <a:off x="1979712" y="908720"/>
            <a:ext cx="5184576" cy="923330"/>
          </a:xfrm>
          <a:prstGeom prst="rect">
            <a:avLst/>
          </a:prstGeom>
        </p:spPr>
        <p:txBody>
          <a:bodyPr wrap="square">
            <a:spAutoFit/>
          </a:bodyPr>
          <a:lstStyle/>
          <a:p>
            <a:r>
              <a:rPr lang="tr-TR" sz="5400" b="1" dirty="0" smtClean="0">
                <a:solidFill>
                  <a:srgbClr val="FF0000"/>
                </a:solidFill>
              </a:rPr>
              <a:t>    KÖROĞLU</a:t>
            </a:r>
            <a:endParaRPr lang="tr-TR" sz="5400" dirty="0"/>
          </a:p>
        </p:txBody>
      </p:sp>
      <p:pic>
        <p:nvPicPr>
          <p:cNvPr id="5" name="benden selam olsun bolu beyine.mp3">
            <a:hlinkClick r:id="" action="ppaction://media"/>
          </p:cNvPr>
          <p:cNvPicPr>
            <a:picLocks noRot="1" noChangeAspect="1"/>
          </p:cNvPicPr>
          <p:nvPr>
            <a:audioFile r:link="rId1"/>
          </p:nvPr>
        </p:nvPicPr>
        <p:blipFill>
          <a:blip r:embed="rId3" cstate="print"/>
          <a:stretch>
            <a:fillRect/>
          </a:stretch>
        </p:blipFill>
        <p:spPr>
          <a:xfrm>
            <a:off x="395536" y="6381328"/>
            <a:ext cx="304800" cy="304800"/>
          </a:xfrm>
          <a:prstGeom prst="rect">
            <a:avLst/>
          </a:prstGeom>
        </p:spPr>
      </p:pic>
      <p:pic>
        <p:nvPicPr>
          <p:cNvPr id="2050" name="Picture 2" descr="C:\Users\acer\Pictures\images.jpg"/>
          <p:cNvPicPr>
            <a:picLocks noChangeAspect="1" noChangeArrowheads="1"/>
          </p:cNvPicPr>
          <p:nvPr/>
        </p:nvPicPr>
        <p:blipFill>
          <a:blip r:embed="rId4" cstate="print"/>
          <a:srcRect/>
          <a:stretch>
            <a:fillRect/>
          </a:stretch>
        </p:blipFill>
        <p:spPr bwMode="auto">
          <a:xfrm>
            <a:off x="1331640" y="3789040"/>
            <a:ext cx="6264696" cy="28083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remove"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23928" y="332656"/>
            <a:ext cx="5220072" cy="5793507"/>
          </a:xfrm>
        </p:spPr>
        <p:txBody>
          <a:bodyPr>
            <a:normAutofit/>
          </a:bodyPr>
          <a:lstStyle/>
          <a:p>
            <a:pPr>
              <a:buNone/>
            </a:pPr>
            <a:r>
              <a:rPr lang="tr-TR" dirty="0" smtClean="0"/>
              <a:t>          </a:t>
            </a:r>
          </a:p>
          <a:p>
            <a:pPr>
              <a:buNone/>
            </a:pPr>
            <a:r>
              <a:rPr lang="tr-TR" dirty="0" smtClean="0"/>
              <a:t>         Bolu Beyi at meraklısıdır. Seyisi olan Yusuf’u, güzel ve cins bir at bulmaya gönderir.Yusuf sonradan mükemmel bir at olacağına inandığı gösterişsiz bir tay bulup getirir.</a:t>
            </a:r>
          </a:p>
          <a:p>
            <a:pPr>
              <a:buNone/>
            </a:pPr>
            <a:r>
              <a:rPr lang="tr-TR" dirty="0"/>
              <a:t> </a:t>
            </a:r>
            <a:r>
              <a:rPr lang="tr-TR" dirty="0" smtClean="0"/>
              <a:t>          Bolu Beyi tayı beğenmez ve Yusuf’un gözlerine mil çektirerek yanından kovar.Yusuf köye döner ve olanları oğluna anlatır.Oğlu Ruşen Ali, babasının intikamını almak için dağa çıkar.</a:t>
            </a:r>
          </a:p>
        </p:txBody>
      </p:sp>
      <p:pic>
        <p:nvPicPr>
          <p:cNvPr id="4" name="benden selam olsun bolu beyine.mp3">
            <a:hlinkClick r:id="" action="ppaction://media"/>
          </p:cNvPr>
          <p:cNvPicPr>
            <a:picLocks noRot="1" noChangeAspect="1"/>
          </p:cNvPicPr>
          <p:nvPr>
            <a:audioFile r:link="rId1"/>
          </p:nvPr>
        </p:nvPicPr>
        <p:blipFill>
          <a:blip r:embed="rId3" cstate="print"/>
          <a:stretch>
            <a:fillRect/>
          </a:stretch>
        </p:blipFill>
        <p:spPr>
          <a:xfrm>
            <a:off x="395536" y="6381328"/>
            <a:ext cx="304800" cy="304800"/>
          </a:xfrm>
          <a:prstGeom prst="rect">
            <a:avLst/>
          </a:prstGeom>
        </p:spPr>
      </p:pic>
      <p:pic>
        <p:nvPicPr>
          <p:cNvPr id="6145" name="Picture 1" descr="C:\Users\acer\Pictures\koroglu[1].jpg"/>
          <p:cNvPicPr>
            <a:picLocks noChangeAspect="1" noChangeArrowheads="1"/>
          </p:cNvPicPr>
          <p:nvPr/>
        </p:nvPicPr>
        <p:blipFill>
          <a:blip r:embed="rId4" cstate="print"/>
          <a:srcRect/>
          <a:stretch>
            <a:fillRect/>
          </a:stretch>
        </p:blipFill>
        <p:spPr bwMode="auto">
          <a:xfrm>
            <a:off x="251520" y="548680"/>
            <a:ext cx="3456384" cy="554461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remove"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cer\Pictures\indir.jpg"/>
          <p:cNvPicPr>
            <a:picLocks noGrp="1" noChangeAspect="1" noChangeArrowheads="1"/>
          </p:cNvPicPr>
          <p:nvPr>
            <p:ph idx="1"/>
          </p:nvPr>
        </p:nvPicPr>
        <p:blipFill>
          <a:blip r:embed="rId2" cstate="print"/>
          <a:srcRect/>
          <a:stretch>
            <a:fillRect/>
          </a:stretch>
        </p:blipFill>
        <p:spPr bwMode="auto">
          <a:xfrm>
            <a:off x="1259633" y="4005064"/>
            <a:ext cx="2448272" cy="2852936"/>
          </a:xfrm>
          <a:prstGeom prst="rect">
            <a:avLst/>
          </a:prstGeom>
          <a:noFill/>
        </p:spPr>
      </p:pic>
      <p:sp>
        <p:nvSpPr>
          <p:cNvPr id="5" name="4 Dikdörtgen"/>
          <p:cNvSpPr/>
          <p:nvPr/>
        </p:nvSpPr>
        <p:spPr>
          <a:xfrm>
            <a:off x="467544" y="692696"/>
            <a:ext cx="8496944" cy="3816429"/>
          </a:xfrm>
          <a:prstGeom prst="rect">
            <a:avLst/>
          </a:prstGeom>
        </p:spPr>
        <p:txBody>
          <a:bodyPr wrap="square">
            <a:spAutoFit/>
          </a:bodyPr>
          <a:lstStyle/>
          <a:p>
            <a:pPr>
              <a:buNone/>
            </a:pPr>
            <a:r>
              <a:rPr lang="tr-TR" dirty="0" smtClean="0"/>
              <a:t> </a:t>
            </a:r>
            <a:r>
              <a:rPr lang="tr-TR" sz="2800" dirty="0" smtClean="0"/>
              <a:t>Ruşen Ali Köroğlu diye anılacak, babasının intikamını almak, zalimliklerinin hesabını sormak için korkulu rüya haline gelecektir.</a:t>
            </a:r>
          </a:p>
          <a:p>
            <a:pPr>
              <a:buNone/>
            </a:pPr>
            <a:r>
              <a:rPr lang="tr-TR" sz="2800" dirty="0" smtClean="0"/>
              <a:t>          Köroğlu’nun mücadelesi “delikli demir” icat olup mertlik bozuluncaya kadar sürer. Sonuçta, her halk kahramanında olduğu gibi Köroğlu da fani dünyadan göçer, gönüllere girerek, dilden dile anlatılan bir efsane haline, destan haline gelir.</a:t>
            </a:r>
            <a:r>
              <a:rPr lang="tr-TR" dirty="0" smtClean="0"/>
              <a:t/>
            </a:r>
            <a:br>
              <a:rPr lang="tr-TR" dirty="0" smtClean="0"/>
            </a:br>
            <a:endParaRPr lang="tr-TR" dirty="0"/>
          </a:p>
        </p:txBody>
      </p:sp>
      <p:pic>
        <p:nvPicPr>
          <p:cNvPr id="3076" name="Picture 4" descr="http://www.kibriscik.gov.tr/ortak_icerik/kibriscik/k%C3%B6ro%C4%9Flu%20heykeli.jpg"/>
          <p:cNvPicPr>
            <a:picLocks noChangeAspect="1" noChangeArrowheads="1"/>
          </p:cNvPicPr>
          <p:nvPr/>
        </p:nvPicPr>
        <p:blipFill>
          <a:blip r:embed="rId3" cstate="print"/>
          <a:srcRect/>
          <a:stretch>
            <a:fillRect/>
          </a:stretch>
        </p:blipFill>
        <p:spPr bwMode="auto">
          <a:xfrm>
            <a:off x="5004048" y="4293096"/>
            <a:ext cx="3456384" cy="2376264"/>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88640"/>
            <a:ext cx="8229600" cy="5937523"/>
          </a:xfrm>
        </p:spPr>
        <p:txBody>
          <a:bodyPr>
            <a:noAutofit/>
          </a:bodyPr>
          <a:lstStyle/>
          <a:p>
            <a:pPr>
              <a:buNone/>
            </a:pPr>
            <a:r>
              <a:rPr lang="tr-TR" sz="2400" dirty="0" smtClean="0"/>
              <a:t>                                     </a:t>
            </a:r>
            <a:r>
              <a:rPr lang="tr-TR" sz="2400" b="1" dirty="0" smtClean="0">
                <a:solidFill>
                  <a:srgbClr val="FF0000"/>
                </a:solidFill>
              </a:rPr>
              <a:t>Köroğlu Anıtı</a:t>
            </a:r>
            <a:r>
              <a:rPr lang="tr-TR" sz="2400" dirty="0" smtClean="0"/>
              <a:t/>
            </a:r>
            <a:br>
              <a:rPr lang="tr-TR" sz="2400" dirty="0" smtClean="0"/>
            </a:br>
            <a:r>
              <a:rPr lang="tr-TR" sz="2400" b="1" dirty="0" smtClean="0"/>
              <a:t>Hey hey efeler hey hey Eğri kılıç kında paslanmalıdır.</a:t>
            </a:r>
            <a:br>
              <a:rPr lang="tr-TR" sz="2400" b="1" dirty="0" smtClean="0"/>
            </a:br>
            <a:r>
              <a:rPr lang="tr-TR" sz="2400" b="1" dirty="0" smtClean="0"/>
              <a:t/>
            </a:r>
            <a:br>
              <a:rPr lang="tr-TR" sz="2400" b="1" dirty="0" smtClean="0"/>
            </a:br>
            <a:r>
              <a:rPr lang="tr-TR" sz="2400" b="1" dirty="0" smtClean="0"/>
              <a:t>Köroğlu düşer mi yine şanından,</a:t>
            </a:r>
            <a:br>
              <a:rPr lang="tr-TR" sz="2400" b="1" dirty="0" smtClean="0"/>
            </a:br>
            <a:r>
              <a:rPr lang="tr-TR" sz="2400" b="1" dirty="0" smtClean="0"/>
              <a:t/>
            </a:r>
            <a:br>
              <a:rPr lang="tr-TR" sz="2400" b="1" dirty="0" smtClean="0"/>
            </a:br>
            <a:r>
              <a:rPr lang="tr-TR" sz="2400" b="1" dirty="0" smtClean="0"/>
              <a:t>Ayırır çoğunu er meydanından,</a:t>
            </a:r>
            <a:br>
              <a:rPr lang="tr-TR" sz="2400" b="1" dirty="0" smtClean="0"/>
            </a:br>
            <a:r>
              <a:rPr lang="tr-TR" sz="2400" b="1" dirty="0" smtClean="0"/>
              <a:t/>
            </a:r>
            <a:br>
              <a:rPr lang="tr-TR" sz="2400" b="1" dirty="0" smtClean="0"/>
            </a:br>
            <a:r>
              <a:rPr lang="tr-TR" sz="2400" b="1" dirty="0" smtClean="0"/>
              <a:t>Kırat köpüğünden düşman kanından,</a:t>
            </a:r>
            <a:br>
              <a:rPr lang="tr-TR" sz="2400" b="1" dirty="0" smtClean="0"/>
            </a:br>
            <a:r>
              <a:rPr lang="tr-TR" sz="2400" b="1" dirty="0" smtClean="0"/>
              <a:t/>
            </a:r>
            <a:br>
              <a:rPr lang="tr-TR" sz="2400" b="1" dirty="0" smtClean="0"/>
            </a:br>
            <a:r>
              <a:rPr lang="tr-TR" sz="2400" b="1" dirty="0" smtClean="0"/>
              <a:t>Çevrem dolup şalvar ıslanmalıdır.</a:t>
            </a:r>
            <a:br>
              <a:rPr lang="tr-TR" sz="2400" b="1" dirty="0" smtClean="0"/>
            </a:br>
            <a:r>
              <a:rPr lang="tr-TR" sz="2400" b="1" dirty="0" smtClean="0"/>
              <a:t/>
            </a:r>
            <a:br>
              <a:rPr lang="tr-TR" sz="2400" b="1" dirty="0" smtClean="0"/>
            </a:br>
            <a:r>
              <a:rPr lang="tr-TR" sz="2400" b="1" dirty="0" smtClean="0"/>
              <a:t>Ben bir  Köroğlu yum dağda gezerim,</a:t>
            </a:r>
            <a:br>
              <a:rPr lang="tr-TR" sz="2400" b="1" dirty="0" smtClean="0"/>
            </a:br>
            <a:r>
              <a:rPr lang="tr-TR" sz="2400" b="1" dirty="0" smtClean="0"/>
              <a:t/>
            </a:r>
            <a:br>
              <a:rPr lang="tr-TR" sz="2400" b="1" dirty="0" smtClean="0"/>
            </a:br>
            <a:r>
              <a:rPr lang="tr-TR" sz="2400" b="1" dirty="0" smtClean="0"/>
              <a:t>Esen rüzgarlarda hile sezerim,</a:t>
            </a:r>
            <a:br>
              <a:rPr lang="tr-TR" sz="2400" b="1" dirty="0" smtClean="0"/>
            </a:br>
            <a:r>
              <a:rPr lang="tr-TR" sz="2400" b="1" dirty="0" smtClean="0"/>
              <a:t/>
            </a:r>
            <a:br>
              <a:rPr lang="tr-TR" sz="2400" b="1" dirty="0" smtClean="0"/>
            </a:br>
            <a:r>
              <a:rPr lang="tr-TR" sz="2400" b="1" dirty="0" smtClean="0"/>
              <a:t>Demir külünk ile başın ezerim.</a:t>
            </a:r>
            <a:br>
              <a:rPr lang="tr-TR" sz="2400" b="1" dirty="0" smtClean="0"/>
            </a:br>
            <a:r>
              <a:rPr lang="tr-TR" sz="2400" dirty="0" smtClean="0"/>
              <a:t/>
            </a:r>
            <a:br>
              <a:rPr lang="tr-TR" sz="2400" dirty="0" smtClean="0"/>
            </a:br>
            <a:r>
              <a:rPr lang="tr-TR" sz="2400" dirty="0" smtClean="0"/>
              <a:t/>
            </a:r>
            <a:br>
              <a:rPr lang="tr-TR" sz="2400" dirty="0" smtClean="0"/>
            </a:br>
            <a:endParaRPr lang="tr-TR" sz="2400" dirty="0"/>
          </a:p>
        </p:txBody>
      </p:sp>
      <p:pic>
        <p:nvPicPr>
          <p:cNvPr id="4" name="benden selam olsun bolu beyine.mp3">
            <a:hlinkClick r:id="" action="ppaction://media"/>
          </p:cNvPr>
          <p:cNvPicPr>
            <a:picLocks noRot="1" noChangeAspect="1"/>
          </p:cNvPicPr>
          <p:nvPr>
            <a:audioFile r:link="rId1"/>
          </p:nvPr>
        </p:nvPicPr>
        <p:blipFill>
          <a:blip r:embed="rId3" cstate="print"/>
          <a:stretch>
            <a:fillRect/>
          </a:stretch>
        </p:blipFill>
        <p:spPr>
          <a:xfrm>
            <a:off x="395536" y="638132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remove"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fontScale="92500" lnSpcReduction="20000"/>
          </a:bodyPr>
          <a:lstStyle/>
          <a:p>
            <a:pPr>
              <a:buNone/>
            </a:pPr>
            <a:r>
              <a:rPr lang="tr-TR" b="1" dirty="0" smtClean="0"/>
              <a:t>     </a:t>
            </a:r>
          </a:p>
          <a:p>
            <a:pPr>
              <a:buNone/>
            </a:pPr>
            <a:r>
              <a:rPr lang="tr-TR" b="1" dirty="0" smtClean="0"/>
              <a:t>     Dağlar seda verip seslenmelidir.</a:t>
            </a:r>
            <a:br>
              <a:rPr lang="tr-TR" b="1" dirty="0" smtClean="0"/>
            </a:br>
            <a:r>
              <a:rPr lang="tr-TR" b="1" dirty="0" smtClean="0"/>
              <a:t/>
            </a:r>
            <a:br>
              <a:rPr lang="tr-TR" b="1" dirty="0" smtClean="0"/>
            </a:br>
            <a:r>
              <a:rPr lang="tr-TR" b="1" dirty="0" smtClean="0"/>
              <a:t>Benden selam olsun Bolu Beyine,</a:t>
            </a:r>
            <a:br>
              <a:rPr lang="tr-TR" b="1" dirty="0" smtClean="0"/>
            </a:br>
            <a:r>
              <a:rPr lang="tr-TR" b="1" dirty="0" smtClean="0"/>
              <a:t/>
            </a:r>
            <a:br>
              <a:rPr lang="tr-TR" b="1" dirty="0" smtClean="0"/>
            </a:br>
            <a:r>
              <a:rPr lang="tr-TR" b="1" dirty="0" smtClean="0"/>
              <a:t>Çıkıp şu dağlara yaslanmalıdır.</a:t>
            </a:r>
            <a:br>
              <a:rPr lang="tr-TR" b="1" dirty="0" smtClean="0"/>
            </a:br>
            <a:r>
              <a:rPr lang="tr-TR" b="1" dirty="0" smtClean="0"/>
              <a:t/>
            </a:r>
            <a:br>
              <a:rPr lang="tr-TR" b="1" dirty="0" smtClean="0"/>
            </a:br>
            <a:r>
              <a:rPr lang="tr-TR" b="1" dirty="0" smtClean="0"/>
              <a:t>At kişnemesinden kargı sesinden,</a:t>
            </a:r>
            <a:br>
              <a:rPr lang="tr-TR" b="1" dirty="0" smtClean="0"/>
            </a:br>
            <a:r>
              <a:rPr lang="tr-TR" b="1" dirty="0" smtClean="0"/>
              <a:t/>
            </a:r>
            <a:br>
              <a:rPr lang="tr-TR" b="1" dirty="0" smtClean="0"/>
            </a:br>
            <a:r>
              <a:rPr lang="tr-TR" b="1" dirty="0" smtClean="0"/>
              <a:t>Dağlar seda verip seslenmelidir.</a:t>
            </a:r>
            <a:br>
              <a:rPr lang="tr-TR" b="1" dirty="0" smtClean="0"/>
            </a:br>
            <a:r>
              <a:rPr lang="tr-TR" b="1" dirty="0" smtClean="0"/>
              <a:t/>
            </a:r>
            <a:br>
              <a:rPr lang="tr-TR" b="1" dirty="0" smtClean="0"/>
            </a:br>
            <a:r>
              <a:rPr lang="tr-TR" b="1" dirty="0" smtClean="0"/>
              <a:t>Hey hey efeler hey hey,</a:t>
            </a:r>
            <a:br>
              <a:rPr lang="tr-TR" b="1" dirty="0" smtClean="0"/>
            </a:br>
            <a:r>
              <a:rPr lang="tr-TR" b="1" dirty="0" smtClean="0"/>
              <a:t/>
            </a:r>
            <a:br>
              <a:rPr lang="tr-TR" b="1" dirty="0" smtClean="0"/>
            </a:br>
            <a:r>
              <a:rPr lang="tr-TR" b="1" dirty="0" smtClean="0"/>
              <a:t>Düşman geldi tabur tabur dizildi.</a:t>
            </a:r>
            <a:br>
              <a:rPr lang="tr-TR" b="1" dirty="0" smtClean="0"/>
            </a:br>
            <a:r>
              <a:rPr lang="tr-TR" b="1" dirty="0" smtClean="0"/>
              <a:t/>
            </a:r>
            <a:br>
              <a:rPr lang="tr-TR" b="1" dirty="0" smtClean="0"/>
            </a:br>
            <a:r>
              <a:rPr lang="tr-TR" b="1" dirty="0" smtClean="0"/>
              <a:t>Alnımıza kara yazıldı.</a:t>
            </a:r>
            <a:br>
              <a:rPr lang="tr-TR" b="1" dirty="0" smtClean="0"/>
            </a:br>
            <a:r>
              <a:rPr lang="tr-TR" b="1" dirty="0" smtClean="0"/>
              <a:t/>
            </a:r>
            <a:br>
              <a:rPr lang="tr-TR" b="1" dirty="0" smtClean="0"/>
            </a:br>
            <a:r>
              <a:rPr lang="tr-TR" b="1" dirty="0" smtClean="0"/>
              <a:t>Tüfek icat oldu mertlik bozuldu</a:t>
            </a:r>
            <a:r>
              <a:rPr lang="tr-TR" b="1" dirty="0" smtClean="0"/>
              <a:t>.</a:t>
            </a:r>
          </a:p>
          <a:p>
            <a:pPr>
              <a:buNone/>
            </a:pPr>
            <a:r>
              <a:rPr lang="tr-TR" u="sng" dirty="0" smtClean="0">
                <a:hlinkClick r:id="rId3"/>
              </a:rPr>
              <a:t>www.</a:t>
            </a:r>
            <a:r>
              <a:rPr lang="tr-TR" u="sng" dirty="0" err="1" smtClean="0">
                <a:hlinkClick r:id="rId3"/>
              </a:rPr>
              <a:t>sorubak</a:t>
            </a:r>
            <a:r>
              <a:rPr lang="tr-TR" u="sng" smtClean="0">
                <a:hlinkClick r:id="rId3"/>
              </a:rPr>
              <a:t>.com</a:t>
            </a:r>
            <a:endParaRPr lang="tr-TR" b="1" dirty="0"/>
          </a:p>
        </p:txBody>
      </p:sp>
      <p:pic>
        <p:nvPicPr>
          <p:cNvPr id="4" name="benden selam olsun bolu beyine.mp3">
            <a:hlinkClick r:id="" action="ppaction://media"/>
          </p:cNvPr>
          <p:cNvPicPr>
            <a:picLocks noRot="1" noChangeAspect="1"/>
          </p:cNvPicPr>
          <p:nvPr>
            <a:audioFile r:link="rId1"/>
          </p:nvPr>
        </p:nvPicPr>
        <p:blipFill>
          <a:blip r:embed="rId4" cstate="print"/>
          <a:stretch>
            <a:fillRect/>
          </a:stretch>
        </p:blipFill>
        <p:spPr>
          <a:xfrm>
            <a:off x="395536" y="638132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remove"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42</TotalTime>
  <Words>193</Words>
  <Application>Microsoft Office PowerPoint</Application>
  <PresentationFormat>Ekran Gösterisi (4:3)</PresentationFormat>
  <Paragraphs>29</Paragraphs>
  <Slides>8</Slides>
  <Notes>0</Notes>
  <HiddenSlides>0</HiddenSlides>
  <MMClips>4</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Akış</vt:lpstr>
      <vt:lpstr>                           EFSANE: Eski çağlardan beri söylenegelen, olağanüstü varlıkları, olayları konu edinen hayalî hikâye, söylence.</vt:lpstr>
      <vt:lpstr>Slayt 2</vt:lpstr>
      <vt:lpstr>                  KÖROĞLU</vt:lpstr>
      <vt:lpstr>:            </vt:lpstr>
      <vt:lpstr>Slayt 5</vt:lpstr>
      <vt:lpstr>Slayt 6</vt:lpstr>
      <vt:lpstr>Slayt 7</vt:lpstr>
      <vt:lpstr>Slayt 8</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acer</dc:creator>
  <cp:keywords>www.sorubak.com</cp:keywords>
  <dc:description>www.sorubak.com</dc:description>
  <cp:lastModifiedBy>Dogan</cp:lastModifiedBy>
  <cp:revision>www.sorubak.com</cp:revision>
  <dcterms:created xsi:type="dcterms:W3CDTF">2012-12-19T20:22:20Z</dcterms:created>
  <dcterms:modified xsi:type="dcterms:W3CDTF">2012-12-27T14:09:23Z</dcterms:modified>
  <cp:category>www.sorubak.com</cp:category>
  <cp:version>www.sorubak.com</cp:version>
</cp:coreProperties>
</file>