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60" r:id="rId3"/>
    <p:sldId id="257" r:id="rId4"/>
    <p:sldId id="274" r:id="rId5"/>
    <p:sldId id="258" r:id="rId6"/>
    <p:sldId id="259" r:id="rId7"/>
    <p:sldId id="330" r:id="rId8"/>
    <p:sldId id="261" r:id="rId9"/>
    <p:sldId id="331" r:id="rId10"/>
    <p:sldId id="262" r:id="rId11"/>
    <p:sldId id="263" r:id="rId12"/>
    <p:sldId id="332" r:id="rId13"/>
    <p:sldId id="264" r:id="rId14"/>
    <p:sldId id="265" r:id="rId15"/>
    <p:sldId id="266" r:id="rId16"/>
    <p:sldId id="333" r:id="rId17"/>
    <p:sldId id="267" r:id="rId18"/>
    <p:sldId id="334" r:id="rId19"/>
    <p:sldId id="268" r:id="rId20"/>
    <p:sldId id="275" r:id="rId21"/>
    <p:sldId id="276" r:id="rId22"/>
    <p:sldId id="277" r:id="rId23"/>
    <p:sldId id="278" r:id="rId24"/>
    <p:sldId id="279" r:id="rId25"/>
    <p:sldId id="280" r:id="rId26"/>
    <p:sldId id="335" r:id="rId27"/>
    <p:sldId id="281" r:id="rId28"/>
    <p:sldId id="282" r:id="rId29"/>
    <p:sldId id="283" r:id="rId30"/>
    <p:sldId id="284" r:id="rId31"/>
    <p:sldId id="285" r:id="rId32"/>
    <p:sldId id="286" r:id="rId33"/>
    <p:sldId id="287" r:id="rId34"/>
    <p:sldId id="336" r:id="rId35"/>
    <p:sldId id="288" r:id="rId36"/>
    <p:sldId id="289" r:id="rId37"/>
    <p:sldId id="290" r:id="rId38"/>
    <p:sldId id="307" r:id="rId39"/>
    <p:sldId id="308" r:id="rId40"/>
    <p:sldId id="309" r:id="rId41"/>
    <p:sldId id="310" r:id="rId42"/>
    <p:sldId id="311" r:id="rId43"/>
    <p:sldId id="312" r:id="rId44"/>
    <p:sldId id="337" r:id="rId45"/>
    <p:sldId id="313" r:id="rId46"/>
    <p:sldId id="314" r:id="rId47"/>
    <p:sldId id="315" r:id="rId48"/>
    <p:sldId id="338" r:id="rId49"/>
    <p:sldId id="316" r:id="rId50"/>
    <p:sldId id="317" r:id="rId51"/>
    <p:sldId id="318" r:id="rId52"/>
    <p:sldId id="319" r:id="rId53"/>
    <p:sldId id="320" r:id="rId54"/>
    <p:sldId id="339" r:id="rId55"/>
    <p:sldId id="321" r:id="rId56"/>
    <p:sldId id="322" r:id="rId57"/>
    <p:sldId id="340" r:id="rId58"/>
    <p:sldId id="325" r:id="rId59"/>
    <p:sldId id="326" r:id="rId60"/>
    <p:sldId id="341" r:id="rId61"/>
    <p:sldId id="327" r:id="rId62"/>
    <p:sldId id="343" r:id="rId63"/>
    <p:sldId id="328" r:id="rId64"/>
    <p:sldId id="329" r:id="rId65"/>
    <p:sldId id="342" r:id="rId66"/>
    <p:sldId id="304" r:id="rId67"/>
    <p:sldId id="305" r:id="rId68"/>
    <p:sldId id="306" r:id="rId69"/>
    <p:sldId id="299" r:id="rId70"/>
    <p:sldId id="344" r:id="rId71"/>
    <p:sldId id="300" r:id="rId72"/>
    <p:sldId id="345" r:id="rId73"/>
    <p:sldId id="301" r:id="rId74"/>
    <p:sldId id="302" r:id="rId75"/>
    <p:sldId id="303" r:id="rId76"/>
    <p:sldId id="291" r:id="rId77"/>
    <p:sldId id="346" r:id="rId78"/>
    <p:sldId id="292" r:id="rId79"/>
    <p:sldId id="347" r:id="rId80"/>
    <p:sldId id="293" r:id="rId81"/>
    <p:sldId id="349" r:id="rId82"/>
    <p:sldId id="294" r:id="rId83"/>
    <p:sldId id="348" r:id="rId84"/>
    <p:sldId id="295" r:id="rId85"/>
    <p:sldId id="296" r:id="rId86"/>
    <p:sldId id="297" r:id="rId87"/>
    <p:sldId id="298" r:id="rId88"/>
    <p:sldId id="350" r:id="rId89"/>
    <p:sldId id="351" r:id="rId9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0" autoAdjust="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Başlık"/>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15 Veri Yer Tutucusu"/>
          <p:cNvSpPr>
            <a:spLocks noGrp="1"/>
          </p:cNvSpPr>
          <p:nvPr>
            <p:ph type="dt" sz="half" idx="10"/>
          </p:nvPr>
        </p:nvSpPr>
        <p:spPr/>
        <p:txBody>
          <a:bodyPr/>
          <a:lstStyle/>
          <a:p>
            <a:fld id="{D63A96E4-8485-48AE-9D0E-6A7F9230E34B}" type="datetimeFigureOut">
              <a:rPr lang="tr-TR" smtClean="0"/>
              <a:pPr/>
              <a:t>21.11.2012</a:t>
            </a:fld>
            <a:endParaRPr lang="tr-TR"/>
          </a:p>
        </p:txBody>
      </p:sp>
      <p:sp>
        <p:nvSpPr>
          <p:cNvPr id="2" name="1 Altbilgi Yer Tutucusu"/>
          <p:cNvSpPr>
            <a:spLocks noGrp="1"/>
          </p:cNvSpPr>
          <p:nvPr>
            <p:ph type="ftr" sz="quarter" idx="11"/>
          </p:nvPr>
        </p:nvSpPr>
        <p:spPr/>
        <p:txBody>
          <a:bodyPr/>
          <a:lstStyle/>
          <a:p>
            <a:endParaRPr lang="tr-TR"/>
          </a:p>
        </p:txBody>
      </p:sp>
      <p:sp>
        <p:nvSpPr>
          <p:cNvPr id="15" name="14 Slayt Numarası Yer Tutucusu"/>
          <p:cNvSpPr>
            <a:spLocks noGrp="1"/>
          </p:cNvSpPr>
          <p:nvPr>
            <p:ph type="sldNum" sz="quarter" idx="12"/>
          </p:nvPr>
        </p:nvSpPr>
        <p:spPr>
          <a:xfrm>
            <a:off x="8229600" y="6473952"/>
            <a:ext cx="758952" cy="246888"/>
          </a:xfrm>
        </p:spPr>
        <p:txBody>
          <a:bodyPr/>
          <a:lstStyle/>
          <a:p>
            <a:fld id="{0328E7FF-A779-4E48-9AA0-DAA98789AB81}" type="slidenum">
              <a:rPr lang="tr-TR" smtClean="0"/>
              <a:pPr/>
              <a:t>‹#›</a:t>
            </a:fld>
            <a:endParaRPr lang="tr-TR"/>
          </a:p>
        </p:txBody>
      </p:sp>
    </p:spTree>
  </p:cSld>
  <p:clrMapOvr>
    <a:masterClrMapping/>
  </p:clrMapOvr>
  <p:transition spd="med">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63A96E4-8485-48AE-9D0E-6A7F9230E34B}" type="datetimeFigureOut">
              <a:rPr lang="tr-TR" smtClean="0"/>
              <a:pPr/>
              <a:t>21.11.2012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328E7FF-A779-4E48-9AA0-DAA98789AB81}" type="slidenum">
              <a:rPr lang="tr-TR" smtClean="0"/>
              <a:pPr/>
              <a:t>‹#›</a:t>
            </a:fld>
            <a:endParaRPr lang="tr-TR"/>
          </a:p>
        </p:txBody>
      </p:sp>
    </p:spTree>
  </p:cSld>
  <p:clrMapOvr>
    <a:masterClrMapping/>
  </p:clrMapOvr>
  <p:transition spd="med">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63A96E4-8485-48AE-9D0E-6A7F9230E34B}" type="datetimeFigureOut">
              <a:rPr lang="tr-TR" smtClean="0"/>
              <a:pPr/>
              <a:t>21.11.2012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328E7FF-A779-4E48-9AA0-DAA98789AB81}" type="slidenum">
              <a:rPr lang="tr-TR" smtClean="0"/>
              <a:pPr/>
              <a:t>‹#›</a:t>
            </a:fld>
            <a:endParaRPr lang="tr-TR"/>
          </a:p>
        </p:txBody>
      </p:sp>
    </p:spTree>
  </p:cSld>
  <p:clrMapOvr>
    <a:masterClrMapping/>
  </p:clrMapOvr>
  <p:transition spd="med">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kumimoji="0" lang="tr-TR" smtClean="0"/>
              <a:t>Asıl başlık stili için tıklatın</a:t>
            </a:r>
            <a:endParaRPr kumimoji="0" lang="en-US"/>
          </a:p>
        </p:txBody>
      </p:sp>
      <p:sp>
        <p:nvSpPr>
          <p:cNvPr id="27" name="26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D63A96E4-8485-48AE-9D0E-6A7F9230E34B}" type="datetimeFigureOut">
              <a:rPr lang="tr-TR" smtClean="0"/>
              <a:pPr/>
              <a:t>21.11.2012</a:t>
            </a:fld>
            <a:endParaRPr lang="tr-TR"/>
          </a:p>
        </p:txBody>
      </p:sp>
      <p:sp>
        <p:nvSpPr>
          <p:cNvPr id="19" name="18 Altbilgi Yer Tutucusu"/>
          <p:cNvSpPr>
            <a:spLocks noGrp="1"/>
          </p:cNvSpPr>
          <p:nvPr>
            <p:ph type="ftr" sz="quarter" idx="11"/>
          </p:nvPr>
        </p:nvSpPr>
        <p:spPr>
          <a:xfrm>
            <a:off x="3581400" y="76200"/>
            <a:ext cx="2895600" cy="288925"/>
          </a:xfrm>
        </p:spPr>
        <p:txBody>
          <a:bodyPr/>
          <a:lstStyle/>
          <a:p>
            <a:endParaRPr lang="tr-TR"/>
          </a:p>
        </p:txBody>
      </p:sp>
      <p:sp>
        <p:nvSpPr>
          <p:cNvPr id="16" name="15 Slayt Numarası Yer Tutucusu"/>
          <p:cNvSpPr>
            <a:spLocks noGrp="1"/>
          </p:cNvSpPr>
          <p:nvPr>
            <p:ph type="sldNum" sz="quarter" idx="12"/>
          </p:nvPr>
        </p:nvSpPr>
        <p:spPr>
          <a:xfrm>
            <a:off x="8229600" y="6473952"/>
            <a:ext cx="758952" cy="246888"/>
          </a:xfrm>
        </p:spPr>
        <p:txBody>
          <a:bodyPr/>
          <a:lstStyle/>
          <a:p>
            <a:fld id="{0328E7FF-A779-4E48-9AA0-DAA98789AB81}" type="slidenum">
              <a:rPr lang="tr-TR" smtClean="0"/>
              <a:pPr/>
              <a:t>‹#›</a:t>
            </a:fld>
            <a:endParaRPr lang="tr-TR"/>
          </a:p>
        </p:txBody>
      </p:sp>
    </p:spTree>
  </p:cSld>
  <p:clrMapOvr>
    <a:masterClrMapping/>
  </p:clrMapOvr>
  <p:transition spd="med">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18 Veri Yer Tutucusu"/>
          <p:cNvSpPr>
            <a:spLocks noGrp="1"/>
          </p:cNvSpPr>
          <p:nvPr>
            <p:ph type="dt" sz="half" idx="10"/>
          </p:nvPr>
        </p:nvSpPr>
        <p:spPr/>
        <p:txBody>
          <a:bodyPr/>
          <a:lstStyle/>
          <a:p>
            <a:fld id="{D63A96E4-8485-48AE-9D0E-6A7F9230E34B}" type="datetimeFigureOut">
              <a:rPr lang="tr-TR" smtClean="0"/>
              <a:pPr/>
              <a:t>21.11.2012</a:t>
            </a:fld>
            <a:endParaRPr lang="tr-TR"/>
          </a:p>
        </p:txBody>
      </p:sp>
      <p:sp>
        <p:nvSpPr>
          <p:cNvPr id="11" name="10 Altbilgi Yer Tutucusu"/>
          <p:cNvSpPr>
            <a:spLocks noGrp="1"/>
          </p:cNvSpPr>
          <p:nvPr>
            <p:ph type="ftr" sz="quarter" idx="11"/>
          </p:nvPr>
        </p:nvSpPr>
        <p:spPr/>
        <p:txBody>
          <a:bodyPr/>
          <a:lstStyle/>
          <a:p>
            <a:endParaRPr lang="tr-TR"/>
          </a:p>
        </p:txBody>
      </p:sp>
      <p:sp>
        <p:nvSpPr>
          <p:cNvPr id="16" name="15 Slayt Numarası Yer Tutucusu"/>
          <p:cNvSpPr>
            <a:spLocks noGrp="1"/>
          </p:cNvSpPr>
          <p:nvPr>
            <p:ph type="sldNum" sz="quarter" idx="12"/>
          </p:nvPr>
        </p:nvSpPr>
        <p:spPr/>
        <p:txBody>
          <a:bodyPr/>
          <a:lstStyle/>
          <a:p>
            <a:fld id="{0328E7FF-A779-4E48-9AA0-DAA98789AB81}" type="slidenum">
              <a:rPr lang="tr-TR" smtClean="0"/>
              <a:pPr/>
              <a:t>‹#›</a:t>
            </a:fld>
            <a:endParaRPr lang="tr-T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transition spd="med">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0"/>
          </p:nvPr>
        </p:nvSpPr>
        <p:spPr/>
        <p:txBody>
          <a:bodyPr/>
          <a:lstStyle/>
          <a:p>
            <a:fld id="{D63A96E4-8485-48AE-9D0E-6A7F9230E34B}" type="datetimeFigureOut">
              <a:rPr lang="tr-TR" smtClean="0"/>
              <a:pPr/>
              <a:t>21.11.2012</a:t>
            </a:fld>
            <a:endParaRPr lang="tr-TR"/>
          </a:p>
        </p:txBody>
      </p:sp>
      <p:sp>
        <p:nvSpPr>
          <p:cNvPr id="10" name="9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0328E7FF-A779-4E48-9AA0-DAA98789AB81}" type="slidenum">
              <a:rPr lang="tr-TR" smtClean="0"/>
              <a:pPr/>
              <a:t>‹#›</a:t>
            </a:fld>
            <a:endParaRPr lang="tr-TR"/>
          </a:p>
        </p:txBody>
      </p:sp>
    </p:spTree>
  </p:cSld>
  <p:clrMapOvr>
    <a:masterClrMapping/>
  </p:clrMapOvr>
  <p:transition spd="med">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28 Başlık"/>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0"/>
          </p:nvPr>
        </p:nvSpPr>
        <p:spPr/>
        <p:txBody>
          <a:bodyPr/>
          <a:lstStyle/>
          <a:p>
            <a:fld id="{D63A96E4-8485-48AE-9D0E-6A7F9230E34B}" type="datetimeFigureOut">
              <a:rPr lang="tr-TR" smtClean="0"/>
              <a:pPr/>
              <a:t>21.11.2012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229600" y="6477000"/>
            <a:ext cx="762000" cy="246888"/>
          </a:xfrm>
        </p:spPr>
        <p:txBody>
          <a:bodyPr/>
          <a:lstStyle/>
          <a:p>
            <a:fld id="{0328E7FF-A779-4E48-9AA0-DAA98789AB81}" type="slidenum">
              <a:rPr lang="tr-TR" smtClean="0"/>
              <a:pPr/>
              <a:t>‹#›</a:t>
            </a:fld>
            <a:endParaRPr lang="tr-TR"/>
          </a:p>
        </p:txBody>
      </p:sp>
      <p:sp>
        <p:nvSpPr>
          <p:cNvPr id="11" name="10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med">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D63A96E4-8485-48AE-9D0E-6A7F9230E34B}" type="datetimeFigureOut">
              <a:rPr lang="tr-TR" smtClean="0"/>
              <a:pPr/>
              <a:t>21.11.2012</a:t>
            </a:fld>
            <a:endParaRPr lang="tr-TR"/>
          </a:p>
        </p:txBody>
      </p:sp>
      <p:sp>
        <p:nvSpPr>
          <p:cNvPr id="21" name="20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328E7FF-A779-4E48-9AA0-DAA98789AB81}" type="slidenum">
              <a:rPr lang="tr-TR" smtClean="0"/>
              <a:pPr/>
              <a:t>‹#›</a:t>
            </a:fld>
            <a:endParaRPr lang="tr-TR"/>
          </a:p>
        </p:txBody>
      </p:sp>
    </p:spTree>
  </p:cSld>
  <p:clrMapOvr>
    <a:masterClrMapping/>
  </p:clrMapOvr>
  <p:transition spd="med">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D63A96E4-8485-48AE-9D0E-6A7F9230E34B}" type="datetimeFigureOut">
              <a:rPr lang="tr-TR" smtClean="0"/>
              <a:pPr/>
              <a:t>21.11.2012</a:t>
            </a:fld>
            <a:endParaRPr lang="tr-TR"/>
          </a:p>
        </p:txBody>
      </p:sp>
      <p:sp>
        <p:nvSpPr>
          <p:cNvPr id="24" name="23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0328E7FF-A779-4E48-9AA0-DAA98789AB81}" type="slidenum">
              <a:rPr lang="tr-TR" smtClean="0"/>
              <a:pPr/>
              <a:t>‹#›</a:t>
            </a:fld>
            <a:endParaRPr lang="tr-TR"/>
          </a:p>
        </p:txBody>
      </p:sp>
    </p:spTree>
  </p:cSld>
  <p:clrMapOvr>
    <a:masterClrMapping/>
  </p:clrMapOvr>
  <p:transition spd="med">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Başlık"/>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D63A96E4-8485-48AE-9D0E-6A7F9230E34B}" type="datetimeFigureOut">
              <a:rPr lang="tr-TR" smtClean="0"/>
              <a:pPr/>
              <a:t>21.11.2012</a:t>
            </a:fld>
            <a:endParaRPr lang="tr-TR"/>
          </a:p>
        </p:txBody>
      </p:sp>
      <p:sp>
        <p:nvSpPr>
          <p:cNvPr id="29" name="28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0328E7FF-A779-4E48-9AA0-DAA98789AB81}" type="slidenum">
              <a:rPr lang="tr-TR" smtClean="0"/>
              <a:pPr/>
              <a:t>‹#›</a:t>
            </a:fld>
            <a:endParaRPr lang="tr-TR"/>
          </a:p>
        </p:txBody>
      </p:sp>
    </p:spTree>
  </p:cSld>
  <p:clrMapOvr>
    <a:masterClrMapping/>
  </p:clrMapOvr>
  <p:transition spd="med">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6 Veri Yer Tutucusu"/>
          <p:cNvSpPr>
            <a:spLocks noGrp="1"/>
          </p:cNvSpPr>
          <p:nvPr>
            <p:ph type="dt" sz="half" idx="10"/>
          </p:nvPr>
        </p:nvSpPr>
        <p:spPr/>
        <p:txBody>
          <a:bodyPr/>
          <a:lstStyle/>
          <a:p>
            <a:fld id="{D63A96E4-8485-48AE-9D0E-6A7F9230E34B}" type="datetimeFigureOut">
              <a:rPr lang="tr-TR" smtClean="0"/>
              <a:pPr/>
              <a:t>21.11.2012</a:t>
            </a:fld>
            <a:endParaRPr lang="tr-TR"/>
          </a:p>
        </p:txBody>
      </p:sp>
      <p:sp>
        <p:nvSpPr>
          <p:cNvPr id="5" name="4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0328E7FF-A779-4E48-9AA0-DAA98789AB81}" type="slidenum">
              <a:rPr lang="tr-TR" smtClean="0"/>
              <a:pPr/>
              <a:t>‹#›</a:t>
            </a:fld>
            <a:endParaRPr lang="tr-TR"/>
          </a:p>
        </p:txBody>
      </p:sp>
      <p:sp>
        <p:nvSpPr>
          <p:cNvPr id="17" name="16 Başlık"/>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transition spd="med">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etin Yer Tutucusu"/>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D63A96E4-8485-48AE-9D0E-6A7F9230E34B}" type="datetimeFigureOut">
              <a:rPr lang="tr-TR" smtClean="0"/>
              <a:pPr/>
              <a:t>21.11.2012</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328E7FF-A779-4E48-9AA0-DAA98789AB81}" type="slidenum">
              <a:rPr lang="tr-TR" smtClean="0"/>
              <a:pPr/>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med">
    <p:dissolve/>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gif"/><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4%20Ya&#351;%20Drama%20&#199;al&#305;&#351;mas&#305;%20_)).flv"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Yarat&#305;c&#305;%20Drama,%20Yarat&#305;c&#305;%20Drama%20Kursu,%20Yarat&#305;c&#305;%20Drama%20Dersi,%20.mp4"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hyperlink" Target="Kumru%20ile%20Tilki.mp4"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hyperlink" Target="http://www.dosyabak.com/" TargetMode="Externa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KAVRAM OLARAK EĞİTİMDE DRAMA </a:t>
            </a:r>
            <a:endParaRPr lang="tr-TR" dirty="0"/>
          </a:p>
        </p:txBody>
      </p:sp>
      <p:sp>
        <p:nvSpPr>
          <p:cNvPr id="3" name="2 Alt Başlık"/>
          <p:cNvSpPr>
            <a:spLocks noGrp="1"/>
          </p:cNvSpPr>
          <p:nvPr>
            <p:ph type="subTitle" idx="1"/>
          </p:nvPr>
        </p:nvSpPr>
        <p:spPr>
          <a:xfrm>
            <a:off x="381000" y="428604"/>
            <a:ext cx="8458200" cy="4371996"/>
          </a:xfrm>
        </p:spPr>
        <p:txBody>
          <a:bodyPr/>
          <a:lstStyle/>
          <a:p>
            <a:endParaRPr lang="tr-TR" dirty="0"/>
          </a:p>
        </p:txBody>
      </p:sp>
      <p:pic>
        <p:nvPicPr>
          <p:cNvPr id="4" name="3 Resim" descr="leasidedrama.jpg"/>
          <p:cNvPicPr>
            <a:picLocks noChangeAspect="1"/>
          </p:cNvPicPr>
          <p:nvPr/>
        </p:nvPicPr>
        <p:blipFill>
          <a:blip r:embed="rId2" cstate="print"/>
          <a:stretch>
            <a:fillRect/>
          </a:stretch>
        </p:blipFill>
        <p:spPr>
          <a:xfrm>
            <a:off x="0" y="0"/>
            <a:ext cx="9144000" cy="4790610"/>
          </a:xfrm>
          <a:prstGeom prst="rect">
            <a:avLst/>
          </a:prstGeom>
        </p:spPr>
      </p:pic>
    </p:spTree>
  </p:cSld>
  <p:clrMapOvr>
    <a:masterClrMapping/>
  </p:clrMapOvr>
  <p:transition spd="med">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071546"/>
            <a:ext cx="8229600" cy="5054617"/>
          </a:xfrm>
        </p:spPr>
        <p:txBody>
          <a:bodyPr/>
          <a:lstStyle/>
          <a:p>
            <a:pPr algn="just">
              <a:buNone/>
            </a:pPr>
            <a:r>
              <a:rPr lang="tr-TR" dirty="0" smtClean="0">
                <a:latin typeface="Calibri" pitchFamily="34" charset="0"/>
                <a:cs typeface="Calibri" pitchFamily="34" charset="0"/>
              </a:rPr>
              <a:t>		Bir futbol maçı,bir yarışma, bir başkaldırı ve bir </a:t>
            </a:r>
            <a:r>
              <a:rPr lang="tr-TR" dirty="0" err="1" smtClean="0">
                <a:latin typeface="Calibri" pitchFamily="34" charset="0"/>
                <a:cs typeface="Calibri" pitchFamily="34" charset="0"/>
              </a:rPr>
              <a:t>suikastin</a:t>
            </a:r>
            <a:r>
              <a:rPr lang="tr-TR" dirty="0" smtClean="0">
                <a:latin typeface="Calibri" pitchFamily="34" charset="0"/>
                <a:cs typeface="Calibri" pitchFamily="34" charset="0"/>
              </a:rPr>
              <a:t> de drama sanatına dair yüksek yoğunluktaki öğeleri içermesi nedeni ile dramatik olduğunu söylemek olasıdır. Fakat dramatik öğeler içermelerine rağmen tam olarak dram sanatına ait olamamalarının nedeni ise, bunların ‘’yapıntı kurmaca ‘’ değil ‘’gerçek’’ olmalarıdır.</a:t>
            </a:r>
            <a:endParaRPr lang="tr-TR"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Dram ve Drama </a:t>
            </a:r>
            <a:r>
              <a:rPr lang="tr-TR" dirty="0" err="1" smtClean="0"/>
              <a:t>SanatI</a:t>
            </a:r>
            <a:r>
              <a:rPr lang="tr-TR" dirty="0" smtClean="0"/>
              <a:t> </a:t>
            </a:r>
            <a:r>
              <a:rPr lang="tr-TR" dirty="0" err="1" smtClean="0"/>
              <a:t>ArasIndakİ</a:t>
            </a:r>
            <a:r>
              <a:rPr lang="tr-TR" dirty="0" smtClean="0"/>
              <a:t> Bağ </a:t>
            </a:r>
            <a:endParaRPr lang="tr-TR" dirty="0"/>
          </a:p>
        </p:txBody>
      </p:sp>
      <p:sp>
        <p:nvSpPr>
          <p:cNvPr id="3" name="2 İçerik Yer Tutucusu"/>
          <p:cNvSpPr>
            <a:spLocks noGrp="1"/>
          </p:cNvSpPr>
          <p:nvPr>
            <p:ph idx="1"/>
          </p:nvPr>
        </p:nvSpPr>
        <p:spPr/>
        <p:txBody>
          <a:bodyPr>
            <a:normAutofit/>
          </a:bodyPr>
          <a:lstStyle/>
          <a:p>
            <a:pPr algn="just">
              <a:buNone/>
            </a:pPr>
            <a:r>
              <a:rPr lang="tr-TR" dirty="0" smtClean="0"/>
              <a:t>		Dramatik olan insanla ilgili bir duygudur. İnsan yaşamını temel alan ve bu yaşamdaki bir sorunu, bir anı, bir düşünceyi ya da duyguyu ileten bir görünümdür. </a:t>
            </a:r>
          </a:p>
          <a:p>
            <a:pPr algn="just">
              <a:buNone/>
            </a:pPr>
            <a:r>
              <a:rPr lang="tr-TR" dirty="0" smtClean="0"/>
              <a:t>		Drama sanatı ise bu insanla ilgili olan şeyi sanatsal bir yaratışla canlandıran üretim işidir.</a:t>
            </a:r>
          </a:p>
          <a:p>
            <a:pPr algn="just">
              <a:buNone/>
            </a:pPr>
            <a:r>
              <a:rPr lang="tr-TR" dirty="0" smtClean="0"/>
              <a:t>		Drama sanatı yaşamın kendisi değildir,fakat yaşamdaki gerçekliğin yansılanmasıdır.</a:t>
            </a:r>
            <a:endParaRPr lang="tr-TR" dirty="0"/>
          </a:p>
        </p:txBody>
      </p:sp>
    </p:spTree>
  </p:cSld>
  <p:clrMapOvr>
    <a:masterClrMapping/>
  </p:clrMapOvr>
  <p:transition spd="med">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drama (2).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spd="med">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EĞİTİMDE DRAMA</a:t>
            </a:r>
            <a:endParaRPr lang="tr-TR" dirty="0"/>
          </a:p>
        </p:txBody>
      </p:sp>
      <p:sp>
        <p:nvSpPr>
          <p:cNvPr id="3" name="2 İçerik Yer Tutucusu"/>
          <p:cNvSpPr>
            <a:spLocks noGrp="1"/>
          </p:cNvSpPr>
          <p:nvPr>
            <p:ph idx="1"/>
          </p:nvPr>
        </p:nvSpPr>
        <p:spPr/>
        <p:txBody>
          <a:bodyPr>
            <a:normAutofit/>
          </a:bodyPr>
          <a:lstStyle/>
          <a:p>
            <a:pPr algn="just">
              <a:buNone/>
            </a:pPr>
            <a:r>
              <a:rPr lang="tr-TR" dirty="0" smtClean="0"/>
              <a:t>		Herhangi bir içerik biriminin drama yolu ile işlenmesini ifade eden, </a:t>
            </a:r>
            <a:r>
              <a:rPr lang="tr-TR" dirty="0" err="1" smtClean="0"/>
              <a:t>dramayı</a:t>
            </a:r>
            <a:r>
              <a:rPr lang="tr-TR" dirty="0" smtClean="0"/>
              <a:t> temelde bir öğretim yöntemi olarak gören bir formdur. Eğitimde </a:t>
            </a:r>
            <a:r>
              <a:rPr lang="tr-TR" dirty="0" err="1" smtClean="0"/>
              <a:t>dramada</a:t>
            </a:r>
            <a:r>
              <a:rPr lang="tr-TR" dirty="0" smtClean="0"/>
              <a:t> da sanat formaları ve teknik </a:t>
            </a:r>
            <a:r>
              <a:rPr lang="tr-TR" dirty="0" err="1" smtClean="0"/>
              <a:t>leri</a:t>
            </a:r>
            <a:r>
              <a:rPr lang="tr-TR" dirty="0" smtClean="0"/>
              <a:t> kullanılmakla birlikte asıl olan katılımcılara kurgusal ortamda, gerçek deneyimleri, rol oyna yarak ve yaşayarak kazandırmak ve bu yolla yeni öğrenmeler oluşturmaktır.</a:t>
            </a:r>
            <a:endParaRPr lang="tr-TR" dirty="0"/>
          </a:p>
        </p:txBody>
      </p:sp>
    </p:spTree>
  </p:cSld>
  <p:clrMapOvr>
    <a:masterClrMapping/>
  </p:clrMapOvr>
  <p:transition spd="med">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1928802"/>
            <a:ext cx="8229600" cy="3577889"/>
          </a:xfrm>
        </p:spPr>
        <p:txBody>
          <a:bodyPr/>
          <a:lstStyle/>
          <a:p>
            <a:pPr algn="just">
              <a:buNone/>
            </a:pPr>
            <a:r>
              <a:rPr lang="tr-TR" dirty="0" smtClean="0"/>
              <a:t>		</a:t>
            </a:r>
            <a:r>
              <a:rPr lang="tr-TR" dirty="0" smtClean="0">
                <a:latin typeface="Calibri" pitchFamily="34" charset="0"/>
                <a:cs typeface="Calibri" pitchFamily="34" charset="0"/>
              </a:rPr>
              <a:t>Rol oynamak için de bilgiye gereksinim duyulur.</a:t>
            </a:r>
          </a:p>
          <a:p>
            <a:pPr algn="just">
              <a:buNone/>
            </a:pPr>
            <a:r>
              <a:rPr lang="tr-TR" dirty="0" smtClean="0">
                <a:latin typeface="Calibri" pitchFamily="34" charset="0"/>
                <a:cs typeface="Calibri" pitchFamily="34" charset="0"/>
              </a:rPr>
              <a:t>		Bilgi, rolü bilerek oynamaya katkıda bulunurken aynı zamanda öğrenmeyi sağlar. Bilginin yaşamda kullanılması ise, eğitimde </a:t>
            </a:r>
            <a:r>
              <a:rPr lang="tr-TR" dirty="0" err="1" smtClean="0">
                <a:latin typeface="Calibri" pitchFamily="34" charset="0"/>
                <a:cs typeface="Calibri" pitchFamily="34" charset="0"/>
              </a:rPr>
              <a:t>dramanın</a:t>
            </a:r>
            <a:r>
              <a:rPr lang="tr-TR" dirty="0" smtClean="0">
                <a:latin typeface="Calibri" pitchFamily="34" charset="0"/>
                <a:cs typeface="Calibri" pitchFamily="34" charset="0"/>
              </a:rPr>
              <a:t> esas amacını oluşturmaktadır.</a:t>
            </a:r>
            <a:endParaRPr lang="tr-TR"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Drama ve </a:t>
            </a:r>
            <a:r>
              <a:rPr lang="tr-TR" dirty="0" err="1" smtClean="0"/>
              <a:t>Tİyatro</a:t>
            </a:r>
            <a:r>
              <a:rPr lang="tr-TR" dirty="0" smtClean="0"/>
              <a:t> </a:t>
            </a:r>
            <a:endParaRPr lang="tr-TR" dirty="0"/>
          </a:p>
        </p:txBody>
      </p:sp>
      <p:sp>
        <p:nvSpPr>
          <p:cNvPr id="3" name="2 İçerik Yer Tutucusu"/>
          <p:cNvSpPr>
            <a:spLocks noGrp="1"/>
          </p:cNvSpPr>
          <p:nvPr>
            <p:ph idx="1"/>
          </p:nvPr>
        </p:nvSpPr>
        <p:spPr/>
        <p:txBody>
          <a:bodyPr>
            <a:normAutofit fontScale="92500"/>
          </a:bodyPr>
          <a:lstStyle/>
          <a:p>
            <a:pPr algn="just"/>
            <a:r>
              <a:rPr lang="tr-TR" dirty="0" smtClean="0"/>
              <a:t>Tiyatro ; görsel sanatların teknikleri ve malzemeleri ekseninde yaratılan, izleyicilerin zaman zaman katılmalarına olanak tanıyan bir formdur</a:t>
            </a:r>
          </a:p>
          <a:p>
            <a:pPr algn="just"/>
            <a:r>
              <a:rPr lang="tr-TR" dirty="0" smtClean="0"/>
              <a:t>Drama; görsel sanatların teknik ve yaklaşımları ile öğrenme ve öğretmelerini tümleşik biçimde kullanan, metin, sahne, ışık, kostüm gibi malzemelere zaman zaman  gereksinim duyan, katılımcıların her aşamada etkin olmalarını gerektirecek biçimde yapılandırılan formdur.</a:t>
            </a:r>
          </a:p>
        </p:txBody>
      </p:sp>
    </p:spTree>
  </p:cSld>
  <p:clrMapOvr>
    <a:masterClrMapping/>
  </p:clrMapOvr>
  <p:transition spd="med">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aq8.pn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spd="med">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196752"/>
            <a:ext cx="8229600" cy="4929411"/>
          </a:xfrm>
        </p:spPr>
        <p:txBody>
          <a:bodyPr>
            <a:normAutofit/>
          </a:bodyPr>
          <a:lstStyle/>
          <a:p>
            <a:pPr algn="just">
              <a:buNone/>
            </a:pPr>
            <a:r>
              <a:rPr lang="tr-TR" dirty="0" smtClean="0"/>
              <a:t>	Eğitimde drama kavramı okul </a:t>
            </a:r>
            <a:r>
              <a:rPr lang="tr-TR" dirty="0" err="1" smtClean="0"/>
              <a:t>prog</a:t>
            </a:r>
            <a:r>
              <a:rPr lang="tr-TR" dirty="0" smtClean="0"/>
              <a:t> ramlarında iki farklı biçimde işlev görmekte ve adlandırılmaktadır; hem farklı içerik birimlerinin(dil, matematik, tarih, coğrafya …) öğretiminde bir yöntem olarak kullanılmakta, hem de ‘’drama dersi’’ adı altında,dram sanatı yoluyla bireysel gelişimi desteklemede ve sanatsal yaratıcılığı ortaya koymakta kullanılmaktadır. </a:t>
            </a:r>
            <a:endParaRPr lang="tr-TR" dirty="0"/>
          </a:p>
        </p:txBody>
      </p:sp>
    </p:spTree>
  </p:cSld>
  <p:clrMapOvr>
    <a:masterClrMapping/>
  </p:clrMapOvr>
  <p:transition spd="med">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drama.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spd="med">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071546"/>
            <a:ext cx="8229600" cy="5054617"/>
          </a:xfrm>
        </p:spPr>
        <p:txBody>
          <a:bodyPr>
            <a:normAutofit lnSpcReduction="10000"/>
          </a:bodyPr>
          <a:lstStyle/>
          <a:p>
            <a:pPr algn="just">
              <a:buNone/>
            </a:pPr>
            <a:r>
              <a:rPr lang="tr-TR" dirty="0" smtClean="0"/>
              <a:t>		</a:t>
            </a:r>
            <a:r>
              <a:rPr lang="tr-TR" dirty="0" smtClean="0">
                <a:latin typeface="Calibri" pitchFamily="34" charset="0"/>
                <a:cs typeface="Calibri" pitchFamily="34" charset="0"/>
              </a:rPr>
              <a:t>Tarihsel sürece baktığımızda eğitimde drama konusunu birçok konu alan kitap bulunur bunlardan birini yazan </a:t>
            </a:r>
            <a:r>
              <a:rPr lang="tr-TR" dirty="0" err="1" smtClean="0">
                <a:latin typeface="Calibri" pitchFamily="34" charset="0"/>
                <a:cs typeface="Calibri" pitchFamily="34" charset="0"/>
              </a:rPr>
              <a:t>Cook’a</a:t>
            </a:r>
            <a:r>
              <a:rPr lang="tr-TR" dirty="0" smtClean="0">
                <a:latin typeface="Calibri" pitchFamily="34" charset="0"/>
                <a:cs typeface="Calibri" pitchFamily="34" charset="0"/>
              </a:rPr>
              <a:t> göre;öğrenme okuma ve yazma eylemlerinin bir sonucu değildir. </a:t>
            </a:r>
            <a:r>
              <a:rPr lang="tr-TR" dirty="0">
                <a:latin typeface="Calibri" pitchFamily="34" charset="0"/>
                <a:cs typeface="Calibri" pitchFamily="34" charset="0"/>
              </a:rPr>
              <a:t>Y</a:t>
            </a:r>
            <a:r>
              <a:rPr lang="tr-TR" dirty="0" smtClean="0">
                <a:latin typeface="Calibri" pitchFamily="34" charset="0"/>
                <a:cs typeface="Calibri" pitchFamily="34" charset="0"/>
              </a:rPr>
              <a:t>aparak yaşayarak deneyim geçirmenin yani aksiyonun bir sonucudur. Öğrenme ürününü ortaya çıkaran süreç zorunluluk değil öğrenilecek şeye ilgiden kaynaklanan doğal bir çabanın sonucudur. Çocuk ve gençler için ‘’öğrenmeye çalışmanın’’ asıl anlamı ‘’oyun’’ dur.</a:t>
            </a:r>
            <a:endParaRPr lang="tr-TR"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214422"/>
            <a:ext cx="8229600" cy="4911741"/>
          </a:xfrm>
        </p:spPr>
        <p:txBody>
          <a:bodyPr/>
          <a:lstStyle/>
          <a:p>
            <a:pPr>
              <a:buFont typeface="Wingdings" pitchFamily="2" charset="2"/>
              <a:buChar char="Ø"/>
            </a:pPr>
            <a:r>
              <a:rPr lang="tr-TR" b="1" dirty="0" smtClean="0"/>
              <a:t>EĞİTİM NEDİR?</a:t>
            </a:r>
          </a:p>
          <a:p>
            <a:pPr>
              <a:buFont typeface="Wingdings" pitchFamily="2" charset="2"/>
              <a:buChar char="Ø"/>
            </a:pPr>
            <a:endParaRPr lang="tr-TR" b="1" dirty="0"/>
          </a:p>
          <a:p>
            <a:pPr>
              <a:buFont typeface="Wingdings" pitchFamily="2" charset="2"/>
              <a:buChar char="Ø"/>
            </a:pPr>
            <a:endParaRPr lang="tr-TR" b="1" dirty="0" smtClean="0"/>
          </a:p>
          <a:p>
            <a:pPr>
              <a:buFont typeface="Wingdings" pitchFamily="2" charset="2"/>
              <a:buChar char="Ø"/>
            </a:pPr>
            <a:r>
              <a:rPr lang="tr-TR" b="1" dirty="0" smtClean="0"/>
              <a:t>EĞİTİM SİSTEMİMİZ HANGİ TEMELLERE DAYANIR?</a:t>
            </a:r>
          </a:p>
          <a:p>
            <a:pPr>
              <a:buFont typeface="Wingdings" pitchFamily="2" charset="2"/>
              <a:buChar char="Ø"/>
            </a:pPr>
            <a:endParaRPr lang="tr-TR" b="1" dirty="0"/>
          </a:p>
          <a:p>
            <a:pPr>
              <a:buFont typeface="Wingdings" pitchFamily="2" charset="2"/>
              <a:buChar char="Ø"/>
            </a:pPr>
            <a:r>
              <a:rPr lang="tr-TR" b="1" dirty="0" smtClean="0"/>
              <a:t>EĞİTİMDE OYUNUN, DRAMANIN YERİ VE ÖNEMİ NEDİR?</a:t>
            </a:r>
            <a:endParaRPr lang="tr-TR" b="1" dirty="0"/>
          </a:p>
        </p:txBody>
      </p:sp>
    </p:spTree>
  </p:cSld>
  <p:clrMapOvr>
    <a:masterClrMapping/>
  </p:clrMapOvr>
  <p:transition spd="med">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pPr algn="ctr"/>
            <a:r>
              <a:rPr lang="tr-TR" dirty="0" err="1" smtClean="0"/>
              <a:t>EğİTİm</a:t>
            </a:r>
            <a:r>
              <a:rPr lang="tr-TR" dirty="0" smtClean="0"/>
              <a:t> </a:t>
            </a:r>
            <a:r>
              <a:rPr lang="tr-TR" dirty="0" err="1" smtClean="0"/>
              <a:t>ProgramlarI</a:t>
            </a:r>
            <a:r>
              <a:rPr lang="tr-TR" dirty="0" smtClean="0"/>
              <a:t> ve </a:t>
            </a:r>
            <a:r>
              <a:rPr lang="tr-TR" dirty="0" err="1" smtClean="0"/>
              <a:t>Eğİtİmde</a:t>
            </a:r>
            <a:r>
              <a:rPr lang="tr-TR" dirty="0" smtClean="0"/>
              <a:t> Drama </a:t>
            </a:r>
            <a:r>
              <a:rPr lang="tr-TR" dirty="0" err="1" smtClean="0"/>
              <a:t>İlİŞKİSİ</a:t>
            </a:r>
            <a:endParaRPr lang="tr-TR" dirty="0"/>
          </a:p>
        </p:txBody>
      </p:sp>
      <p:sp>
        <p:nvSpPr>
          <p:cNvPr id="3" name="2 Alt Başlık"/>
          <p:cNvSpPr>
            <a:spLocks noGrp="1"/>
          </p:cNvSpPr>
          <p:nvPr>
            <p:ph type="subTitle" idx="1"/>
          </p:nvPr>
        </p:nvSpPr>
        <p:spPr>
          <a:xfrm>
            <a:off x="381000" y="214290"/>
            <a:ext cx="8458200" cy="4586310"/>
          </a:xfrm>
        </p:spPr>
        <p:txBody>
          <a:bodyPr>
            <a:normAutofit/>
          </a:bodyPr>
          <a:lstStyle/>
          <a:p>
            <a:pPr algn="ctr"/>
            <a:r>
              <a:rPr lang="tr-TR" sz="2800" b="1" dirty="0" smtClean="0">
                <a:latin typeface="Calibri" pitchFamily="34" charset="0"/>
                <a:cs typeface="Calibri" pitchFamily="34" charset="0"/>
              </a:rPr>
              <a:t>Türkiye  ve İngiltere Karşılaştırması</a:t>
            </a:r>
            <a:endParaRPr lang="tr-TR" sz="2800" b="1" dirty="0">
              <a:latin typeface="Calibri" pitchFamily="34" charset="0"/>
              <a:cs typeface="Calibri" pitchFamily="34" charset="0"/>
            </a:endParaRPr>
          </a:p>
        </p:txBody>
      </p:sp>
      <p:pic>
        <p:nvPicPr>
          <p:cNvPr id="4" name="3 Resim" descr="fl_gb.gif"/>
          <p:cNvPicPr>
            <a:picLocks noChangeAspect="1"/>
          </p:cNvPicPr>
          <p:nvPr/>
        </p:nvPicPr>
        <p:blipFill>
          <a:blip r:embed="rId2" cstate="print"/>
          <a:stretch>
            <a:fillRect/>
          </a:stretch>
        </p:blipFill>
        <p:spPr>
          <a:xfrm>
            <a:off x="4786314" y="785794"/>
            <a:ext cx="3998731" cy="3500462"/>
          </a:xfrm>
          <a:prstGeom prst="rect">
            <a:avLst/>
          </a:prstGeom>
        </p:spPr>
      </p:pic>
      <p:pic>
        <p:nvPicPr>
          <p:cNvPr id="5" name="4 Resim" descr="türkiye.jpg"/>
          <p:cNvPicPr>
            <a:picLocks noChangeAspect="1"/>
          </p:cNvPicPr>
          <p:nvPr/>
        </p:nvPicPr>
        <p:blipFill>
          <a:blip r:embed="rId3" cstate="print"/>
          <a:stretch>
            <a:fillRect/>
          </a:stretch>
        </p:blipFill>
        <p:spPr>
          <a:xfrm>
            <a:off x="285720" y="714356"/>
            <a:ext cx="4214842" cy="3571899"/>
          </a:xfrm>
          <a:prstGeom prst="rect">
            <a:avLst/>
          </a:prstGeom>
        </p:spPr>
      </p:pic>
    </p:spTree>
  </p:cSld>
  <p:clrMapOvr>
    <a:masterClrMapping/>
  </p:clrMapOvr>
  <p:transition spd="med">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err="1" smtClean="0">
                <a:solidFill>
                  <a:schemeClr val="bg1">
                    <a:lumMod val="75000"/>
                  </a:schemeClr>
                </a:solidFill>
              </a:rPr>
              <a:t>İngİlteRe</a:t>
            </a:r>
            <a:endParaRPr lang="tr-TR" b="1" dirty="0">
              <a:solidFill>
                <a:schemeClr val="bg1">
                  <a:lumMod val="75000"/>
                </a:schemeClr>
              </a:solidFill>
            </a:endParaRPr>
          </a:p>
        </p:txBody>
      </p:sp>
      <p:sp>
        <p:nvSpPr>
          <p:cNvPr id="3" name="2 İçerik Yer Tutucusu"/>
          <p:cNvSpPr>
            <a:spLocks noGrp="1"/>
          </p:cNvSpPr>
          <p:nvPr>
            <p:ph idx="1"/>
          </p:nvPr>
        </p:nvSpPr>
        <p:spPr>
          <a:xfrm>
            <a:off x="214282" y="1500174"/>
            <a:ext cx="8686800" cy="4525963"/>
          </a:xfrm>
        </p:spPr>
        <p:txBody>
          <a:bodyPr>
            <a:noAutofit/>
          </a:bodyPr>
          <a:lstStyle/>
          <a:p>
            <a:pPr algn="just"/>
            <a:r>
              <a:rPr lang="tr-TR" sz="2800" dirty="0" smtClean="0">
                <a:latin typeface="Calibri" pitchFamily="34" charset="0"/>
                <a:cs typeface="Calibri" pitchFamily="34" charset="0"/>
              </a:rPr>
              <a:t>Eğitimde drama kavramının tarihçesine bakıldığında İngiltere’den kaynağını aldığı görülmektedir.</a:t>
            </a:r>
          </a:p>
          <a:p>
            <a:pPr algn="just"/>
            <a:r>
              <a:rPr lang="tr-TR" sz="2800" dirty="0" smtClean="0">
                <a:latin typeface="Calibri" pitchFamily="34" charset="0"/>
                <a:cs typeface="Calibri" pitchFamily="34" charset="0"/>
              </a:rPr>
              <a:t>Eğitimde </a:t>
            </a:r>
            <a:r>
              <a:rPr lang="tr-TR" sz="2800" dirty="0" err="1" smtClean="0">
                <a:latin typeface="Calibri" pitchFamily="34" charset="0"/>
                <a:cs typeface="Calibri" pitchFamily="34" charset="0"/>
              </a:rPr>
              <a:t>dramanın</a:t>
            </a:r>
            <a:r>
              <a:rPr lang="tr-TR" sz="2800" dirty="0" smtClean="0">
                <a:latin typeface="Calibri" pitchFamily="34" charset="0"/>
                <a:cs typeface="Calibri" pitchFamily="34" charset="0"/>
              </a:rPr>
              <a:t> bugünkü yeri açısından İngiltere’deki ilköğretim ulusal programına bakıldığında, </a:t>
            </a:r>
            <a:r>
              <a:rPr lang="tr-TR" sz="2800" dirty="0" err="1" smtClean="0">
                <a:latin typeface="Calibri" pitchFamily="34" charset="0"/>
                <a:cs typeface="Calibri" pitchFamily="34" charset="0"/>
              </a:rPr>
              <a:t>dramanın</a:t>
            </a:r>
            <a:r>
              <a:rPr lang="tr-TR" sz="2800" dirty="0" smtClean="0">
                <a:latin typeface="Calibri" pitchFamily="34" charset="0"/>
                <a:cs typeface="Calibri" pitchFamily="34" charset="0"/>
              </a:rPr>
              <a:t> zorunlu ve bağımsız bir öğretim programına sahip olmadığı,farklı derslerin öğretiminde bir yöntem olarak kullanıldığı, zaman zaman da seçmeli ders olduğu görülmektedir. Ulusal programı değiştirme yetkisine sahip özel okullarda ise sıklıkla hem bir yöntem hem de başlı başına bir ders olarak işlev gördüğünü söyleyebiliriz.</a:t>
            </a:r>
            <a:endParaRPr lang="tr-TR" sz="2800"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04800" y="2071678"/>
            <a:ext cx="8686800" cy="4008447"/>
          </a:xfrm>
        </p:spPr>
        <p:txBody>
          <a:bodyPr>
            <a:normAutofit/>
          </a:bodyPr>
          <a:lstStyle/>
          <a:p>
            <a:pPr algn="just"/>
            <a:r>
              <a:rPr lang="tr-TR" sz="2800" dirty="0" smtClean="0">
                <a:latin typeface="Calibri" pitchFamily="34" charset="0"/>
                <a:cs typeface="Calibri" pitchFamily="34" charset="0"/>
              </a:rPr>
              <a:t>İngiltere’de 1930’larda (1931,1937ve 1938) yayınlanan ulusal eğitim komitesi raporları,</a:t>
            </a:r>
            <a:r>
              <a:rPr lang="tr-TR" sz="2800" dirty="0" err="1" smtClean="0">
                <a:latin typeface="Calibri" pitchFamily="34" charset="0"/>
                <a:cs typeface="Calibri" pitchFamily="34" charset="0"/>
              </a:rPr>
              <a:t>dramayı</a:t>
            </a:r>
            <a:r>
              <a:rPr lang="tr-TR" sz="2800" dirty="0" smtClean="0">
                <a:latin typeface="Calibri" pitchFamily="34" charset="0"/>
                <a:cs typeface="Calibri" pitchFamily="34" charset="0"/>
              </a:rPr>
              <a:t> pek çok yönüyle açıklamış ve önerilerde bulunmuştur.</a:t>
            </a:r>
            <a:endParaRPr lang="tr-TR" sz="2800"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20" y="0"/>
            <a:ext cx="8686800" cy="1988839"/>
          </a:xfrm>
        </p:spPr>
        <p:txBody>
          <a:bodyPr>
            <a:normAutofit fontScale="77500" lnSpcReduction="20000"/>
          </a:bodyPr>
          <a:lstStyle/>
          <a:p>
            <a:pPr algn="ctr">
              <a:buNone/>
            </a:pPr>
            <a:endParaRPr lang="tr-TR" dirty="0"/>
          </a:p>
          <a:p>
            <a:pPr algn="ctr">
              <a:buNone/>
            </a:pPr>
            <a:endParaRPr lang="tr-TR" sz="2800" dirty="0" smtClean="0"/>
          </a:p>
          <a:p>
            <a:pPr algn="ctr">
              <a:buFont typeface="Wingdings" pitchFamily="2" charset="2"/>
              <a:buChar char="v"/>
            </a:pPr>
            <a:r>
              <a:rPr lang="tr-TR" sz="3600" b="1" dirty="0" smtClean="0"/>
              <a:t>Eğitimde Drama  Çocuklara Hangi Becerileri Kazandırır?</a:t>
            </a:r>
          </a:p>
          <a:p>
            <a:pPr algn="ctr">
              <a:buFont typeface="Wingdings" pitchFamily="2" charset="2"/>
              <a:buChar char="v"/>
            </a:pPr>
            <a:r>
              <a:rPr lang="tr-TR" sz="3600" b="1" dirty="0" smtClean="0">
                <a:hlinkClick r:id="rId2" action="ppaction://hlinkfile"/>
              </a:rPr>
              <a:t>4 Yaş Drama Çalışması _)).</a:t>
            </a:r>
            <a:r>
              <a:rPr lang="tr-TR" sz="3600" b="1" dirty="0" err="1" smtClean="0">
                <a:hlinkClick r:id="rId2" action="ppaction://hlinkfile"/>
              </a:rPr>
              <a:t>flv</a:t>
            </a:r>
            <a:endParaRPr lang="tr-TR" sz="3600" b="1" dirty="0" smtClean="0"/>
          </a:p>
          <a:p>
            <a:pPr algn="ctr">
              <a:buNone/>
            </a:pPr>
            <a:endParaRPr lang="tr-TR" dirty="0"/>
          </a:p>
        </p:txBody>
      </p:sp>
      <p:pic>
        <p:nvPicPr>
          <p:cNvPr id="4" name="3 Resim" descr="bilginreha_alphabet2.jpg"/>
          <p:cNvPicPr>
            <a:picLocks noChangeAspect="1"/>
          </p:cNvPicPr>
          <p:nvPr/>
        </p:nvPicPr>
        <p:blipFill>
          <a:blip r:embed="rId3" cstate="print"/>
          <a:stretch>
            <a:fillRect/>
          </a:stretch>
        </p:blipFill>
        <p:spPr>
          <a:xfrm>
            <a:off x="357158" y="2060848"/>
            <a:ext cx="8429684" cy="4464496"/>
          </a:xfrm>
          <a:prstGeom prst="rect">
            <a:avLst/>
          </a:prstGeom>
        </p:spPr>
      </p:pic>
    </p:spTree>
  </p:cSld>
  <p:clrMapOvr>
    <a:masterClrMapping/>
  </p:clrMapOvr>
  <p:transition spd="med">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pPr algn="just">
              <a:buFont typeface="Wingdings" pitchFamily="2" charset="2"/>
              <a:buChar char="ü"/>
            </a:pPr>
            <a:r>
              <a:rPr lang="tr-TR" sz="2800" dirty="0" smtClean="0"/>
              <a:t>Drama çocuğun gelişiminin sağlanmasında önemli bir araçtır.</a:t>
            </a:r>
          </a:p>
          <a:p>
            <a:pPr algn="just">
              <a:buFont typeface="Wingdings" pitchFamily="2" charset="2"/>
              <a:buChar char="ü"/>
            </a:pPr>
            <a:r>
              <a:rPr lang="tr-TR" sz="2800" dirty="0" smtClean="0"/>
              <a:t>Çocukların özgüven ve kendisini ifade etme becerilerini geliştirir.</a:t>
            </a:r>
          </a:p>
          <a:p>
            <a:pPr algn="just">
              <a:buFont typeface="Wingdings" pitchFamily="2" charset="2"/>
              <a:buChar char="ü"/>
            </a:pPr>
            <a:r>
              <a:rPr lang="tr-TR" sz="2800" dirty="0" smtClean="0">
                <a:hlinkClick r:id="rId2" action="ppaction://hlinkfile"/>
              </a:rPr>
              <a:t>Yaratıcı Drama, Yaratıcı Drama Kursu, Yaratıcı Drama Dersi, .mp4</a:t>
            </a:r>
            <a:endParaRPr lang="tr-TR" sz="2800" dirty="0" smtClean="0"/>
          </a:p>
          <a:p>
            <a:pPr algn="just">
              <a:buFont typeface="Wingdings" pitchFamily="2" charset="2"/>
              <a:buChar char="ü"/>
            </a:pPr>
            <a:r>
              <a:rPr lang="tr-TR" sz="2800" dirty="0" smtClean="0"/>
              <a:t>Yaparak –yaşayarak öğrenmeyi sağlar.</a:t>
            </a:r>
          </a:p>
          <a:p>
            <a:pPr algn="just">
              <a:buFont typeface="Wingdings" pitchFamily="2" charset="2"/>
              <a:buChar char="ü"/>
            </a:pPr>
            <a:r>
              <a:rPr lang="tr-TR" sz="2800" dirty="0" smtClean="0"/>
              <a:t>Çocukların açık ve akıcı konuşma becerisinin gelişmesine katkı sağlar.</a:t>
            </a:r>
            <a:endParaRPr lang="tr-TR" sz="2800" dirty="0"/>
          </a:p>
        </p:txBody>
      </p:sp>
    </p:spTree>
  </p:cSld>
  <p:clrMapOvr>
    <a:masterClrMapping/>
  </p:clrMapOvr>
  <p:transition spd="med">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lnSpcReduction="10000"/>
          </a:bodyPr>
          <a:lstStyle/>
          <a:p>
            <a:pPr algn="just"/>
            <a:r>
              <a:rPr lang="tr-TR" sz="2800" dirty="0" smtClean="0">
                <a:latin typeface="Calibri" pitchFamily="34" charset="0"/>
                <a:cs typeface="Calibri" pitchFamily="34" charset="0"/>
              </a:rPr>
              <a:t>1944 yılında ise savaş sonrası dönemde imzalan ve yürürlüğe giren eğitim akdini görmekteyiz.Bu anlaşma ile savaş sonrası çocukların dengeli ve bütünsel  bir biçimde eğitim almaları amaçlanmıştır.</a:t>
            </a:r>
          </a:p>
          <a:p>
            <a:pPr algn="just"/>
            <a:r>
              <a:rPr lang="tr-TR" sz="2800" dirty="0" smtClean="0">
                <a:latin typeface="Calibri" pitchFamily="34" charset="0"/>
                <a:cs typeface="Calibri" pitchFamily="34" charset="0"/>
              </a:rPr>
              <a:t>Bu yıllarda İngiltere’de eğitimde oyun,drama ve tiyatro kavramları ile ilgili çalışmalar artmıştır.</a:t>
            </a:r>
          </a:p>
          <a:p>
            <a:pPr algn="just"/>
            <a:r>
              <a:rPr lang="tr-TR" sz="2800" dirty="0" smtClean="0">
                <a:latin typeface="Calibri" pitchFamily="34" charset="0"/>
                <a:cs typeface="Calibri" pitchFamily="34" charset="0"/>
              </a:rPr>
              <a:t>1978 yılında ilköğretim okullarında </a:t>
            </a:r>
            <a:r>
              <a:rPr lang="tr-TR" sz="2800" dirty="0" err="1" smtClean="0">
                <a:latin typeface="Calibri" pitchFamily="34" charset="0"/>
                <a:cs typeface="Calibri" pitchFamily="34" charset="0"/>
              </a:rPr>
              <a:t>dramanın</a:t>
            </a:r>
            <a:r>
              <a:rPr lang="tr-TR" sz="2800" dirty="0" smtClean="0">
                <a:latin typeface="Calibri" pitchFamily="34" charset="0"/>
                <a:cs typeface="Calibri" pitchFamily="34" charset="0"/>
              </a:rPr>
              <a:t> nasıl kullanıldığına ilişkin bir tarama çalışması da yapılmıştır.Bu çalışmanın sonucunda İngiltere’de ilköğretim programlarında </a:t>
            </a:r>
            <a:r>
              <a:rPr lang="tr-TR" sz="2800" dirty="0" err="1" smtClean="0">
                <a:latin typeface="Calibri" pitchFamily="34" charset="0"/>
                <a:cs typeface="Calibri" pitchFamily="34" charset="0"/>
              </a:rPr>
              <a:t>dramanın</a:t>
            </a:r>
            <a:r>
              <a:rPr lang="tr-TR" sz="2800" dirty="0" smtClean="0">
                <a:latin typeface="Calibri" pitchFamily="34" charset="0"/>
                <a:cs typeface="Calibri" pitchFamily="34" charset="0"/>
              </a:rPr>
              <a:t> etkili ve yaygın bir kullanımının olmadığı sonucuna varılmıştır.</a:t>
            </a:r>
          </a:p>
          <a:p>
            <a:pPr algn="just"/>
            <a:endParaRPr lang="tr-TR" dirty="0"/>
          </a:p>
        </p:txBody>
      </p:sp>
    </p:spTree>
  </p:cSld>
  <p:clrMapOvr>
    <a:masterClrMapping/>
  </p:clrMapOvr>
  <p:transition spd="med">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drama_w2.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spd="med">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04800" y="1357298"/>
            <a:ext cx="8686800" cy="4722827"/>
          </a:xfrm>
        </p:spPr>
        <p:txBody>
          <a:bodyPr>
            <a:normAutofit/>
          </a:bodyPr>
          <a:lstStyle/>
          <a:p>
            <a:pPr algn="just"/>
            <a:r>
              <a:rPr lang="tr-TR" sz="2800" dirty="0" smtClean="0">
                <a:latin typeface="Calibri" pitchFamily="34" charset="0"/>
                <a:cs typeface="Calibri" pitchFamily="34" charset="0"/>
              </a:rPr>
              <a:t>Bu çalışmalar 1980’lere kadar ulusal program üzerinde etkisini sürdürmüştür. Ancak 80’lere gelindiğinde çocukların özellikle matematik ve okuma -yazma becerileri daha fazla ağırlık kazanmış,genelde tüm sanatların,özelde de </a:t>
            </a:r>
            <a:r>
              <a:rPr lang="tr-TR" sz="2800" dirty="0" err="1" smtClean="0">
                <a:latin typeface="Calibri" pitchFamily="34" charset="0"/>
                <a:cs typeface="Calibri" pitchFamily="34" charset="0"/>
              </a:rPr>
              <a:t>dramanın</a:t>
            </a:r>
            <a:r>
              <a:rPr lang="tr-TR" sz="2800" dirty="0" smtClean="0">
                <a:latin typeface="Calibri" pitchFamily="34" charset="0"/>
                <a:cs typeface="Calibri" pitchFamily="34" charset="0"/>
              </a:rPr>
              <a:t> programdaki yeri giderek azalmıştır(</a:t>
            </a:r>
            <a:r>
              <a:rPr lang="tr-TR" sz="2800" dirty="0" err="1" smtClean="0">
                <a:latin typeface="Calibri" pitchFamily="34" charset="0"/>
                <a:cs typeface="Calibri" pitchFamily="34" charset="0"/>
              </a:rPr>
              <a:t>Clipson</a:t>
            </a:r>
            <a:r>
              <a:rPr lang="tr-TR" sz="2800" dirty="0" smtClean="0">
                <a:latin typeface="Calibri" pitchFamily="34" charset="0"/>
                <a:cs typeface="Calibri" pitchFamily="34" charset="0"/>
              </a:rPr>
              <a:t>-</a:t>
            </a:r>
            <a:r>
              <a:rPr lang="tr-TR" sz="2800" dirty="0" err="1" smtClean="0">
                <a:latin typeface="Calibri" pitchFamily="34" charset="0"/>
                <a:cs typeface="Calibri" pitchFamily="34" charset="0"/>
              </a:rPr>
              <a:t>Boyles</a:t>
            </a:r>
            <a:r>
              <a:rPr lang="tr-TR" sz="2800" dirty="0" smtClean="0">
                <a:latin typeface="Calibri" pitchFamily="34" charset="0"/>
                <a:cs typeface="Calibri" pitchFamily="34" charset="0"/>
              </a:rPr>
              <a:t>, 1998).</a:t>
            </a:r>
          </a:p>
        </p:txBody>
      </p:sp>
    </p:spTree>
  </p:cSld>
  <p:clrMapOvr>
    <a:masterClrMapping/>
  </p:clrMapOvr>
  <p:transition spd="med">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pPr algn="just"/>
            <a:r>
              <a:rPr lang="tr-TR" sz="2800" dirty="0" smtClean="0">
                <a:latin typeface="Calibri" pitchFamily="34" charset="0"/>
                <a:cs typeface="Calibri" pitchFamily="34" charset="0"/>
              </a:rPr>
              <a:t>1989 yılı, İngiltere ulusal programında </a:t>
            </a:r>
            <a:r>
              <a:rPr lang="tr-TR" sz="2800" dirty="0" err="1" smtClean="0">
                <a:latin typeface="Calibri" pitchFamily="34" charset="0"/>
                <a:cs typeface="Calibri" pitchFamily="34" charset="0"/>
              </a:rPr>
              <a:t>dramanın</a:t>
            </a:r>
            <a:r>
              <a:rPr lang="tr-TR" sz="2800" dirty="0" smtClean="0">
                <a:latin typeface="Calibri" pitchFamily="34" charset="0"/>
                <a:cs typeface="Calibri" pitchFamily="34" charset="0"/>
              </a:rPr>
              <a:t> yeri açısından kritik bir öneme sahiptir.Bu tarihte yeni bir eğitim akdi imzalanmış ve drama,programda ayrı bir ders olma özelliğini yitirmiştir.</a:t>
            </a:r>
          </a:p>
          <a:p>
            <a:pPr algn="just"/>
            <a:r>
              <a:rPr lang="tr-TR" sz="2800" dirty="0" smtClean="0">
                <a:latin typeface="Calibri" pitchFamily="34" charset="0"/>
                <a:cs typeface="Calibri" pitchFamily="34" charset="0"/>
              </a:rPr>
              <a:t>1991 yılında,Ulusal Eğitim Programları Konseyi,</a:t>
            </a:r>
            <a:r>
              <a:rPr lang="tr-TR" sz="2800" dirty="0" err="1" smtClean="0">
                <a:latin typeface="Calibri" pitchFamily="34" charset="0"/>
                <a:cs typeface="Calibri" pitchFamily="34" charset="0"/>
              </a:rPr>
              <a:t>dramanın</a:t>
            </a:r>
            <a:r>
              <a:rPr lang="tr-TR" sz="2800" dirty="0" smtClean="0">
                <a:latin typeface="Calibri" pitchFamily="34" charset="0"/>
                <a:cs typeface="Calibri" pitchFamily="34" charset="0"/>
              </a:rPr>
              <a:t> başlı başına bir ders olmasının yanı sıra, İlköğretimin bütün sınıflarında, diğer derslerin öğretiminde bir yöntem olarak da yaygın biçimde nasıl kullanılacağını belirten çalışmayı  yayınlamıştır.</a:t>
            </a:r>
            <a:endParaRPr lang="tr-TR" sz="2800"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Özet</a:t>
            </a:r>
            <a:endParaRPr lang="tr-TR" dirty="0"/>
          </a:p>
        </p:txBody>
      </p:sp>
      <p:sp>
        <p:nvSpPr>
          <p:cNvPr id="3" name="2 İçerik Yer Tutucusu"/>
          <p:cNvSpPr>
            <a:spLocks noGrp="1"/>
          </p:cNvSpPr>
          <p:nvPr>
            <p:ph idx="1"/>
          </p:nvPr>
        </p:nvSpPr>
        <p:spPr>
          <a:xfrm>
            <a:off x="304800" y="1554162"/>
            <a:ext cx="8686800" cy="5018110"/>
          </a:xfrm>
        </p:spPr>
        <p:txBody>
          <a:bodyPr>
            <a:normAutofit fontScale="92500"/>
          </a:bodyPr>
          <a:lstStyle/>
          <a:p>
            <a:pPr algn="just"/>
            <a:r>
              <a:rPr lang="tr-TR" sz="3000" dirty="0" smtClean="0">
                <a:latin typeface="Calibri" pitchFamily="34" charset="0"/>
                <a:cs typeface="Calibri" pitchFamily="34" charset="0"/>
              </a:rPr>
              <a:t>Eğitimde </a:t>
            </a:r>
            <a:r>
              <a:rPr lang="tr-TR" sz="3000" dirty="0" err="1" smtClean="0">
                <a:latin typeface="Calibri" pitchFamily="34" charset="0"/>
                <a:cs typeface="Calibri" pitchFamily="34" charset="0"/>
              </a:rPr>
              <a:t>dramanın</a:t>
            </a:r>
            <a:r>
              <a:rPr lang="tr-TR" sz="3000" dirty="0" smtClean="0">
                <a:latin typeface="Calibri" pitchFamily="34" charset="0"/>
                <a:cs typeface="Calibri" pitchFamily="34" charset="0"/>
              </a:rPr>
              <a:t> İngiltere’deki bugünkü durumunu özetlersek,ilköğretim programlarının içerik yoğun biçimde tasarlandığını, matematik geometri ve okuma yazma derslerinin ağırlıklı olduğunu,genelde sanat eğitiminin ve özelde de </a:t>
            </a:r>
            <a:r>
              <a:rPr lang="tr-TR" sz="3000" dirty="0" err="1" smtClean="0">
                <a:latin typeface="Calibri" pitchFamily="34" charset="0"/>
                <a:cs typeface="Calibri" pitchFamily="34" charset="0"/>
              </a:rPr>
              <a:t>dramanın</a:t>
            </a:r>
            <a:r>
              <a:rPr lang="tr-TR" sz="3000" dirty="0" smtClean="0">
                <a:latin typeface="Calibri" pitchFamily="34" charset="0"/>
                <a:cs typeface="Calibri" pitchFamily="34" charset="0"/>
              </a:rPr>
              <a:t> yeterince yer bulmadığını söyleyebiliriz. Bugün gelinen noktada, eğitimde drama, pek çok dernek ve akademik çevrenin ortak girişimi ile yaygınlaştırılmaya çalışılmakta ve kültürel bir miras olarak algılanmaktadır. Bir taraftan da ulusal sınavlara odaklı bir eğitim anlayışı da varlığını sürdürmektedir.</a:t>
            </a:r>
          </a:p>
          <a:p>
            <a:endParaRPr lang="tr-TR" dirty="0"/>
          </a:p>
        </p:txBody>
      </p:sp>
    </p:spTree>
  </p:cSld>
  <p:clrMapOvr>
    <a:masterClrMapping/>
  </p:clrMapOvr>
  <p:transition spd="med">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İÇİNDEKİLER</a:t>
            </a:r>
            <a:endParaRPr lang="tr-TR" dirty="0"/>
          </a:p>
        </p:txBody>
      </p:sp>
      <p:sp>
        <p:nvSpPr>
          <p:cNvPr id="3" name="2 İçerik Yer Tutucusu"/>
          <p:cNvSpPr>
            <a:spLocks noGrp="1"/>
          </p:cNvSpPr>
          <p:nvPr>
            <p:ph idx="1"/>
          </p:nvPr>
        </p:nvSpPr>
        <p:spPr/>
        <p:txBody>
          <a:bodyPr>
            <a:normAutofit fontScale="92500" lnSpcReduction="10000"/>
          </a:bodyPr>
          <a:lstStyle/>
          <a:p>
            <a:pPr>
              <a:lnSpc>
                <a:spcPct val="150000"/>
              </a:lnSpc>
              <a:buFont typeface="Wingdings" pitchFamily="2" charset="2"/>
              <a:buChar char="v"/>
            </a:pPr>
            <a:r>
              <a:rPr lang="tr-TR" dirty="0" smtClean="0">
                <a:latin typeface="Calibri" pitchFamily="34" charset="0"/>
                <a:cs typeface="Calibri" pitchFamily="34" charset="0"/>
              </a:rPr>
              <a:t>Drama ve drama sanatı </a:t>
            </a:r>
          </a:p>
          <a:p>
            <a:pPr>
              <a:lnSpc>
                <a:spcPct val="150000"/>
              </a:lnSpc>
              <a:buFont typeface="Wingdings" pitchFamily="2" charset="2"/>
              <a:buChar char="v"/>
            </a:pPr>
            <a:r>
              <a:rPr lang="tr-TR" dirty="0" smtClean="0">
                <a:latin typeface="Calibri" pitchFamily="34" charset="0"/>
                <a:cs typeface="Calibri" pitchFamily="34" charset="0"/>
              </a:rPr>
              <a:t>Eğitimde drama </a:t>
            </a:r>
          </a:p>
          <a:p>
            <a:pPr>
              <a:lnSpc>
                <a:spcPct val="150000"/>
              </a:lnSpc>
              <a:buFont typeface="Wingdings" pitchFamily="2" charset="2"/>
              <a:buChar char="v"/>
            </a:pPr>
            <a:r>
              <a:rPr lang="tr-TR" dirty="0" smtClean="0">
                <a:latin typeface="Calibri" pitchFamily="34" charset="0"/>
                <a:cs typeface="Calibri" pitchFamily="34" charset="0"/>
              </a:rPr>
              <a:t>Drama ve tiyatro</a:t>
            </a:r>
          </a:p>
          <a:p>
            <a:pPr>
              <a:lnSpc>
                <a:spcPct val="150000"/>
              </a:lnSpc>
              <a:buFont typeface="Wingdings" pitchFamily="2" charset="2"/>
              <a:buChar char="v"/>
            </a:pPr>
            <a:r>
              <a:rPr lang="tr-TR" dirty="0" smtClean="0">
                <a:latin typeface="Calibri" pitchFamily="34" charset="0"/>
                <a:cs typeface="Calibri" pitchFamily="34" charset="0"/>
              </a:rPr>
              <a:t>Eğitim programları ve eğitimde drama ilişkisi: </a:t>
            </a:r>
            <a:r>
              <a:rPr lang="tr-TR" dirty="0">
                <a:latin typeface="Calibri" pitchFamily="34" charset="0"/>
                <a:cs typeface="Calibri" pitchFamily="34" charset="0"/>
              </a:rPr>
              <a:t>İ</a:t>
            </a:r>
            <a:r>
              <a:rPr lang="tr-TR" dirty="0" smtClean="0">
                <a:latin typeface="Calibri" pitchFamily="34" charset="0"/>
                <a:cs typeface="Calibri" pitchFamily="34" charset="0"/>
              </a:rPr>
              <a:t>ngiltere ve Türkiye karşılaştırması</a:t>
            </a:r>
          </a:p>
          <a:p>
            <a:pPr>
              <a:lnSpc>
                <a:spcPct val="150000"/>
              </a:lnSpc>
              <a:buFont typeface="Wingdings" pitchFamily="2" charset="2"/>
              <a:buChar char="v"/>
            </a:pPr>
            <a:r>
              <a:rPr lang="tr-TR" dirty="0" smtClean="0">
                <a:latin typeface="Calibri" pitchFamily="34" charset="0"/>
                <a:cs typeface="Calibri" pitchFamily="34" charset="0"/>
              </a:rPr>
              <a:t>Dramatik yapının öğeleri </a:t>
            </a:r>
          </a:p>
        </p:txBody>
      </p:sp>
    </p:spTree>
  </p:cSld>
  <p:clrMapOvr>
    <a:masterClrMapping/>
  </p:clrMapOvr>
  <p:transition spd="med">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solidFill>
                  <a:schemeClr val="bg1">
                    <a:lumMod val="75000"/>
                  </a:schemeClr>
                </a:solidFill>
              </a:rPr>
              <a:t>Türkİye</a:t>
            </a:r>
            <a:endParaRPr lang="tr-TR" dirty="0">
              <a:solidFill>
                <a:schemeClr val="bg1">
                  <a:lumMod val="75000"/>
                </a:schemeClr>
              </a:solidFill>
            </a:endParaRPr>
          </a:p>
        </p:txBody>
      </p:sp>
      <p:sp>
        <p:nvSpPr>
          <p:cNvPr id="3" name="2 İçerik Yer Tutucusu"/>
          <p:cNvSpPr>
            <a:spLocks noGrp="1"/>
          </p:cNvSpPr>
          <p:nvPr>
            <p:ph idx="1"/>
          </p:nvPr>
        </p:nvSpPr>
        <p:spPr/>
        <p:txBody>
          <a:bodyPr>
            <a:normAutofit fontScale="92500" lnSpcReduction="10000"/>
          </a:bodyPr>
          <a:lstStyle/>
          <a:p>
            <a:pPr algn="just"/>
            <a:r>
              <a:rPr lang="tr-TR" sz="2800" dirty="0" smtClean="0">
                <a:latin typeface="Calibri" pitchFamily="34" charset="0"/>
                <a:cs typeface="Calibri" pitchFamily="34" charset="0"/>
              </a:rPr>
              <a:t>Türkiye açısından baktığımızda, henüz ‘drama öğretmeni’ kavramının bir uzmanlık alanı olarak kabul görmediğini söylemek yanlış olmaz.</a:t>
            </a:r>
          </a:p>
          <a:p>
            <a:pPr algn="just"/>
            <a:r>
              <a:rPr lang="tr-TR" sz="2800" dirty="0" smtClean="0">
                <a:latin typeface="Calibri" pitchFamily="34" charset="0"/>
                <a:cs typeface="Calibri" pitchFamily="34" charset="0"/>
              </a:rPr>
              <a:t>Çoruh,1943’te yazdığı ‘Okullarda </a:t>
            </a:r>
            <a:r>
              <a:rPr lang="tr-TR" sz="2800" dirty="0" err="1" smtClean="0">
                <a:latin typeface="Calibri" pitchFamily="34" charset="0"/>
                <a:cs typeface="Calibri" pitchFamily="34" charset="0"/>
              </a:rPr>
              <a:t>Dramatizasyon</a:t>
            </a:r>
            <a:r>
              <a:rPr lang="tr-TR" sz="2800" dirty="0" smtClean="0">
                <a:latin typeface="Calibri" pitchFamily="34" charset="0"/>
                <a:cs typeface="Calibri" pitchFamily="34" charset="0"/>
              </a:rPr>
              <a:t>’ adlı eserinde,Ülkemizde tiyatronun okullarda yer almasını sağlayan kişinin İsmail Hakkı </a:t>
            </a:r>
            <a:r>
              <a:rPr lang="tr-TR" sz="2800" dirty="0" err="1" smtClean="0">
                <a:latin typeface="Calibri" pitchFamily="34" charset="0"/>
                <a:cs typeface="Calibri" pitchFamily="34" charset="0"/>
              </a:rPr>
              <a:t>Baltacıoğlu</a:t>
            </a:r>
            <a:r>
              <a:rPr lang="tr-TR" sz="2800" dirty="0" smtClean="0">
                <a:latin typeface="Calibri" pitchFamily="34" charset="0"/>
                <a:cs typeface="Calibri" pitchFamily="34" charset="0"/>
              </a:rPr>
              <a:t> olduğunu belirtmektedir.</a:t>
            </a:r>
          </a:p>
          <a:p>
            <a:pPr algn="just"/>
            <a:r>
              <a:rPr lang="tr-TR" sz="2800" dirty="0" err="1" smtClean="0">
                <a:latin typeface="Calibri" pitchFamily="34" charset="0"/>
                <a:cs typeface="Calibri" pitchFamily="34" charset="0"/>
              </a:rPr>
              <a:t>Baltacıoğlu</a:t>
            </a:r>
            <a:r>
              <a:rPr lang="tr-TR" sz="2800" dirty="0" smtClean="0">
                <a:latin typeface="Calibri" pitchFamily="34" charset="0"/>
                <a:cs typeface="Calibri" pitchFamily="34" charset="0"/>
              </a:rPr>
              <a:t>,1915 yılında, ’’Mektep Temsillerinin Usulü Temsili’’ adıyla bir broşür çıkarmış ve Meşrutiyet Dönemi eğitim programlarına okul temsillerine ilişkin bir ders eklemiştir.</a:t>
            </a:r>
          </a:p>
          <a:p>
            <a:endParaRPr lang="tr-TR" dirty="0"/>
          </a:p>
        </p:txBody>
      </p:sp>
    </p:spTree>
  </p:cSld>
  <p:clrMapOvr>
    <a:masterClrMapping/>
  </p:clrMapOvr>
  <p:transition spd="med">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pPr algn="just"/>
            <a:r>
              <a:rPr lang="tr-TR" sz="2800" dirty="0" smtClean="0">
                <a:latin typeface="Calibri" pitchFamily="34" charset="0"/>
                <a:cs typeface="Calibri" pitchFamily="34" charset="0"/>
              </a:rPr>
              <a:t>Broşürde okul temsilleri üçe ayrılmaktadır.</a:t>
            </a:r>
          </a:p>
          <a:p>
            <a:pPr algn="just">
              <a:buNone/>
            </a:pPr>
            <a:r>
              <a:rPr lang="tr-TR" sz="2800" dirty="0" smtClean="0">
                <a:latin typeface="Calibri" pitchFamily="34" charset="0"/>
                <a:cs typeface="Calibri" pitchFamily="34" charset="0"/>
              </a:rPr>
              <a:t>Bunlar:</a:t>
            </a:r>
          </a:p>
          <a:p>
            <a:pPr algn="just"/>
            <a:r>
              <a:rPr lang="tr-TR" sz="2800" dirty="0" smtClean="0">
                <a:latin typeface="Calibri" pitchFamily="34" charset="0"/>
                <a:cs typeface="Calibri" pitchFamily="34" charset="0"/>
              </a:rPr>
              <a:t>Tarihi temsiller</a:t>
            </a:r>
          </a:p>
          <a:p>
            <a:pPr algn="just"/>
            <a:endParaRPr lang="tr-TR" sz="2800" dirty="0" smtClean="0">
              <a:latin typeface="Calibri" pitchFamily="34" charset="0"/>
              <a:cs typeface="Calibri" pitchFamily="34" charset="0"/>
            </a:endParaRPr>
          </a:p>
          <a:p>
            <a:pPr algn="just"/>
            <a:r>
              <a:rPr lang="tr-TR" sz="2800" dirty="0" smtClean="0">
                <a:latin typeface="Calibri" pitchFamily="34" charset="0"/>
                <a:cs typeface="Calibri" pitchFamily="34" charset="0"/>
              </a:rPr>
              <a:t>Haileler</a:t>
            </a:r>
          </a:p>
          <a:p>
            <a:pPr algn="just">
              <a:buNone/>
            </a:pPr>
            <a:endParaRPr lang="tr-TR" sz="2800" dirty="0" smtClean="0">
              <a:latin typeface="Calibri" pitchFamily="34" charset="0"/>
              <a:cs typeface="Calibri" pitchFamily="34" charset="0"/>
            </a:endParaRPr>
          </a:p>
          <a:p>
            <a:pPr algn="just"/>
            <a:r>
              <a:rPr lang="tr-TR" sz="2800" dirty="0" smtClean="0">
                <a:latin typeface="Calibri" pitchFamily="34" charset="0"/>
                <a:cs typeface="Calibri" pitchFamily="34" charset="0"/>
              </a:rPr>
              <a:t>Mektep Bayramları-Mektep Şenlikleri’dir.</a:t>
            </a:r>
          </a:p>
        </p:txBody>
      </p:sp>
    </p:spTree>
  </p:cSld>
  <p:clrMapOvr>
    <a:masterClrMapping/>
  </p:clrMapOvr>
  <p:transition spd="med">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pPr algn="just"/>
            <a:r>
              <a:rPr lang="tr-TR" sz="2800" dirty="0" smtClean="0">
                <a:latin typeface="Calibri" pitchFamily="34" charset="0"/>
                <a:cs typeface="Calibri" pitchFamily="34" charset="0"/>
              </a:rPr>
              <a:t>Köy enstitüleri programına bakıldığında, yapılacak çalışmaların ‘’eğitimde drama’’</a:t>
            </a:r>
            <a:r>
              <a:rPr lang="tr-TR" sz="2800" dirty="0" err="1" smtClean="0">
                <a:latin typeface="Calibri" pitchFamily="34" charset="0"/>
                <a:cs typeface="Calibri" pitchFamily="34" charset="0"/>
              </a:rPr>
              <a:t>nın</a:t>
            </a:r>
            <a:r>
              <a:rPr lang="tr-TR" sz="2800" dirty="0" smtClean="0">
                <a:latin typeface="Calibri" pitchFamily="34" charset="0"/>
                <a:cs typeface="Calibri" pitchFamily="34" charset="0"/>
              </a:rPr>
              <a:t> özüne uygun bir biçimde düzenlenmesini öngören ifadeler dikkat çekmektedir.Örneğin, klasik biçimde yapılandırılan teatral etkinliklerdeki gibi, bir kadro kurmak ve roller dağıtmak yerine aynı rolün farklı öğrencilere verilmesi öngörülmüştür.</a:t>
            </a:r>
            <a:endParaRPr lang="tr-TR" sz="2800"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04800" y="2214554"/>
            <a:ext cx="8686800" cy="3865571"/>
          </a:xfrm>
        </p:spPr>
        <p:txBody>
          <a:bodyPr>
            <a:normAutofit/>
          </a:bodyPr>
          <a:lstStyle/>
          <a:p>
            <a:pPr algn="just"/>
            <a:r>
              <a:rPr lang="tr-TR" sz="2800" dirty="0" smtClean="0">
                <a:latin typeface="Calibri" pitchFamily="34" charset="0"/>
                <a:cs typeface="Calibri" pitchFamily="34" charset="0"/>
              </a:rPr>
              <a:t>1982 yılında Türkiye’de yapılmış drama etkinliklerinde iki isim dikkatimizi çekmektedir. Bunlar;İnci San  ve Tamer Levent’tir. Bu isimler Türkiye’de drama çalışmalarının gelişmesinde dönüm noktasıdırlar.</a:t>
            </a:r>
            <a:endParaRPr lang="tr-TR" sz="2800"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402px-Tamer_Levent_Galileo_Galilei.JPG"/>
          <p:cNvPicPr>
            <a:picLocks noGrp="1" noChangeAspect="1"/>
          </p:cNvPicPr>
          <p:nvPr>
            <p:ph idx="1"/>
          </p:nvPr>
        </p:nvPicPr>
        <p:blipFill>
          <a:blip r:embed="rId2" cstate="print"/>
          <a:stretch>
            <a:fillRect/>
          </a:stretch>
        </p:blipFill>
        <p:spPr>
          <a:xfrm>
            <a:off x="285720" y="500042"/>
            <a:ext cx="3929090" cy="5500726"/>
          </a:xfrm>
        </p:spPr>
      </p:pic>
      <p:pic>
        <p:nvPicPr>
          <p:cNvPr id="5" name="4 Resim" descr="inciSan_400_300 (1).jpg"/>
          <p:cNvPicPr>
            <a:picLocks noChangeAspect="1"/>
          </p:cNvPicPr>
          <p:nvPr/>
        </p:nvPicPr>
        <p:blipFill>
          <a:blip r:embed="rId3" cstate="print"/>
          <a:stretch>
            <a:fillRect/>
          </a:stretch>
        </p:blipFill>
        <p:spPr>
          <a:xfrm>
            <a:off x="4643438" y="500042"/>
            <a:ext cx="4214842" cy="5500726"/>
          </a:xfrm>
          <a:prstGeom prst="rect">
            <a:avLst/>
          </a:prstGeom>
        </p:spPr>
      </p:pic>
    </p:spTree>
  </p:cSld>
  <p:clrMapOvr>
    <a:masterClrMapping/>
  </p:clrMapOvr>
  <p:transition spd="med">
    <p:dissolv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fontScale="92500" lnSpcReduction="10000"/>
          </a:bodyPr>
          <a:lstStyle/>
          <a:p>
            <a:pPr algn="just"/>
            <a:r>
              <a:rPr lang="tr-TR" sz="2800" dirty="0" smtClean="0">
                <a:latin typeface="Calibri" pitchFamily="34" charset="0"/>
                <a:cs typeface="Calibri" pitchFamily="34" charset="0"/>
              </a:rPr>
              <a:t>2000 yılı MEB programlarında drama 4.sınıftan 8.sınıfa kadar seçmeli ders olarak 4. ve 5. sınıflarda haftada 3 saat ,6. ve 8. sınıflarda ise haftada 2 saat yer almaktaydı.</a:t>
            </a:r>
          </a:p>
          <a:p>
            <a:pPr algn="just"/>
            <a:r>
              <a:rPr lang="tr-TR" sz="2800" dirty="0" smtClean="0">
                <a:latin typeface="Calibri" pitchFamily="34" charset="0"/>
                <a:cs typeface="Calibri" pitchFamily="34" charset="0"/>
              </a:rPr>
              <a:t>Son değişikliklerle birlikte , 2006-2007’de uygulamaya konan ilköğretim programlarında yer alan derslerin neredeyse tamamında ‘’drama’’ bir öğretim yöntemi olarak yer almaktaydı.</a:t>
            </a:r>
          </a:p>
          <a:p>
            <a:pPr algn="just"/>
            <a:r>
              <a:rPr lang="tr-TR" sz="2800" dirty="0" err="1" smtClean="0">
                <a:latin typeface="Calibri" pitchFamily="34" charset="0"/>
                <a:cs typeface="Calibri" pitchFamily="34" charset="0"/>
              </a:rPr>
              <a:t>Hornbrook</a:t>
            </a:r>
            <a:r>
              <a:rPr lang="tr-TR" sz="2800" dirty="0" smtClean="0">
                <a:latin typeface="Calibri" pitchFamily="34" charset="0"/>
                <a:cs typeface="Calibri" pitchFamily="34" charset="0"/>
              </a:rPr>
              <a:t> (1991) </a:t>
            </a:r>
            <a:r>
              <a:rPr lang="tr-TR" sz="2800" dirty="0" err="1" smtClean="0">
                <a:latin typeface="Calibri" pitchFamily="34" charset="0"/>
                <a:cs typeface="Calibri" pitchFamily="34" charset="0"/>
              </a:rPr>
              <a:t>dramanın</a:t>
            </a:r>
            <a:r>
              <a:rPr lang="tr-TR" sz="2800" dirty="0" smtClean="0">
                <a:latin typeface="Calibri" pitchFamily="34" charset="0"/>
                <a:cs typeface="Calibri" pitchFamily="34" charset="0"/>
              </a:rPr>
              <a:t> kuru kuruya bir öğretim yöntemi olmadığını; </a:t>
            </a:r>
            <a:r>
              <a:rPr lang="tr-TR" sz="2800" dirty="0" err="1" smtClean="0">
                <a:latin typeface="Calibri" pitchFamily="34" charset="0"/>
                <a:cs typeface="Calibri" pitchFamily="34" charset="0"/>
              </a:rPr>
              <a:t>Kempe</a:t>
            </a:r>
            <a:r>
              <a:rPr lang="tr-TR" sz="2800" dirty="0" smtClean="0">
                <a:latin typeface="Calibri" pitchFamily="34" charset="0"/>
                <a:cs typeface="Calibri" pitchFamily="34" charset="0"/>
              </a:rPr>
              <a:t> ve </a:t>
            </a:r>
            <a:r>
              <a:rPr lang="tr-TR" sz="2800" dirty="0" err="1" smtClean="0">
                <a:latin typeface="Calibri" pitchFamily="34" charset="0"/>
                <a:cs typeface="Calibri" pitchFamily="34" charset="0"/>
              </a:rPr>
              <a:t>Holyord</a:t>
            </a:r>
            <a:r>
              <a:rPr lang="tr-TR" sz="2800" dirty="0" smtClean="0">
                <a:latin typeface="Calibri" pitchFamily="34" charset="0"/>
                <a:cs typeface="Calibri" pitchFamily="34" charset="0"/>
              </a:rPr>
              <a:t> (1994) </a:t>
            </a:r>
            <a:r>
              <a:rPr lang="tr-TR" sz="2800" dirty="0" err="1" smtClean="0">
                <a:latin typeface="Calibri" pitchFamily="34" charset="0"/>
                <a:cs typeface="Calibri" pitchFamily="34" charset="0"/>
              </a:rPr>
              <a:t>dramanın</a:t>
            </a:r>
            <a:r>
              <a:rPr lang="tr-TR" sz="2800" dirty="0" smtClean="0">
                <a:latin typeface="Calibri" pitchFamily="34" charset="0"/>
                <a:cs typeface="Calibri" pitchFamily="34" charset="0"/>
              </a:rPr>
              <a:t>, eğitim programlarında hem bir öğretim yöntemi hem de bağımsız bir ders olarak yer alması gerektiğini belirtmektedir.</a:t>
            </a:r>
            <a:endParaRPr lang="tr-TR" sz="2800"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a:xfrm>
            <a:off x="304800" y="3571876"/>
            <a:ext cx="8686800" cy="2508249"/>
          </a:xfrm>
        </p:spPr>
        <p:txBody>
          <a:bodyPr>
            <a:normAutofit lnSpcReduction="10000"/>
          </a:bodyPr>
          <a:lstStyle/>
          <a:p>
            <a:endParaRPr lang="tr-TR" dirty="0" smtClean="0">
              <a:latin typeface="Calibri" pitchFamily="34" charset="0"/>
              <a:cs typeface="Calibri" pitchFamily="34" charset="0"/>
            </a:endParaRPr>
          </a:p>
          <a:p>
            <a:pPr algn="just">
              <a:buNone/>
            </a:pPr>
            <a:endParaRPr lang="tr-TR" dirty="0" smtClean="0">
              <a:latin typeface="Calibri" pitchFamily="34" charset="0"/>
              <a:cs typeface="Calibri" pitchFamily="34" charset="0"/>
            </a:endParaRPr>
          </a:p>
          <a:p>
            <a:pPr algn="ctr">
              <a:buFont typeface="Wingdings" pitchFamily="2" charset="2"/>
              <a:buChar char="v"/>
            </a:pPr>
            <a:r>
              <a:rPr lang="tr-TR" dirty="0" smtClean="0">
                <a:latin typeface="Calibri" pitchFamily="34" charset="0"/>
                <a:cs typeface="Calibri" pitchFamily="34" charset="0"/>
              </a:rPr>
              <a:t>Drama eğitimde bir öğretim yöntemi olarak mı kullanılmalı,yoksa bağımsız bir ders olarak mı kullanılmalı ?</a:t>
            </a:r>
            <a:endParaRPr lang="tr-TR" dirty="0">
              <a:latin typeface="Calibri" pitchFamily="34" charset="0"/>
              <a:cs typeface="Calibri" pitchFamily="34" charset="0"/>
            </a:endParaRPr>
          </a:p>
        </p:txBody>
      </p:sp>
      <p:pic>
        <p:nvPicPr>
          <p:cNvPr id="4" name="3 Resim" descr="drama5.jpg"/>
          <p:cNvPicPr>
            <a:picLocks noChangeAspect="1"/>
          </p:cNvPicPr>
          <p:nvPr/>
        </p:nvPicPr>
        <p:blipFill>
          <a:blip r:embed="rId2" cstate="print"/>
          <a:stretch>
            <a:fillRect/>
          </a:stretch>
        </p:blipFill>
        <p:spPr>
          <a:xfrm>
            <a:off x="428596" y="214290"/>
            <a:ext cx="8286808" cy="4143404"/>
          </a:xfrm>
          <a:prstGeom prst="rect">
            <a:avLst/>
          </a:prstGeom>
        </p:spPr>
      </p:pic>
    </p:spTree>
  </p:cSld>
  <p:clrMapOvr>
    <a:masterClrMapping/>
  </p:clrMapOvr>
  <p:transition spd="med">
    <p:dissolv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282" y="1428736"/>
            <a:ext cx="8686800" cy="5089548"/>
          </a:xfrm>
        </p:spPr>
        <p:txBody>
          <a:bodyPr>
            <a:normAutofit/>
          </a:bodyPr>
          <a:lstStyle/>
          <a:p>
            <a:pPr algn="just"/>
            <a:r>
              <a:rPr lang="tr-TR" sz="2800" dirty="0" smtClean="0">
                <a:latin typeface="Calibri" pitchFamily="34" charset="0"/>
                <a:cs typeface="Calibri" pitchFamily="34" charset="0"/>
              </a:rPr>
              <a:t>Dramatik olanı ve onu oluşturan durumları fark eden ve yorumlayabilen birey, yaşamı ve onun durum </a:t>
            </a:r>
            <a:r>
              <a:rPr lang="tr-TR" sz="2800" dirty="0" err="1" smtClean="0">
                <a:latin typeface="Calibri" pitchFamily="34" charset="0"/>
                <a:cs typeface="Calibri" pitchFamily="34" charset="0"/>
              </a:rPr>
              <a:t>larının</a:t>
            </a:r>
            <a:r>
              <a:rPr lang="tr-TR" sz="2800" dirty="0" smtClean="0">
                <a:latin typeface="Calibri" pitchFamily="34" charset="0"/>
                <a:cs typeface="Calibri" pitchFamily="34" charset="0"/>
              </a:rPr>
              <a:t> yorumunu da yapma konusunda gelişecektir. Müzikte, edebiyatta, dansta, resimde, sinemada,  şiirde, </a:t>
            </a:r>
            <a:r>
              <a:rPr lang="tr-TR" sz="2800" dirty="0" err="1" smtClean="0">
                <a:latin typeface="Calibri" pitchFamily="34" charset="0"/>
                <a:cs typeface="Calibri" pitchFamily="34" charset="0"/>
              </a:rPr>
              <a:t>fotoğ</a:t>
            </a:r>
            <a:r>
              <a:rPr lang="tr-TR" sz="2800" dirty="0" smtClean="0">
                <a:latin typeface="Calibri" pitchFamily="34" charset="0"/>
                <a:cs typeface="Calibri" pitchFamily="34" charset="0"/>
              </a:rPr>
              <a:t> rafta dramatik olanı fark ederek,kendi yaşamında daha yaratıcı çözümler ve </a:t>
            </a:r>
            <a:r>
              <a:rPr lang="tr-TR" sz="2800" dirty="0" err="1" smtClean="0">
                <a:latin typeface="Calibri" pitchFamily="34" charset="0"/>
                <a:cs typeface="Calibri" pitchFamily="34" charset="0"/>
              </a:rPr>
              <a:t>farkındalıklar</a:t>
            </a:r>
            <a:r>
              <a:rPr lang="tr-TR" sz="2800" dirty="0" smtClean="0">
                <a:latin typeface="Calibri" pitchFamily="34" charset="0"/>
                <a:cs typeface="Calibri" pitchFamily="34" charset="0"/>
              </a:rPr>
              <a:t>  üretecektir. Bu nedenle de, çocuğun doğasına uygun bir ilköğretim programında, </a:t>
            </a:r>
            <a:r>
              <a:rPr lang="tr-TR" sz="2800" dirty="0" err="1" smtClean="0">
                <a:latin typeface="Calibri" pitchFamily="34" charset="0"/>
                <a:cs typeface="Calibri" pitchFamily="34" charset="0"/>
              </a:rPr>
              <a:t>dramanın</a:t>
            </a:r>
            <a:r>
              <a:rPr lang="tr-TR" sz="2800" dirty="0" smtClean="0">
                <a:latin typeface="Calibri" pitchFamily="34" charset="0"/>
                <a:cs typeface="Calibri" pitchFamily="34" charset="0"/>
              </a:rPr>
              <a:t> hem ayrı bir ders hem de diğer derslerin öğretiminde kullanılan bir yöntem olarak yer alması yaşamsal öneme sahiptir.</a:t>
            </a:r>
            <a:endParaRPr lang="tr-TR" sz="2800"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85729"/>
            <a:ext cx="7772400" cy="1928826"/>
          </a:xfrm>
        </p:spPr>
        <p:txBody>
          <a:bodyPr>
            <a:normAutofit/>
          </a:bodyPr>
          <a:lstStyle/>
          <a:p>
            <a:pPr algn="ctr"/>
            <a:r>
              <a:rPr lang="tr-TR" dirty="0" smtClean="0"/>
              <a:t>İLKÖĞRETİM DÖNEMİNDE EĞİTİMDE DRAMA VE ÖĞRENME-ÖĞRETME İLİŞKİSİ</a:t>
            </a:r>
            <a:endParaRPr lang="tr-TR" dirty="0"/>
          </a:p>
        </p:txBody>
      </p:sp>
      <p:pic>
        <p:nvPicPr>
          <p:cNvPr id="3" name="2 Resim" descr="drama-gunu-2009-2.jpg"/>
          <p:cNvPicPr>
            <a:picLocks noChangeAspect="1"/>
          </p:cNvPicPr>
          <p:nvPr/>
        </p:nvPicPr>
        <p:blipFill>
          <a:blip r:embed="rId2" cstate="print"/>
          <a:stretch>
            <a:fillRect/>
          </a:stretch>
        </p:blipFill>
        <p:spPr>
          <a:xfrm>
            <a:off x="500034" y="2071678"/>
            <a:ext cx="8286808" cy="4572032"/>
          </a:xfrm>
          <a:prstGeom prst="rect">
            <a:avLst/>
          </a:prstGeom>
        </p:spPr>
      </p:pic>
    </p:spTree>
    <p:extLst>
      <p:ext uri="{BB962C8B-B14F-4D97-AF65-F5344CB8AC3E}">
        <p14:creationId xmlns="" xmlns:p14="http://schemas.microsoft.com/office/powerpoint/2010/main" val="2278755547"/>
      </p:ext>
    </p:extLst>
  </p:cSld>
  <p:clrMapOvr>
    <a:masterClrMapping/>
  </p:clrMapOvr>
  <p:transition spd="med">
    <p:dissolv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142984"/>
            <a:ext cx="8229600" cy="5382360"/>
          </a:xfrm>
        </p:spPr>
        <p:txBody>
          <a:bodyPr>
            <a:normAutofit fontScale="62500" lnSpcReduction="20000"/>
          </a:bodyPr>
          <a:lstStyle/>
          <a:p>
            <a:pPr marL="0" indent="0" algn="just">
              <a:buNone/>
            </a:pPr>
            <a:r>
              <a:rPr lang="tr-TR" sz="5100" dirty="0" smtClean="0"/>
              <a:t>   </a:t>
            </a:r>
            <a:r>
              <a:rPr lang="tr-TR" sz="5100" dirty="0" err="1" smtClean="0">
                <a:latin typeface="Calibri" pitchFamily="34" charset="0"/>
                <a:cs typeface="Calibri" pitchFamily="34" charset="0"/>
              </a:rPr>
              <a:t>Heathcote</a:t>
            </a:r>
            <a:r>
              <a:rPr lang="tr-TR" sz="5100" dirty="0" smtClean="0">
                <a:latin typeface="Calibri" pitchFamily="34" charset="0"/>
                <a:cs typeface="Calibri" pitchFamily="34" charset="0"/>
              </a:rPr>
              <a:t> </a:t>
            </a:r>
            <a:r>
              <a:rPr lang="tr-TR" sz="5100" dirty="0" err="1" smtClean="0">
                <a:latin typeface="Calibri" pitchFamily="34" charset="0"/>
                <a:cs typeface="Calibri" pitchFamily="34" charset="0"/>
              </a:rPr>
              <a:t>dramanın</a:t>
            </a:r>
            <a:r>
              <a:rPr lang="tr-TR" sz="5100" dirty="0" smtClean="0">
                <a:latin typeface="Calibri" pitchFamily="34" charset="0"/>
                <a:cs typeface="Calibri" pitchFamily="34" charset="0"/>
              </a:rPr>
              <a:t>, çocukların bir olaya farklı perspektiflerden bakmasını sağladığını  vurgula maktadır.</a:t>
            </a:r>
          </a:p>
          <a:p>
            <a:pPr marL="0" indent="0" algn="just">
              <a:buNone/>
            </a:pPr>
            <a:r>
              <a:rPr lang="tr-TR" sz="5100" dirty="0" smtClean="0">
                <a:latin typeface="Calibri" pitchFamily="34" charset="0"/>
                <a:cs typeface="Calibri" pitchFamily="34" charset="0"/>
              </a:rPr>
              <a:t>   Ona göre, çocuklar için drama deneyim kazan </a:t>
            </a:r>
            <a:r>
              <a:rPr lang="tr-TR" sz="5100" dirty="0" err="1" smtClean="0">
                <a:latin typeface="Calibri" pitchFamily="34" charset="0"/>
                <a:cs typeface="Calibri" pitchFamily="34" charset="0"/>
              </a:rPr>
              <a:t>ma</a:t>
            </a:r>
            <a:r>
              <a:rPr lang="tr-TR" sz="5100" dirty="0" smtClean="0">
                <a:latin typeface="Calibri" pitchFamily="34" charset="0"/>
                <a:cs typeface="Calibri" pitchFamily="34" charset="0"/>
              </a:rPr>
              <a:t>, tartışma ve planlama becerileri kazanmak için güçlü bir araçtır.</a:t>
            </a:r>
          </a:p>
          <a:p>
            <a:pPr marL="0" indent="0" algn="just">
              <a:buNone/>
            </a:pPr>
            <a:r>
              <a:rPr lang="tr-TR" sz="5100" dirty="0" smtClean="0">
                <a:latin typeface="Calibri" pitchFamily="34" charset="0"/>
                <a:cs typeface="Calibri" pitchFamily="34" charset="0"/>
              </a:rPr>
              <a:t>   </a:t>
            </a:r>
            <a:r>
              <a:rPr lang="tr-TR" sz="5100" dirty="0" err="1" smtClean="0">
                <a:latin typeface="Calibri" pitchFamily="34" charset="0"/>
                <a:cs typeface="Calibri" pitchFamily="34" charset="0"/>
              </a:rPr>
              <a:t>Woolland</a:t>
            </a:r>
            <a:r>
              <a:rPr lang="tr-TR" sz="5100" dirty="0" smtClean="0">
                <a:latin typeface="Calibri" pitchFamily="34" charset="0"/>
                <a:cs typeface="Calibri" pitchFamily="34" charset="0"/>
              </a:rPr>
              <a:t> (1993) </a:t>
            </a:r>
            <a:r>
              <a:rPr lang="tr-TR" sz="5100" dirty="0" err="1" smtClean="0">
                <a:latin typeface="Calibri" pitchFamily="34" charset="0"/>
                <a:cs typeface="Calibri" pitchFamily="34" charset="0"/>
              </a:rPr>
              <a:t>dramanın</a:t>
            </a:r>
            <a:r>
              <a:rPr lang="tr-TR" sz="5100" dirty="0" smtClean="0">
                <a:latin typeface="Calibri" pitchFamily="34" charset="0"/>
                <a:cs typeface="Calibri" pitchFamily="34" charset="0"/>
              </a:rPr>
              <a:t> her şeyden önce öğrenme için önemli bir neden, bir gereksinim yarattığını vurgulamaktadır.</a:t>
            </a:r>
          </a:p>
          <a:p>
            <a:pPr marL="0" indent="0" algn="just">
              <a:buNone/>
            </a:pPr>
            <a:r>
              <a:rPr lang="tr-TR" sz="5100" dirty="0" smtClean="0">
                <a:latin typeface="Calibri" pitchFamily="34" charset="0"/>
                <a:cs typeface="Calibri" pitchFamily="34" charset="0"/>
              </a:rPr>
              <a:t>   Kuşkusuz öğrenme gereksinimi, öğrenen için önemli bir motivasyon sağlamaktadır.</a:t>
            </a:r>
          </a:p>
          <a:p>
            <a:endParaRPr lang="tr-TR" sz="4200" dirty="0" smtClean="0"/>
          </a:p>
          <a:p>
            <a:pPr marL="0" indent="0">
              <a:buNone/>
            </a:pPr>
            <a:r>
              <a:rPr lang="tr-TR" dirty="0"/>
              <a:t> </a:t>
            </a:r>
          </a:p>
        </p:txBody>
      </p:sp>
    </p:spTree>
    <p:extLst>
      <p:ext uri="{BB962C8B-B14F-4D97-AF65-F5344CB8AC3E}">
        <p14:creationId xmlns="" xmlns:p14="http://schemas.microsoft.com/office/powerpoint/2010/main" val="907382665"/>
      </p:ext>
    </p:extLst>
  </p:cSld>
  <p:clrMapOvr>
    <a:masterClrMapping/>
  </p:clrMapOvr>
  <p:transition spd="med">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285860"/>
            <a:ext cx="8229600" cy="4840303"/>
          </a:xfrm>
        </p:spPr>
        <p:txBody>
          <a:bodyPr/>
          <a:lstStyle/>
          <a:p>
            <a:pPr algn="just">
              <a:buFont typeface="Wingdings" pitchFamily="2" charset="2"/>
              <a:buChar char="v"/>
            </a:pPr>
            <a:r>
              <a:rPr lang="tr-TR" dirty="0" smtClean="0">
                <a:latin typeface="Calibri" pitchFamily="34" charset="0"/>
                <a:cs typeface="Calibri" pitchFamily="34" charset="0"/>
              </a:rPr>
              <a:t>Bir drama dersinin aşamaları genel hatlarıyla nasıl olmalıdır?</a:t>
            </a:r>
          </a:p>
          <a:p>
            <a:pPr algn="just">
              <a:buNone/>
            </a:pPr>
            <a:endParaRPr lang="tr-TR" dirty="0" smtClean="0">
              <a:latin typeface="Calibri" pitchFamily="34" charset="0"/>
              <a:cs typeface="Calibri" pitchFamily="34" charset="0"/>
            </a:endParaRPr>
          </a:p>
          <a:p>
            <a:pPr algn="just">
              <a:buFont typeface="Wingdings" pitchFamily="2" charset="2"/>
              <a:buChar char="v"/>
            </a:pPr>
            <a:r>
              <a:rPr lang="tr-TR" dirty="0" smtClean="0">
                <a:latin typeface="Calibri" pitchFamily="34" charset="0"/>
                <a:cs typeface="Calibri" pitchFamily="34" charset="0"/>
              </a:rPr>
              <a:t>Bir drama dersinin etkili biçimde planlana bilmesi için küçük öneriler</a:t>
            </a:r>
          </a:p>
          <a:p>
            <a:pPr algn="just">
              <a:buNone/>
            </a:pPr>
            <a:endParaRPr lang="tr-TR" dirty="0" smtClean="0">
              <a:latin typeface="Calibri" pitchFamily="34" charset="0"/>
              <a:cs typeface="Calibri" pitchFamily="34" charset="0"/>
            </a:endParaRPr>
          </a:p>
          <a:p>
            <a:pPr algn="just">
              <a:buFont typeface="Wingdings" pitchFamily="2" charset="2"/>
              <a:buChar char="v"/>
            </a:pPr>
            <a:r>
              <a:rPr lang="tr-TR" dirty="0" smtClean="0">
                <a:latin typeface="Calibri" pitchFamily="34" charset="0"/>
                <a:cs typeface="Calibri" pitchFamily="34" charset="0"/>
              </a:rPr>
              <a:t>Sınıfımda eğitimde drama yöntemini kullanmaya nasıl başlamalıyım?</a:t>
            </a:r>
            <a:endParaRPr lang="tr-TR"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5536" y="548680"/>
            <a:ext cx="8229600" cy="5976664"/>
          </a:xfrm>
        </p:spPr>
        <p:txBody>
          <a:bodyPr>
            <a:normAutofit/>
          </a:bodyPr>
          <a:lstStyle/>
          <a:p>
            <a:pPr marL="0" indent="0" algn="just">
              <a:buNone/>
            </a:pPr>
            <a:r>
              <a:rPr lang="tr-TR" dirty="0" smtClean="0">
                <a:latin typeface="Calibri" pitchFamily="34" charset="0"/>
                <a:cs typeface="Calibri" pitchFamily="34" charset="0"/>
              </a:rPr>
              <a:t>   </a:t>
            </a:r>
          </a:p>
          <a:p>
            <a:pPr marL="0" indent="0" algn="just">
              <a:buNone/>
            </a:pPr>
            <a:r>
              <a:rPr lang="tr-TR" dirty="0" err="1" smtClean="0">
                <a:latin typeface="Calibri" pitchFamily="34" charset="0"/>
                <a:cs typeface="Calibri" pitchFamily="34" charset="0"/>
              </a:rPr>
              <a:t>Allen’e</a:t>
            </a:r>
            <a:r>
              <a:rPr lang="tr-TR" dirty="0" smtClean="0">
                <a:latin typeface="Calibri" pitchFamily="34" charset="0"/>
                <a:cs typeface="Calibri" pitchFamily="34" charset="0"/>
              </a:rPr>
              <a:t> göre, bir öğrenme sürecinde estetik ve eğlence yoksa o süreç gereğinden fazla didaktik tir. Gereğinden fazla didaktik olan öğrenme sürecinde ise, gerçek öğrenme çok sınırlıdır.</a:t>
            </a:r>
          </a:p>
          <a:p>
            <a:pPr marL="0" indent="0" algn="just">
              <a:buNone/>
            </a:pPr>
            <a:r>
              <a:rPr lang="tr-TR" dirty="0" smtClean="0">
                <a:latin typeface="Calibri" pitchFamily="34" charset="0"/>
                <a:cs typeface="Calibri" pitchFamily="34" charset="0"/>
              </a:rPr>
              <a:t>   Bu da aslında, farkındalık sahibi, bilgisini yaşam da kullanarak problem çözebilen bireylerin yetiş memesi anlamına gelmektedir.</a:t>
            </a:r>
            <a:endParaRPr lang="tr-TR" dirty="0">
              <a:latin typeface="Calibri" pitchFamily="34" charset="0"/>
              <a:cs typeface="Calibri" pitchFamily="34" charset="0"/>
            </a:endParaRPr>
          </a:p>
        </p:txBody>
      </p:sp>
    </p:spTree>
    <p:extLst>
      <p:ext uri="{BB962C8B-B14F-4D97-AF65-F5344CB8AC3E}">
        <p14:creationId xmlns="" xmlns:p14="http://schemas.microsoft.com/office/powerpoint/2010/main" val="3448542021"/>
      </p:ext>
    </p:extLst>
  </p:cSld>
  <p:clrMapOvr>
    <a:masterClrMapping/>
  </p:clrMapOvr>
  <p:transition spd="med">
    <p:dissolv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428736"/>
            <a:ext cx="8229600" cy="4952592"/>
          </a:xfrm>
        </p:spPr>
        <p:txBody>
          <a:bodyPr>
            <a:normAutofit/>
          </a:bodyPr>
          <a:lstStyle/>
          <a:p>
            <a:pPr marL="0" indent="0" algn="just">
              <a:buNone/>
            </a:pPr>
            <a:r>
              <a:rPr lang="tr-TR" sz="2800" dirty="0" smtClean="0">
                <a:latin typeface="Calibri" pitchFamily="34" charset="0"/>
                <a:cs typeface="Calibri" pitchFamily="34" charset="0"/>
              </a:rPr>
              <a:t>  	 </a:t>
            </a:r>
            <a:r>
              <a:rPr lang="tr-TR" sz="2800" dirty="0" err="1" smtClean="0">
                <a:latin typeface="Calibri" pitchFamily="34" charset="0"/>
                <a:cs typeface="Calibri" pitchFamily="34" charset="0"/>
              </a:rPr>
              <a:t>Kelly</a:t>
            </a:r>
            <a:r>
              <a:rPr lang="tr-TR" sz="2800" dirty="0" smtClean="0">
                <a:latin typeface="Calibri" pitchFamily="34" charset="0"/>
                <a:cs typeface="Calibri" pitchFamily="34" charset="0"/>
              </a:rPr>
              <a:t>, </a:t>
            </a:r>
            <a:r>
              <a:rPr lang="tr-TR" sz="2800" dirty="0" err="1" smtClean="0">
                <a:latin typeface="Calibri" pitchFamily="34" charset="0"/>
                <a:cs typeface="Calibri" pitchFamily="34" charset="0"/>
              </a:rPr>
              <a:t>dramanın</a:t>
            </a:r>
            <a:r>
              <a:rPr lang="tr-TR" sz="2800" dirty="0" smtClean="0">
                <a:latin typeface="Calibri" pitchFamily="34" charset="0"/>
                <a:cs typeface="Calibri" pitchFamily="34" charset="0"/>
              </a:rPr>
              <a:t> öğrenme için motivasyon yarattığını, öğrenmeyi hızlandırdığını ve öğrenilenlerin daha kalıcı olmasına yardımcı olduğunu belirtmiştir.</a:t>
            </a:r>
          </a:p>
          <a:p>
            <a:pPr marL="0" indent="0" algn="just">
              <a:buNone/>
            </a:pPr>
            <a:r>
              <a:rPr lang="tr-TR" sz="2800" dirty="0" smtClean="0">
                <a:latin typeface="Calibri" pitchFamily="34" charset="0"/>
                <a:cs typeface="Calibri" pitchFamily="34" charset="0"/>
              </a:rPr>
              <a:t>   </a:t>
            </a:r>
          </a:p>
          <a:p>
            <a:pPr marL="0" indent="0" algn="just">
              <a:buNone/>
            </a:pPr>
            <a:r>
              <a:rPr lang="tr-TR" sz="2800" dirty="0" smtClean="0">
                <a:latin typeface="Calibri" pitchFamily="34" charset="0"/>
                <a:cs typeface="Calibri" pitchFamily="34" charset="0"/>
              </a:rPr>
              <a:t>	</a:t>
            </a:r>
            <a:r>
              <a:rPr lang="tr-TR" sz="2800" dirty="0" err="1" smtClean="0">
                <a:latin typeface="Calibri" pitchFamily="34" charset="0"/>
                <a:cs typeface="Calibri" pitchFamily="34" charset="0"/>
              </a:rPr>
              <a:t>Heathcote</a:t>
            </a:r>
            <a:r>
              <a:rPr lang="tr-TR" sz="2800" dirty="0" smtClean="0">
                <a:latin typeface="Calibri" pitchFamily="34" charset="0"/>
                <a:cs typeface="Calibri" pitchFamily="34" charset="0"/>
              </a:rPr>
              <a:t>(1969), anlamlı öğrenmede, öğretmen niteliklerine dikkat çekmiş ve drama yoluyla öğrenme sürecinin başarılı bir biçimde tasarlanmasında öğretmenin belirli özelliklere sahip olması gerektiğini vurgulamıştır.</a:t>
            </a:r>
            <a:endParaRPr lang="tr-TR" sz="2800" dirty="0">
              <a:latin typeface="Calibri" pitchFamily="34" charset="0"/>
              <a:cs typeface="Calibri" pitchFamily="34" charset="0"/>
            </a:endParaRPr>
          </a:p>
        </p:txBody>
      </p:sp>
    </p:spTree>
    <p:extLst>
      <p:ext uri="{BB962C8B-B14F-4D97-AF65-F5344CB8AC3E}">
        <p14:creationId xmlns="" xmlns:p14="http://schemas.microsoft.com/office/powerpoint/2010/main" val="193075340"/>
      </p:ext>
    </p:extLst>
  </p:cSld>
  <p:clrMapOvr>
    <a:masterClrMapping/>
  </p:clrMapOvr>
  <p:transition spd="med">
    <p:dissolv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000108"/>
            <a:ext cx="8229600" cy="5669252"/>
          </a:xfrm>
        </p:spPr>
        <p:txBody>
          <a:bodyPr>
            <a:normAutofit/>
          </a:bodyPr>
          <a:lstStyle/>
          <a:p>
            <a:pPr marL="0" indent="0" algn="just">
              <a:buNone/>
            </a:pPr>
            <a:r>
              <a:rPr lang="tr-TR" sz="2800" dirty="0" smtClean="0">
                <a:latin typeface="Calibri" pitchFamily="34" charset="0"/>
                <a:cs typeface="Calibri" pitchFamily="34" charset="0"/>
              </a:rPr>
              <a:t>  Bu özelliklerden bazılarını da şu şekilde sıralamaktadır:</a:t>
            </a:r>
          </a:p>
          <a:p>
            <a:pPr algn="just">
              <a:buNone/>
            </a:pPr>
            <a:endParaRPr lang="tr-TR" sz="2800" dirty="0" smtClean="0">
              <a:latin typeface="Calibri" pitchFamily="34" charset="0"/>
              <a:cs typeface="Calibri" pitchFamily="34" charset="0"/>
            </a:endParaRPr>
          </a:p>
          <a:p>
            <a:pPr algn="just">
              <a:buFont typeface="Wingdings" pitchFamily="2" charset="2"/>
              <a:buChar char="Ø"/>
            </a:pPr>
            <a:r>
              <a:rPr lang="tr-TR" sz="2800" dirty="0" smtClean="0">
                <a:latin typeface="Calibri" pitchFamily="34" charset="0"/>
                <a:cs typeface="Calibri" pitchFamily="34" charset="0"/>
              </a:rPr>
              <a:t>Canlı bir hayal gücü</a:t>
            </a:r>
          </a:p>
          <a:p>
            <a:pPr algn="just">
              <a:buFont typeface="Wingdings" pitchFamily="2" charset="2"/>
              <a:buChar char="Ø"/>
            </a:pPr>
            <a:r>
              <a:rPr lang="tr-TR" sz="2800" dirty="0" smtClean="0">
                <a:latin typeface="Calibri" pitchFamily="34" charset="0"/>
                <a:cs typeface="Calibri" pitchFamily="34" charset="0"/>
              </a:rPr>
              <a:t>Yaratıcılık</a:t>
            </a:r>
          </a:p>
          <a:p>
            <a:pPr algn="just">
              <a:buFont typeface="Wingdings" pitchFamily="2" charset="2"/>
              <a:buChar char="Ø"/>
            </a:pPr>
            <a:r>
              <a:rPr lang="tr-TR" sz="2800" dirty="0" smtClean="0">
                <a:latin typeface="Calibri" pitchFamily="34" charset="0"/>
                <a:cs typeface="Calibri" pitchFamily="34" charset="0"/>
              </a:rPr>
              <a:t>Öğrencilerin gereksinimlerini gözlemleyebilme</a:t>
            </a:r>
          </a:p>
          <a:p>
            <a:pPr algn="just">
              <a:buFont typeface="Wingdings" pitchFamily="2" charset="2"/>
              <a:buChar char="Ø"/>
            </a:pPr>
            <a:r>
              <a:rPr lang="tr-TR" sz="2800" dirty="0" smtClean="0">
                <a:latin typeface="Calibri" pitchFamily="34" charset="0"/>
                <a:cs typeface="Calibri" pitchFamily="34" charset="0"/>
              </a:rPr>
              <a:t>Bu gereksinimleri ders planlarına aktarabilme</a:t>
            </a:r>
          </a:p>
          <a:p>
            <a:pPr algn="just">
              <a:buFont typeface="Wingdings" pitchFamily="2" charset="2"/>
              <a:buChar char="Ø"/>
            </a:pPr>
            <a:r>
              <a:rPr lang="tr-TR" sz="2800" dirty="0" smtClean="0">
                <a:latin typeface="Calibri" pitchFamily="34" charset="0"/>
                <a:cs typeface="Calibri" pitchFamily="34" charset="0"/>
              </a:rPr>
              <a:t>Grubun genel duygu durumunu gözlemleyebilme ve empati kurabilme</a:t>
            </a:r>
          </a:p>
          <a:p>
            <a:pPr algn="just">
              <a:buFont typeface="Wingdings" pitchFamily="2" charset="2"/>
              <a:buChar char="Ø"/>
            </a:pPr>
            <a:r>
              <a:rPr lang="tr-TR" sz="2800" dirty="0" smtClean="0">
                <a:latin typeface="Calibri" pitchFamily="34" charset="0"/>
                <a:cs typeface="Calibri" pitchFamily="34" charset="0"/>
              </a:rPr>
              <a:t>Grup ile sözel iletişimde etkili ve hızlı olabilme</a:t>
            </a:r>
          </a:p>
          <a:p>
            <a:pPr>
              <a:buFont typeface="Wingdings" pitchFamily="2" charset="2"/>
              <a:buChar char="Ø"/>
            </a:pPr>
            <a:endParaRPr lang="tr-TR" dirty="0" smtClean="0"/>
          </a:p>
          <a:p>
            <a:pPr>
              <a:buFont typeface="Wingdings" pitchFamily="2" charset="2"/>
              <a:buChar char="Ø"/>
            </a:pPr>
            <a:endParaRPr lang="tr-TR" dirty="0" smtClean="0"/>
          </a:p>
        </p:txBody>
      </p:sp>
    </p:spTree>
    <p:extLst>
      <p:ext uri="{BB962C8B-B14F-4D97-AF65-F5344CB8AC3E}">
        <p14:creationId xmlns="" xmlns:p14="http://schemas.microsoft.com/office/powerpoint/2010/main" val="234886644"/>
      </p:ext>
    </p:extLst>
  </p:cSld>
  <p:clrMapOvr>
    <a:masterClrMapping/>
  </p:clrMapOvr>
  <p:transition spd="med">
    <p:dissolv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1000108"/>
            <a:ext cx="8229600" cy="5453228"/>
          </a:xfrm>
        </p:spPr>
        <p:txBody>
          <a:bodyPr>
            <a:normAutofit/>
          </a:bodyPr>
          <a:lstStyle/>
          <a:p>
            <a:pPr marL="0" indent="0">
              <a:buNone/>
            </a:pPr>
            <a:r>
              <a:rPr lang="tr-TR" sz="3600" dirty="0"/>
              <a:t> </a:t>
            </a:r>
            <a:endParaRPr lang="tr-TR" sz="3600" dirty="0" smtClean="0"/>
          </a:p>
          <a:p>
            <a:pPr marL="0" indent="0" algn="just">
              <a:buNone/>
            </a:pPr>
            <a:r>
              <a:rPr lang="tr-TR" sz="3600" dirty="0" smtClean="0"/>
              <a:t>  </a:t>
            </a:r>
            <a:r>
              <a:rPr lang="tr-TR" sz="2800" dirty="0" smtClean="0">
                <a:latin typeface="Calibri" pitchFamily="34" charset="0"/>
                <a:cs typeface="Calibri" pitchFamily="34" charset="0"/>
              </a:rPr>
              <a:t>Bunların yanı sıra, ilköğretim döneminde iş gören tüm öğretmenlerin, öğretim  programlarının birbiri ile  ve yaşamla ilişkisini canlı tutabilmesi de çok önemlidir.</a:t>
            </a:r>
          </a:p>
          <a:p>
            <a:pPr marL="0" indent="0" algn="just">
              <a:buNone/>
            </a:pPr>
            <a:r>
              <a:rPr lang="tr-TR" sz="2800" dirty="0" smtClean="0">
                <a:latin typeface="Calibri" pitchFamily="34" charset="0"/>
                <a:cs typeface="Calibri" pitchFamily="34" charset="0"/>
              </a:rPr>
              <a:t>   Bu </a:t>
            </a:r>
            <a:r>
              <a:rPr lang="tr-TR" sz="2800" dirty="0">
                <a:latin typeface="Calibri" pitchFamily="34" charset="0"/>
                <a:cs typeface="Calibri" pitchFamily="34" charset="0"/>
              </a:rPr>
              <a:t>anlamda drama, anlamlı, kalıcı, yaşamla birebir ilişkili öğrenme-öğretme süreci yaratabilmek için, öğretmene yardımcı olabilecek ana araçlardan birisidir.</a:t>
            </a:r>
          </a:p>
          <a:p>
            <a:pPr marL="0" indent="0">
              <a:buNone/>
            </a:pPr>
            <a:endParaRPr lang="tr-TR" sz="3600" dirty="0" smtClean="0"/>
          </a:p>
        </p:txBody>
      </p:sp>
    </p:spTree>
    <p:extLst>
      <p:ext uri="{BB962C8B-B14F-4D97-AF65-F5344CB8AC3E}">
        <p14:creationId xmlns="" xmlns:p14="http://schemas.microsoft.com/office/powerpoint/2010/main" val="20634808"/>
      </p:ext>
    </p:extLst>
  </p:cSld>
  <p:clrMapOvr>
    <a:masterClrMapping/>
  </p:clrMapOvr>
  <p:transition spd="med">
    <p:dissolv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drama (3).jpg"/>
          <p:cNvPicPr>
            <a:picLocks noGrp="1" noChangeAspect="1"/>
          </p:cNvPicPr>
          <p:nvPr>
            <p:ph idx="1"/>
          </p:nvPr>
        </p:nvPicPr>
        <p:blipFill>
          <a:blip r:embed="rId2" cstate="print"/>
          <a:stretch>
            <a:fillRect/>
          </a:stretch>
        </p:blipFill>
        <p:spPr>
          <a:xfrm>
            <a:off x="0" y="0"/>
            <a:ext cx="9144000" cy="6857999"/>
          </a:xfrm>
        </p:spPr>
      </p:pic>
    </p:spTree>
  </p:cSld>
  <p:clrMapOvr>
    <a:masterClrMapping/>
  </p:clrMapOvr>
  <p:transition spd="med">
    <p:dissolv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23528" y="260648"/>
            <a:ext cx="8363272" cy="1156990"/>
          </a:xfrm>
        </p:spPr>
        <p:txBody>
          <a:bodyPr>
            <a:normAutofit fontScale="90000"/>
          </a:bodyPr>
          <a:lstStyle/>
          <a:p>
            <a:pPr algn="ctr"/>
            <a:r>
              <a:rPr lang="tr-TR" sz="4000" b="1" dirty="0" smtClean="0"/>
              <a:t>Drama ve </a:t>
            </a:r>
            <a:r>
              <a:rPr lang="tr-TR" sz="4000" b="1" dirty="0" err="1" smtClean="0"/>
              <a:t>Öğretİm</a:t>
            </a:r>
            <a:r>
              <a:rPr lang="tr-TR" sz="4000" b="1" dirty="0" smtClean="0"/>
              <a:t> </a:t>
            </a:r>
            <a:r>
              <a:rPr lang="tr-TR" sz="4000" b="1" dirty="0" err="1" smtClean="0"/>
              <a:t>ProgramlarI</a:t>
            </a:r>
            <a:r>
              <a:rPr lang="tr-TR" sz="4000" b="1" dirty="0" smtClean="0"/>
              <a:t> </a:t>
            </a:r>
            <a:r>
              <a:rPr lang="tr-TR" sz="4000" b="1" dirty="0" err="1" smtClean="0"/>
              <a:t>İlİşkİsİ</a:t>
            </a:r>
            <a:endParaRPr lang="tr-TR" sz="4000" b="1" dirty="0"/>
          </a:p>
        </p:txBody>
      </p:sp>
      <p:sp>
        <p:nvSpPr>
          <p:cNvPr id="3" name="İçerik Yer Tutucusu 2"/>
          <p:cNvSpPr>
            <a:spLocks noGrp="1"/>
          </p:cNvSpPr>
          <p:nvPr>
            <p:ph idx="1"/>
          </p:nvPr>
        </p:nvSpPr>
        <p:spPr>
          <a:xfrm>
            <a:off x="457200" y="2000240"/>
            <a:ext cx="8229600" cy="4309080"/>
          </a:xfrm>
        </p:spPr>
        <p:txBody>
          <a:bodyPr>
            <a:normAutofit/>
          </a:bodyPr>
          <a:lstStyle/>
          <a:p>
            <a:pPr marL="0" indent="0" algn="just">
              <a:buNone/>
            </a:pPr>
            <a:r>
              <a:rPr lang="tr-TR" sz="2800" dirty="0" smtClean="0">
                <a:latin typeface="Calibri" pitchFamily="34" charset="0"/>
                <a:cs typeface="Calibri" pitchFamily="34" charset="0"/>
              </a:rPr>
              <a:t>Drama, kendisine özgü yaklaşımları, teknikleri, hedef ve kazanımları olan bağımsız bir öğretim programına sahip olabileceği gibi aynı zamanda diğer öğretim program </a:t>
            </a:r>
            <a:r>
              <a:rPr lang="tr-TR" sz="2800" dirty="0" err="1" smtClean="0">
                <a:latin typeface="Calibri" pitchFamily="34" charset="0"/>
                <a:cs typeface="Calibri" pitchFamily="34" charset="0"/>
              </a:rPr>
              <a:t>larının</a:t>
            </a:r>
            <a:r>
              <a:rPr lang="tr-TR" sz="2800" dirty="0" smtClean="0">
                <a:latin typeface="Calibri" pitchFamily="34" charset="0"/>
                <a:cs typeface="Calibri" pitchFamily="34" charset="0"/>
              </a:rPr>
              <a:t>, öğrenene hedeflerine ulaştırabilmesi için kullanılabilecek etkili bir yöntemdir.</a:t>
            </a:r>
            <a:endParaRPr lang="tr-TR" sz="2800" dirty="0">
              <a:latin typeface="Calibri" pitchFamily="34" charset="0"/>
              <a:cs typeface="Calibri" pitchFamily="34" charset="0"/>
            </a:endParaRPr>
          </a:p>
        </p:txBody>
      </p:sp>
    </p:spTree>
    <p:extLst>
      <p:ext uri="{BB962C8B-B14F-4D97-AF65-F5344CB8AC3E}">
        <p14:creationId xmlns="" xmlns:p14="http://schemas.microsoft.com/office/powerpoint/2010/main" val="3412742216"/>
      </p:ext>
    </p:extLst>
  </p:cSld>
  <p:clrMapOvr>
    <a:masterClrMapping/>
  </p:clrMapOvr>
  <p:transition spd="med">
    <p:dissolv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39552" y="1000108"/>
            <a:ext cx="8229600" cy="5342079"/>
          </a:xfrm>
        </p:spPr>
        <p:txBody>
          <a:bodyPr>
            <a:normAutofit/>
          </a:bodyPr>
          <a:lstStyle/>
          <a:p>
            <a:pPr marL="0" indent="0" algn="just">
              <a:buNone/>
            </a:pPr>
            <a:endParaRPr lang="tr-TR" sz="2800" dirty="0" smtClean="0">
              <a:latin typeface="Calibri" pitchFamily="34" charset="0"/>
              <a:cs typeface="Calibri" pitchFamily="34" charset="0"/>
            </a:endParaRPr>
          </a:p>
          <a:p>
            <a:pPr marL="0" indent="0" algn="just">
              <a:buNone/>
            </a:pPr>
            <a:r>
              <a:rPr lang="tr-TR" sz="2800" dirty="0" err="1" smtClean="0">
                <a:latin typeface="Calibri" pitchFamily="34" charset="0"/>
                <a:cs typeface="Calibri" pitchFamily="34" charset="0"/>
              </a:rPr>
              <a:t>Burton</a:t>
            </a:r>
            <a:r>
              <a:rPr lang="tr-TR" sz="2800" dirty="0" smtClean="0">
                <a:latin typeface="Calibri" pitchFamily="34" charset="0"/>
                <a:cs typeface="Calibri" pitchFamily="34" charset="0"/>
              </a:rPr>
              <a:t>, 1950’lerde yazdığı ‘‘</a:t>
            </a:r>
            <a:r>
              <a:rPr lang="tr-TR" sz="2800" b="1" dirty="0" smtClean="0">
                <a:latin typeface="Calibri" pitchFamily="34" charset="0"/>
                <a:cs typeface="Calibri" pitchFamily="34" charset="0"/>
              </a:rPr>
              <a:t>Okulda Drama: Yaklaşım, Yöntem ve Aktiviteler’’</a:t>
            </a:r>
            <a:r>
              <a:rPr lang="tr-TR" sz="2800" dirty="0" smtClean="0">
                <a:latin typeface="Calibri" pitchFamily="34" charset="0"/>
                <a:cs typeface="Calibri" pitchFamily="34" charset="0"/>
              </a:rPr>
              <a:t> başlıklı kitabında </a:t>
            </a:r>
            <a:r>
              <a:rPr lang="tr-TR" sz="2800" dirty="0" err="1" smtClean="0">
                <a:latin typeface="Calibri" pitchFamily="34" charset="0"/>
                <a:cs typeface="Calibri" pitchFamily="34" charset="0"/>
              </a:rPr>
              <a:t>dramanın</a:t>
            </a:r>
            <a:r>
              <a:rPr lang="tr-TR" sz="2800" dirty="0" smtClean="0">
                <a:latin typeface="Calibri" pitchFamily="34" charset="0"/>
                <a:cs typeface="Calibri" pitchFamily="34" charset="0"/>
              </a:rPr>
              <a:t> hem bağımsız bir ders olarak ayrıca dil, tarih, coğrafya, görsel sanatlar ve beden eğitimi gibi diğer derslerin öğretiminde bir yöntem olarak kullanılması gerektiğini belirtmiştir. Bireyin bedensel, ruhsal ve zihinsel sağlığı açısından önemli ve güçlü bir araç olduğunu vurgulamıştır.</a:t>
            </a:r>
            <a:endParaRPr lang="tr-TR" sz="2800" dirty="0">
              <a:latin typeface="Calibri" pitchFamily="34" charset="0"/>
              <a:cs typeface="Calibri" pitchFamily="34" charset="0"/>
            </a:endParaRPr>
          </a:p>
        </p:txBody>
      </p:sp>
    </p:spTree>
    <p:extLst>
      <p:ext uri="{BB962C8B-B14F-4D97-AF65-F5344CB8AC3E}">
        <p14:creationId xmlns="" xmlns:p14="http://schemas.microsoft.com/office/powerpoint/2010/main" val="199091581"/>
      </p:ext>
    </p:extLst>
  </p:cSld>
  <p:clrMapOvr>
    <a:masterClrMapping/>
  </p:clrMapOvr>
  <p:transition spd="med">
    <p:dissolv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p:spPr>
        <p:txBody>
          <a:bodyPr/>
          <a:lstStyle/>
          <a:p>
            <a:endParaRPr lang="tr-TR" dirty="0" smtClean="0"/>
          </a:p>
          <a:p>
            <a:endParaRPr lang="tr-TR" dirty="0"/>
          </a:p>
          <a:p>
            <a:pPr marL="0" indent="0" algn="just">
              <a:buNone/>
            </a:pPr>
            <a:r>
              <a:rPr lang="tr-TR" sz="2800" dirty="0" smtClean="0">
                <a:latin typeface="Calibri" pitchFamily="34" charset="0"/>
                <a:cs typeface="Calibri" pitchFamily="34" charset="0"/>
              </a:rPr>
              <a:t>Şekilde de görüldüğü gibi eğitimde drama yöntemiyle öğreneni, her öğretim hedefine ulaştırmak olanaklı değildir. Ancak drama, öğreneni pek çok hedefe ulaştırma da anlamlı, etkili ve keyifli bir öğretim yöntemidir.</a:t>
            </a:r>
          </a:p>
          <a:p>
            <a:pPr marL="0" indent="0" algn="just">
              <a:buNone/>
            </a:pPr>
            <a:r>
              <a:rPr lang="tr-TR" sz="2800" dirty="0" smtClean="0">
                <a:latin typeface="Calibri" pitchFamily="34" charset="0"/>
                <a:cs typeface="Calibri" pitchFamily="34" charset="0"/>
                <a:hlinkClick r:id="rId2" action="ppaction://hlinkfile"/>
              </a:rPr>
              <a:t>Kumru ile Tilki.mp4</a:t>
            </a:r>
            <a:endParaRPr lang="tr-TR" sz="2800" dirty="0" smtClean="0">
              <a:latin typeface="Calibri" pitchFamily="34" charset="0"/>
              <a:cs typeface="Calibri" pitchFamily="34" charset="0"/>
            </a:endParaRPr>
          </a:p>
          <a:p>
            <a:pPr marL="0" indent="0" algn="just">
              <a:buNone/>
            </a:pPr>
            <a:endParaRPr lang="tr-TR" sz="2800" dirty="0">
              <a:latin typeface="Calibri" pitchFamily="34" charset="0"/>
              <a:cs typeface="Calibri" pitchFamily="34" charset="0"/>
            </a:endParaRPr>
          </a:p>
        </p:txBody>
      </p:sp>
    </p:spTree>
    <p:extLst>
      <p:ext uri="{BB962C8B-B14F-4D97-AF65-F5344CB8AC3E}">
        <p14:creationId xmlns="" xmlns:p14="http://schemas.microsoft.com/office/powerpoint/2010/main" val="2663984906"/>
      </p:ext>
    </p:extLst>
  </p:cSld>
  <p:clrMapOvr>
    <a:masterClrMapping/>
  </p:clrMapOvr>
  <p:transition spd="med">
    <p:dissolv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numCol="2"/>
          <a:lstStyle/>
          <a:p>
            <a:r>
              <a:rPr lang="tr-TR" dirty="0" smtClean="0"/>
              <a:t>PIAGET                             VYGOTSKY</a:t>
            </a:r>
            <a:endParaRPr lang="tr-TR" dirty="0"/>
          </a:p>
        </p:txBody>
      </p:sp>
      <p:pic>
        <p:nvPicPr>
          <p:cNvPr id="4" name="3 İçerik Yer Tutucusu" descr="190px-Jean_Piaget_in_Ann_Arbor.png"/>
          <p:cNvPicPr>
            <a:picLocks noGrp="1" noChangeAspect="1"/>
          </p:cNvPicPr>
          <p:nvPr>
            <p:ph idx="1"/>
          </p:nvPr>
        </p:nvPicPr>
        <p:blipFill>
          <a:blip r:embed="rId2" cstate="print"/>
          <a:stretch>
            <a:fillRect/>
          </a:stretch>
        </p:blipFill>
        <p:spPr>
          <a:xfrm>
            <a:off x="285720" y="1428736"/>
            <a:ext cx="4214842" cy="5000660"/>
          </a:xfrm>
        </p:spPr>
      </p:pic>
      <p:pic>
        <p:nvPicPr>
          <p:cNvPr id="5" name="4 Resim" descr="Lev_Vygotsky.jpg"/>
          <p:cNvPicPr>
            <a:picLocks noChangeAspect="1"/>
          </p:cNvPicPr>
          <p:nvPr/>
        </p:nvPicPr>
        <p:blipFill>
          <a:blip r:embed="rId3" cstate="print"/>
          <a:stretch>
            <a:fillRect/>
          </a:stretch>
        </p:blipFill>
        <p:spPr>
          <a:xfrm>
            <a:off x="4714876" y="1357298"/>
            <a:ext cx="4000528" cy="5072098"/>
          </a:xfrm>
          <a:prstGeom prst="rect">
            <a:avLst/>
          </a:prstGeom>
        </p:spPr>
      </p:pic>
    </p:spTree>
  </p:cSld>
  <p:clrMapOvr>
    <a:masterClrMapping/>
  </p:clrMapOvr>
  <p:transition spd="med">
    <p:dissolv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6" y="116632"/>
            <a:ext cx="8229600" cy="2304256"/>
          </a:xfrm>
        </p:spPr>
        <p:txBody>
          <a:bodyPr>
            <a:normAutofit/>
          </a:bodyPr>
          <a:lstStyle/>
          <a:p>
            <a:pPr algn="ctr"/>
            <a:r>
              <a:rPr lang="tr-TR" sz="3200" b="1" dirty="0" err="1" smtClean="0">
                <a:latin typeface="Calibri" pitchFamily="34" charset="0"/>
                <a:cs typeface="Calibri" pitchFamily="34" charset="0"/>
              </a:rPr>
              <a:t>İlköğretİm</a:t>
            </a:r>
            <a:r>
              <a:rPr lang="tr-TR" sz="3200" b="1" dirty="0" smtClean="0">
                <a:latin typeface="Calibri" pitchFamily="34" charset="0"/>
                <a:cs typeface="Calibri" pitchFamily="34" charset="0"/>
              </a:rPr>
              <a:t> </a:t>
            </a:r>
            <a:r>
              <a:rPr lang="tr-TR" sz="3200" b="1" dirty="0" err="1" smtClean="0">
                <a:latin typeface="Calibri" pitchFamily="34" charset="0"/>
                <a:cs typeface="Calibri" pitchFamily="34" charset="0"/>
              </a:rPr>
              <a:t>ProgramlarInda</a:t>
            </a:r>
            <a:r>
              <a:rPr lang="tr-TR" sz="3200" b="1" dirty="0" smtClean="0">
                <a:latin typeface="Calibri" pitchFamily="34" charset="0"/>
                <a:cs typeface="Calibri" pitchFamily="34" charset="0"/>
              </a:rPr>
              <a:t> </a:t>
            </a:r>
            <a:r>
              <a:rPr lang="tr-TR" sz="3200" b="1" dirty="0" err="1" smtClean="0">
                <a:latin typeface="Calibri" pitchFamily="34" charset="0"/>
                <a:cs typeface="Calibri" pitchFamily="34" charset="0"/>
              </a:rPr>
              <a:t>AnlamlI</a:t>
            </a:r>
            <a:r>
              <a:rPr lang="tr-TR" sz="3200" b="1" dirty="0" smtClean="0">
                <a:latin typeface="Calibri" pitchFamily="34" charset="0"/>
                <a:cs typeface="Calibri" pitchFamily="34" charset="0"/>
              </a:rPr>
              <a:t> Öğrenme ve </a:t>
            </a:r>
            <a:r>
              <a:rPr lang="tr-TR" sz="3200" b="1" dirty="0" err="1" smtClean="0">
                <a:latin typeface="Calibri" pitchFamily="34" charset="0"/>
                <a:cs typeface="Calibri" pitchFamily="34" charset="0"/>
              </a:rPr>
              <a:t>Dramatİk</a:t>
            </a:r>
            <a:r>
              <a:rPr lang="tr-TR" sz="3200" b="1" dirty="0" smtClean="0">
                <a:latin typeface="Calibri" pitchFamily="34" charset="0"/>
                <a:cs typeface="Calibri" pitchFamily="34" charset="0"/>
              </a:rPr>
              <a:t> Bağlam: </a:t>
            </a:r>
            <a:br>
              <a:rPr lang="tr-TR" sz="3200" b="1" dirty="0" smtClean="0">
                <a:latin typeface="Calibri" pitchFamily="34" charset="0"/>
                <a:cs typeface="Calibri" pitchFamily="34" charset="0"/>
              </a:rPr>
            </a:br>
            <a:r>
              <a:rPr lang="tr-TR" sz="3200" b="1" dirty="0" err="1" smtClean="0">
                <a:latin typeface="Calibri" pitchFamily="34" charset="0"/>
                <a:cs typeface="Calibri" pitchFamily="34" charset="0"/>
              </a:rPr>
              <a:t>PIaget</a:t>
            </a:r>
            <a:r>
              <a:rPr lang="tr-TR" sz="3200" b="1" dirty="0" smtClean="0">
                <a:latin typeface="Calibri" pitchFamily="34" charset="0"/>
                <a:cs typeface="Calibri" pitchFamily="34" charset="0"/>
              </a:rPr>
              <a:t> mİ? </a:t>
            </a:r>
            <a:r>
              <a:rPr lang="tr-TR" sz="3200" b="1" dirty="0" err="1" smtClean="0">
                <a:latin typeface="Calibri" pitchFamily="34" charset="0"/>
                <a:cs typeface="Calibri" pitchFamily="34" charset="0"/>
              </a:rPr>
              <a:t>Vygotsky</a:t>
            </a:r>
            <a:r>
              <a:rPr lang="tr-TR" sz="3200" b="1" dirty="0" smtClean="0">
                <a:latin typeface="Calibri" pitchFamily="34" charset="0"/>
                <a:cs typeface="Calibri" pitchFamily="34" charset="0"/>
              </a:rPr>
              <a:t> mİ?</a:t>
            </a:r>
            <a:endParaRPr lang="tr-TR" sz="3200" b="1" dirty="0">
              <a:latin typeface="Calibri" pitchFamily="34" charset="0"/>
              <a:cs typeface="Calibri" pitchFamily="34" charset="0"/>
            </a:endParaRPr>
          </a:p>
        </p:txBody>
      </p:sp>
      <p:sp>
        <p:nvSpPr>
          <p:cNvPr id="3" name="İçerik Yer Tutucusu 2"/>
          <p:cNvSpPr>
            <a:spLocks noGrp="1"/>
          </p:cNvSpPr>
          <p:nvPr>
            <p:ph idx="1"/>
          </p:nvPr>
        </p:nvSpPr>
        <p:spPr>
          <a:xfrm>
            <a:off x="539552" y="2071678"/>
            <a:ext cx="8229600" cy="4143404"/>
          </a:xfrm>
        </p:spPr>
        <p:txBody>
          <a:bodyPr>
            <a:normAutofit/>
          </a:bodyPr>
          <a:lstStyle/>
          <a:p>
            <a:pPr marL="0" indent="0" algn="just">
              <a:buNone/>
            </a:pPr>
            <a:r>
              <a:rPr lang="tr-TR" sz="2800" dirty="0" smtClean="0">
                <a:latin typeface="Calibri" pitchFamily="34" charset="0"/>
                <a:cs typeface="Calibri" pitchFamily="34" charset="0"/>
              </a:rPr>
              <a:t>   </a:t>
            </a:r>
          </a:p>
          <a:p>
            <a:pPr marL="0" indent="0" algn="just">
              <a:buNone/>
            </a:pPr>
            <a:r>
              <a:rPr lang="tr-TR" sz="2800" dirty="0">
                <a:latin typeface="Calibri" pitchFamily="34" charset="0"/>
                <a:cs typeface="Calibri" pitchFamily="34" charset="0"/>
              </a:rPr>
              <a:t> </a:t>
            </a:r>
            <a:r>
              <a:rPr lang="tr-TR" sz="2800" dirty="0" smtClean="0">
                <a:latin typeface="Calibri" pitchFamily="34" charset="0"/>
                <a:cs typeface="Calibri" pitchFamily="34" charset="0"/>
              </a:rPr>
              <a:t>  Bugün, öğrenme-öğretme alanındaki çalışmaların temelini oluşturan iki yaygın perspektiften söz edilmektedir. </a:t>
            </a:r>
            <a:r>
              <a:rPr lang="tr-TR" sz="2800" dirty="0" err="1" smtClean="0">
                <a:latin typeface="Calibri" pitchFamily="34" charset="0"/>
                <a:cs typeface="Calibri" pitchFamily="34" charset="0"/>
              </a:rPr>
              <a:t>Piaget</a:t>
            </a:r>
            <a:r>
              <a:rPr lang="tr-TR" sz="2800" dirty="0" smtClean="0">
                <a:latin typeface="Calibri" pitchFamily="34" charset="0"/>
                <a:cs typeface="Calibri" pitchFamily="34" charset="0"/>
              </a:rPr>
              <a:t> (1964), davranış değişimini, bireyin gelişim süreci içinde, etrafındaki dünyaya ilişkin akıl yürütme becerisinin bir sonucu olarak görmektedir. </a:t>
            </a:r>
            <a:endParaRPr lang="tr-TR" sz="2800" dirty="0">
              <a:latin typeface="Calibri" pitchFamily="34" charset="0"/>
              <a:cs typeface="Calibri" pitchFamily="34" charset="0"/>
            </a:endParaRPr>
          </a:p>
        </p:txBody>
      </p:sp>
    </p:spTree>
    <p:extLst>
      <p:ext uri="{BB962C8B-B14F-4D97-AF65-F5344CB8AC3E}">
        <p14:creationId xmlns="" xmlns:p14="http://schemas.microsoft.com/office/powerpoint/2010/main" val="3469251057"/>
      </p:ext>
    </p:extLst>
  </p:cSld>
  <p:clrMapOvr>
    <a:masterClrMapping/>
  </p:clrMapOvr>
  <p:transition spd="med">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357298"/>
            <a:ext cx="8229600" cy="4768865"/>
          </a:xfrm>
        </p:spPr>
        <p:txBody>
          <a:bodyPr/>
          <a:lstStyle/>
          <a:p>
            <a:pPr algn="just">
              <a:buNone/>
            </a:pPr>
            <a:r>
              <a:rPr lang="tr-TR" dirty="0" smtClean="0">
                <a:latin typeface="Calibri" pitchFamily="34" charset="0"/>
                <a:cs typeface="Calibri" pitchFamily="34" charset="0"/>
              </a:rPr>
              <a:t>         Eğitim biliminde bugün, insanın gizil potansiyelinden hareket eden, doğasına, doğumundan itibaren beş duyu aracılığı ile edinmiş olduğu izlenimleri kaybeden belleğini kullanmaya, insanlar arasındaki benzerlikleri bulma,kendisini ve başkalarını keşfetme, merak, bilme ve eyleme gereksinimine dayalı bir eğitim anlayışının önem kazandığını görmekteyiz. </a:t>
            </a:r>
            <a:endParaRPr lang="tr-TR"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5865515"/>
          </a:xfrm>
        </p:spPr>
        <p:txBody>
          <a:bodyPr/>
          <a:lstStyle/>
          <a:p>
            <a:pPr marL="0" indent="0">
              <a:buNone/>
            </a:pPr>
            <a:endParaRPr lang="tr-TR" sz="3600" dirty="0" smtClean="0"/>
          </a:p>
          <a:p>
            <a:pPr marL="0" indent="0">
              <a:buNone/>
            </a:pPr>
            <a:endParaRPr lang="tr-TR" sz="3600" dirty="0"/>
          </a:p>
          <a:p>
            <a:pPr marL="0" indent="0" algn="just">
              <a:buNone/>
            </a:pPr>
            <a:r>
              <a:rPr lang="tr-TR" sz="2800" dirty="0" smtClean="0">
                <a:latin typeface="Calibri" pitchFamily="34" charset="0"/>
                <a:cs typeface="Calibri" pitchFamily="34" charset="0"/>
              </a:rPr>
              <a:t>Birey</a:t>
            </a:r>
            <a:r>
              <a:rPr lang="tr-TR" sz="2800" dirty="0">
                <a:latin typeface="Calibri" pitchFamily="34" charset="0"/>
                <a:cs typeface="Calibri" pitchFamily="34" charset="0"/>
              </a:rPr>
              <a:t>, çevresindeki dünya ile etkileşim içinde akıl yürütürken, bir yandan da çevresine adapte olmaya çalışmaktadır. Bu süreç, büyüme, gelişme ve </a:t>
            </a:r>
            <a:r>
              <a:rPr lang="tr-TR" sz="2800" dirty="0" smtClean="0">
                <a:latin typeface="Calibri" pitchFamily="34" charset="0"/>
                <a:cs typeface="Calibri" pitchFamily="34" charset="0"/>
              </a:rPr>
              <a:t>olgun </a:t>
            </a:r>
            <a:r>
              <a:rPr lang="tr-TR" sz="2800" dirty="0" err="1" smtClean="0">
                <a:latin typeface="Calibri" pitchFamily="34" charset="0"/>
                <a:cs typeface="Calibri" pitchFamily="34" charset="0"/>
              </a:rPr>
              <a:t>laşma</a:t>
            </a:r>
            <a:r>
              <a:rPr lang="tr-TR" sz="2800" dirty="0" smtClean="0">
                <a:latin typeface="Calibri" pitchFamily="34" charset="0"/>
                <a:cs typeface="Calibri" pitchFamily="34" charset="0"/>
              </a:rPr>
              <a:t> </a:t>
            </a:r>
            <a:r>
              <a:rPr lang="tr-TR" sz="2800" dirty="0">
                <a:latin typeface="Calibri" pitchFamily="34" charset="0"/>
                <a:cs typeface="Calibri" pitchFamily="34" charset="0"/>
              </a:rPr>
              <a:t>kavramlarıyla </a:t>
            </a:r>
            <a:r>
              <a:rPr lang="tr-TR" sz="2800" dirty="0" smtClean="0">
                <a:latin typeface="Calibri" pitchFamily="34" charset="0"/>
                <a:cs typeface="Calibri" pitchFamily="34" charset="0"/>
              </a:rPr>
              <a:t>da </a:t>
            </a:r>
            <a:r>
              <a:rPr lang="tr-TR" sz="2800" dirty="0">
                <a:latin typeface="Calibri" pitchFamily="34" charset="0"/>
                <a:cs typeface="Calibri" pitchFamily="34" charset="0"/>
              </a:rPr>
              <a:t>uyum göstermektedir.</a:t>
            </a:r>
          </a:p>
          <a:p>
            <a:endParaRPr lang="tr-TR" dirty="0"/>
          </a:p>
        </p:txBody>
      </p:sp>
    </p:spTree>
    <p:extLst>
      <p:ext uri="{BB962C8B-B14F-4D97-AF65-F5344CB8AC3E}">
        <p14:creationId xmlns="" xmlns:p14="http://schemas.microsoft.com/office/powerpoint/2010/main" val="2767256800"/>
      </p:ext>
    </p:extLst>
  </p:cSld>
  <p:clrMapOvr>
    <a:masterClrMapping/>
  </p:clrMapOvr>
  <p:transition spd="med">
    <p:dissolv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285860"/>
            <a:ext cx="8229600" cy="5095468"/>
          </a:xfrm>
        </p:spPr>
        <p:txBody>
          <a:bodyPr>
            <a:normAutofit/>
          </a:bodyPr>
          <a:lstStyle/>
          <a:p>
            <a:pPr marL="0" indent="0" algn="just">
              <a:buNone/>
            </a:pPr>
            <a:r>
              <a:rPr lang="tr-TR" sz="2800" dirty="0" smtClean="0">
                <a:latin typeface="Calibri" pitchFamily="34" charset="0"/>
                <a:cs typeface="Calibri" pitchFamily="34" charset="0"/>
              </a:rPr>
              <a:t> </a:t>
            </a:r>
          </a:p>
          <a:p>
            <a:pPr marL="0" indent="0" algn="just">
              <a:buNone/>
            </a:pPr>
            <a:r>
              <a:rPr lang="tr-TR" sz="2800" dirty="0" err="1" smtClean="0">
                <a:latin typeface="Calibri" pitchFamily="34" charset="0"/>
                <a:cs typeface="Calibri" pitchFamily="34" charset="0"/>
              </a:rPr>
              <a:t>Vygotsky</a:t>
            </a:r>
            <a:r>
              <a:rPr lang="tr-TR" sz="2800" dirty="0" smtClean="0">
                <a:latin typeface="Calibri" pitchFamily="34" charset="0"/>
                <a:cs typeface="Calibri" pitchFamily="34" charset="0"/>
              </a:rPr>
              <a:t> (1934-1996), 1917 Rus Devrimi’nden sonra kuramsal ve uygulamalı psikoloji alanlarında yaptığı çalışmalarla dikkat çekmektedir. Öğrenme konusunda iki temel ögenin önemli olduğunu vurgulamaktadır. Bunlar ‘</a:t>
            </a:r>
            <a:r>
              <a:rPr lang="tr-TR" sz="2800" b="1" dirty="0" smtClean="0">
                <a:latin typeface="Calibri" pitchFamily="34" charset="0"/>
                <a:cs typeface="Calibri" pitchFamily="34" charset="0"/>
              </a:rPr>
              <a:t>psikolojik araçlar</a:t>
            </a:r>
            <a:r>
              <a:rPr lang="tr-TR" sz="2800" dirty="0" smtClean="0">
                <a:latin typeface="Calibri" pitchFamily="34" charset="0"/>
                <a:cs typeface="Calibri" pitchFamily="34" charset="0"/>
              </a:rPr>
              <a:t>’ ve ‘</a:t>
            </a:r>
            <a:r>
              <a:rPr lang="tr-TR" sz="2800" b="1" dirty="0" smtClean="0">
                <a:latin typeface="Calibri" pitchFamily="34" charset="0"/>
                <a:cs typeface="Calibri" pitchFamily="34" charset="0"/>
              </a:rPr>
              <a:t>aracılı aktivitelerle </a:t>
            </a:r>
            <a:r>
              <a:rPr lang="tr-TR" sz="2800" b="1" dirty="0" err="1" smtClean="0">
                <a:latin typeface="Calibri" pitchFamily="34" charset="0"/>
                <a:cs typeface="Calibri" pitchFamily="34" charset="0"/>
              </a:rPr>
              <a:t>öğrenme</a:t>
            </a:r>
            <a:r>
              <a:rPr lang="tr-TR" sz="2800" dirty="0" err="1" smtClean="0">
                <a:latin typeface="Calibri" pitchFamily="34" charset="0"/>
                <a:cs typeface="Calibri" pitchFamily="34" charset="0"/>
              </a:rPr>
              <a:t>’dir</a:t>
            </a:r>
            <a:r>
              <a:rPr lang="tr-TR" sz="2800" dirty="0" smtClean="0">
                <a:latin typeface="Calibri" pitchFamily="34" charset="0"/>
                <a:cs typeface="Calibri" pitchFamily="34" charset="0"/>
              </a:rPr>
              <a:t>.</a:t>
            </a:r>
            <a:endParaRPr lang="tr-TR" sz="2800" dirty="0">
              <a:latin typeface="Calibri" pitchFamily="34" charset="0"/>
              <a:cs typeface="Calibri" pitchFamily="34" charset="0"/>
            </a:endParaRPr>
          </a:p>
        </p:txBody>
      </p:sp>
    </p:spTree>
    <p:extLst>
      <p:ext uri="{BB962C8B-B14F-4D97-AF65-F5344CB8AC3E}">
        <p14:creationId xmlns="" xmlns:p14="http://schemas.microsoft.com/office/powerpoint/2010/main" val="588651333"/>
      </p:ext>
    </p:extLst>
  </p:cSld>
  <p:clrMapOvr>
    <a:masterClrMapping/>
  </p:clrMapOvr>
  <p:transition spd="med">
    <p:dissolv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428736"/>
            <a:ext cx="8229600" cy="4697427"/>
          </a:xfrm>
        </p:spPr>
        <p:txBody>
          <a:bodyPr/>
          <a:lstStyle/>
          <a:p>
            <a:pPr marL="0" indent="0">
              <a:buNone/>
            </a:pPr>
            <a:endParaRPr lang="tr-TR" dirty="0" smtClean="0"/>
          </a:p>
          <a:p>
            <a:pPr marL="0" indent="0" algn="just">
              <a:buNone/>
            </a:pPr>
            <a:r>
              <a:rPr lang="tr-TR" sz="2800" dirty="0" smtClean="0">
                <a:latin typeface="Calibri" pitchFamily="34" charset="0"/>
                <a:cs typeface="Calibri" pitchFamily="34" charset="0"/>
              </a:rPr>
              <a:t>Psikolojik araçların bireyin kendisinin davranış ve bilişinden oluştuğunu vurgulamakta ve bu araçların </a:t>
            </a:r>
            <a:r>
              <a:rPr lang="tr-TR" sz="2800" dirty="0" err="1" smtClean="0">
                <a:latin typeface="Calibri" pitchFamily="34" charset="0"/>
                <a:cs typeface="Calibri" pitchFamily="34" charset="0"/>
              </a:rPr>
              <a:t>semiotik</a:t>
            </a:r>
            <a:r>
              <a:rPr lang="tr-TR" sz="2800" dirty="0" smtClean="0">
                <a:latin typeface="Calibri" pitchFamily="34" charset="0"/>
                <a:cs typeface="Calibri" pitchFamily="34" charset="0"/>
              </a:rPr>
              <a:t> bir doğaya sahip olduğunu belirtmektedir. Öğrenme de dil, jest ve mimikler, hatırlama teknikleri ve matematiksel semboller gibi göstergelerin önemli olduğunun altını çizmektedir. </a:t>
            </a:r>
            <a:endParaRPr lang="tr-TR" sz="2800" dirty="0">
              <a:latin typeface="Calibri" pitchFamily="34" charset="0"/>
              <a:cs typeface="Calibri" pitchFamily="34" charset="0"/>
            </a:endParaRPr>
          </a:p>
        </p:txBody>
      </p:sp>
    </p:spTree>
    <p:extLst>
      <p:ext uri="{BB962C8B-B14F-4D97-AF65-F5344CB8AC3E}">
        <p14:creationId xmlns="" xmlns:p14="http://schemas.microsoft.com/office/powerpoint/2010/main" val="3347785310"/>
      </p:ext>
    </p:extLst>
  </p:cSld>
  <p:clrMapOvr>
    <a:masterClrMapping/>
  </p:clrMapOvr>
  <p:transition spd="med">
    <p:dissolv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00034" y="1357298"/>
            <a:ext cx="8229600" cy="5239484"/>
          </a:xfrm>
        </p:spPr>
        <p:txBody>
          <a:bodyPr>
            <a:normAutofit/>
          </a:bodyPr>
          <a:lstStyle/>
          <a:p>
            <a:pPr marL="0" indent="0" algn="just">
              <a:buNone/>
            </a:pPr>
            <a:r>
              <a:rPr lang="tr-TR" sz="2800" dirty="0" smtClean="0">
                <a:latin typeface="Calibri" pitchFamily="34" charset="0"/>
                <a:cs typeface="Calibri" pitchFamily="34" charset="0"/>
              </a:rPr>
              <a:t>   </a:t>
            </a:r>
            <a:r>
              <a:rPr lang="tr-TR" sz="2800" dirty="0" err="1" smtClean="0">
                <a:latin typeface="Calibri" pitchFamily="34" charset="0"/>
                <a:cs typeface="Calibri" pitchFamily="34" charset="0"/>
              </a:rPr>
              <a:t>Vygotsky’nin</a:t>
            </a:r>
            <a:r>
              <a:rPr lang="tr-TR" sz="2800" dirty="0" smtClean="0">
                <a:latin typeface="Calibri" pitchFamily="34" charset="0"/>
                <a:cs typeface="Calibri" pitchFamily="34" charset="0"/>
              </a:rPr>
              <a:t> öğrenme konusundaki önemli bir katkısı da ‘</a:t>
            </a:r>
            <a:r>
              <a:rPr lang="tr-TR" sz="2800" b="1" dirty="0" err="1" smtClean="0">
                <a:latin typeface="Calibri" pitchFamily="34" charset="0"/>
                <a:cs typeface="Calibri" pitchFamily="34" charset="0"/>
              </a:rPr>
              <a:t>Proksimal</a:t>
            </a:r>
            <a:r>
              <a:rPr lang="tr-TR" sz="2800" b="1" dirty="0" smtClean="0">
                <a:latin typeface="Calibri" pitchFamily="34" charset="0"/>
                <a:cs typeface="Calibri" pitchFamily="34" charset="0"/>
              </a:rPr>
              <a:t> Gelişim Bölgesi</a:t>
            </a:r>
            <a:r>
              <a:rPr lang="tr-TR" sz="2800" dirty="0" smtClean="0">
                <a:latin typeface="Calibri" pitchFamily="34" charset="0"/>
                <a:cs typeface="Calibri" pitchFamily="34" charset="0"/>
              </a:rPr>
              <a:t>’ kavramını geliştirmesidir.</a:t>
            </a:r>
          </a:p>
          <a:p>
            <a:pPr marL="0" indent="0" algn="just">
              <a:buNone/>
            </a:pPr>
            <a:r>
              <a:rPr lang="tr-TR" sz="2800" dirty="0" smtClean="0">
                <a:latin typeface="Calibri" pitchFamily="34" charset="0"/>
                <a:cs typeface="Calibri" pitchFamily="34" charset="0"/>
              </a:rPr>
              <a:t>   </a:t>
            </a:r>
            <a:r>
              <a:rPr lang="tr-TR" sz="2800" dirty="0" err="1" smtClean="0">
                <a:latin typeface="Calibri" pitchFamily="34" charset="0"/>
                <a:cs typeface="Calibri" pitchFamily="34" charset="0"/>
              </a:rPr>
              <a:t>Proksimal</a:t>
            </a:r>
            <a:r>
              <a:rPr lang="tr-TR" sz="2800" dirty="0" smtClean="0">
                <a:latin typeface="Calibri" pitchFamily="34" charset="0"/>
                <a:cs typeface="Calibri" pitchFamily="34" charset="0"/>
              </a:rPr>
              <a:t> Gelişim Bölgesi, özellikle ilköğretim ve okul öncesi öğretmenlerinin ders planlarını geliştirirken göz önünde bulundurması gereken kritik bir kavramdır. </a:t>
            </a:r>
          </a:p>
          <a:p>
            <a:pPr marL="0" indent="0" algn="just">
              <a:buNone/>
            </a:pPr>
            <a:r>
              <a:rPr lang="tr-TR" sz="2800" dirty="0" smtClean="0">
                <a:latin typeface="Calibri" pitchFamily="34" charset="0"/>
                <a:cs typeface="Calibri" pitchFamily="34" charset="0"/>
              </a:rPr>
              <a:t>   Bu kavram çocuğun kendi kendisine sorun çözebilme </a:t>
            </a:r>
            <a:r>
              <a:rPr lang="tr-TR" sz="2800" dirty="0">
                <a:latin typeface="Calibri" pitchFamily="34" charset="0"/>
                <a:cs typeface="Calibri" pitchFamily="34" charset="0"/>
              </a:rPr>
              <a:t>potansiyeli ile </a:t>
            </a:r>
            <a:r>
              <a:rPr lang="tr-TR" sz="2800" dirty="0" smtClean="0">
                <a:latin typeface="Calibri" pitchFamily="34" charset="0"/>
                <a:cs typeface="Calibri" pitchFamily="34" charset="0"/>
              </a:rPr>
              <a:t>yetişkin rehberliğinde sorun çözebilme potansiyeli arasındaki bölgeyi ifade etmektedir.</a:t>
            </a:r>
            <a:endParaRPr lang="tr-TR" sz="2800" dirty="0">
              <a:latin typeface="Calibri" pitchFamily="34" charset="0"/>
              <a:cs typeface="Calibri" pitchFamily="34" charset="0"/>
            </a:endParaRPr>
          </a:p>
        </p:txBody>
      </p:sp>
    </p:spTree>
    <p:extLst>
      <p:ext uri="{BB962C8B-B14F-4D97-AF65-F5344CB8AC3E}">
        <p14:creationId xmlns="" xmlns:p14="http://schemas.microsoft.com/office/powerpoint/2010/main" val="3675411208"/>
      </p:ext>
    </p:extLst>
  </p:cSld>
  <p:clrMapOvr>
    <a:masterClrMapping/>
  </p:clrMapOvr>
  <p:transition spd="med">
    <p:dissolv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sosyalgelisim.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spd="med">
    <p:dissolv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88640"/>
            <a:ext cx="8229600" cy="6192688"/>
          </a:xfrm>
        </p:spPr>
        <p:txBody>
          <a:bodyPr/>
          <a:lstStyle/>
          <a:p>
            <a:pPr marL="0" indent="0">
              <a:buNone/>
            </a:pPr>
            <a:endParaRPr lang="tr-TR" dirty="0" smtClean="0"/>
          </a:p>
          <a:p>
            <a:pPr marL="0" indent="0">
              <a:buNone/>
            </a:pPr>
            <a:endParaRPr lang="tr-TR" dirty="0"/>
          </a:p>
          <a:p>
            <a:pPr marL="0" indent="0">
              <a:buNone/>
            </a:pPr>
            <a:r>
              <a:rPr lang="tr-TR" dirty="0" err="1" smtClean="0"/>
              <a:t>Vygotsky</a:t>
            </a:r>
            <a:r>
              <a:rPr lang="tr-TR" dirty="0" smtClean="0"/>
              <a:t>, etkili öğrenme için öncelikle çocuğun gelişim özellikleri ve ne kadar bildiklerinin dikkate bulunduğu yerin belirlenmesi, daha sonra anne-baba, öğretmen rehberliği ve akran etkileşimi ile de uygun öğrenme çevresi yaratılmasını da önermiştir.</a:t>
            </a:r>
            <a:endParaRPr lang="tr-TR" dirty="0"/>
          </a:p>
        </p:txBody>
      </p:sp>
    </p:spTree>
    <p:extLst>
      <p:ext uri="{BB962C8B-B14F-4D97-AF65-F5344CB8AC3E}">
        <p14:creationId xmlns="" xmlns:p14="http://schemas.microsoft.com/office/powerpoint/2010/main" val="977624884"/>
      </p:ext>
    </p:extLst>
  </p:cSld>
  <p:clrMapOvr>
    <a:masterClrMapping/>
  </p:clrMapOvr>
  <p:transition spd="med">
    <p:dissolv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5865515"/>
          </a:xfrm>
        </p:spPr>
        <p:txBody>
          <a:bodyPr/>
          <a:lstStyle/>
          <a:p>
            <a:pPr marL="0" indent="0">
              <a:buNone/>
            </a:pPr>
            <a:endParaRPr lang="tr-TR" dirty="0" smtClean="0"/>
          </a:p>
          <a:p>
            <a:pPr marL="0" indent="0">
              <a:buNone/>
            </a:pPr>
            <a:r>
              <a:rPr lang="tr-TR" dirty="0"/>
              <a:t> </a:t>
            </a:r>
            <a:r>
              <a:rPr lang="tr-TR" dirty="0" smtClean="0"/>
              <a:t>  </a:t>
            </a:r>
          </a:p>
          <a:p>
            <a:pPr marL="0" indent="0">
              <a:buNone/>
            </a:pPr>
            <a:r>
              <a:rPr lang="tr-TR" dirty="0"/>
              <a:t> </a:t>
            </a:r>
            <a:r>
              <a:rPr lang="tr-TR" dirty="0" smtClean="0"/>
              <a:t>  </a:t>
            </a:r>
            <a:r>
              <a:rPr lang="tr-TR" dirty="0" err="1" smtClean="0"/>
              <a:t>Vygotsky’nin</a:t>
            </a:r>
            <a:r>
              <a:rPr lang="tr-TR" dirty="0" smtClean="0"/>
              <a:t> öğrenmeye dair çalışmalarının Marksist düşünme biçiminden etkilendiği belirtilmektedir. Marksist bakış açısının öngördüğü gibi, bireyin içinde yetişen kültürel koşulların ve kültür kurumlarının, bireyin duyuş, düşünüş ve davranış biçimlerini etkilediğini dikkate aldığımızda bu görüşe katılmak olasıdır.</a:t>
            </a:r>
            <a:endParaRPr lang="tr-TR" dirty="0"/>
          </a:p>
        </p:txBody>
      </p:sp>
    </p:spTree>
    <p:extLst>
      <p:ext uri="{BB962C8B-B14F-4D97-AF65-F5344CB8AC3E}">
        <p14:creationId xmlns="" xmlns:p14="http://schemas.microsoft.com/office/powerpoint/2010/main" val="3459824913"/>
      </p:ext>
    </p:extLst>
  </p:cSld>
  <p:clrMapOvr>
    <a:masterClrMapping/>
  </p:clrMapOvr>
  <p:transition spd="med">
    <p:dissolv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TAKSAV.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spd="med">
    <p:dissolv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42918"/>
            <a:ext cx="8229600" cy="5810418"/>
          </a:xfrm>
        </p:spPr>
        <p:txBody>
          <a:bodyPr>
            <a:normAutofit/>
          </a:bodyPr>
          <a:lstStyle/>
          <a:p>
            <a:pPr marL="0" indent="0">
              <a:buNone/>
            </a:pPr>
            <a:endParaRPr lang="tr-TR" dirty="0" smtClean="0"/>
          </a:p>
          <a:p>
            <a:pPr marL="0" indent="0" algn="just">
              <a:buNone/>
            </a:pPr>
            <a:r>
              <a:rPr lang="tr-TR" dirty="0"/>
              <a:t> </a:t>
            </a:r>
            <a:r>
              <a:rPr lang="tr-TR" dirty="0" smtClean="0"/>
              <a:t>  </a:t>
            </a:r>
            <a:r>
              <a:rPr lang="tr-TR" sz="2800" dirty="0" err="1" smtClean="0">
                <a:latin typeface="Calibri" pitchFamily="34" charset="0"/>
                <a:cs typeface="Calibri" pitchFamily="34" charset="0"/>
              </a:rPr>
              <a:t>Vygotsky</a:t>
            </a:r>
            <a:r>
              <a:rPr lang="tr-TR" sz="2800" dirty="0" smtClean="0">
                <a:latin typeface="Calibri" pitchFamily="34" charset="0"/>
                <a:cs typeface="Calibri" pitchFamily="34" charset="0"/>
              </a:rPr>
              <a:t> de bu kültürel- tarihsel yaklaşımı çocuk gelişimine dair teorisine uyarlamıştır. Ona göre, toplumun tarihsel gelişim süreci çocuğun gelişimini de etkilemektedir. </a:t>
            </a:r>
          </a:p>
          <a:p>
            <a:pPr marL="0" indent="0" algn="just">
              <a:buNone/>
            </a:pPr>
            <a:r>
              <a:rPr lang="tr-TR" sz="2800" dirty="0" smtClean="0">
                <a:latin typeface="Calibri" pitchFamily="34" charset="0"/>
                <a:cs typeface="Calibri" pitchFamily="34" charset="0"/>
              </a:rPr>
              <a:t>   Bireysel olarak da çocuğun kendi geçmişinin onun geleceğinin biçimlenmesinde de önemli yer tutmak tadır. Tüm bu açıklamalar doğrultusunda </a:t>
            </a:r>
            <a:r>
              <a:rPr lang="tr-TR" sz="2800" dirty="0" err="1" smtClean="0">
                <a:latin typeface="Calibri" pitchFamily="34" charset="0"/>
                <a:cs typeface="Calibri" pitchFamily="34" charset="0"/>
              </a:rPr>
              <a:t>Vygotsky’nin</a:t>
            </a:r>
            <a:r>
              <a:rPr lang="tr-TR" sz="2800" dirty="0" smtClean="0">
                <a:latin typeface="Calibri" pitchFamily="34" charset="0"/>
                <a:cs typeface="Calibri" pitchFamily="34" charset="0"/>
              </a:rPr>
              <a:t> </a:t>
            </a:r>
            <a:r>
              <a:rPr lang="tr-TR" sz="2800" dirty="0" err="1" smtClean="0">
                <a:latin typeface="Calibri" pitchFamily="34" charset="0"/>
                <a:cs typeface="Calibri" pitchFamily="34" charset="0"/>
              </a:rPr>
              <a:t>sosyo</a:t>
            </a:r>
            <a:r>
              <a:rPr lang="tr-TR" sz="2800" dirty="0" smtClean="0">
                <a:latin typeface="Calibri" pitchFamily="34" charset="0"/>
                <a:cs typeface="Calibri" pitchFamily="34" charset="0"/>
              </a:rPr>
              <a:t>- kültürel öğrenme kuramının Marksist </a:t>
            </a:r>
            <a:r>
              <a:rPr lang="tr-TR" sz="2800" dirty="0" err="1" smtClean="0">
                <a:latin typeface="Calibri" pitchFamily="34" charset="0"/>
                <a:cs typeface="Calibri" pitchFamily="34" charset="0"/>
              </a:rPr>
              <a:t>perspek</a:t>
            </a:r>
            <a:r>
              <a:rPr lang="tr-TR" sz="2800" dirty="0" smtClean="0">
                <a:latin typeface="Calibri" pitchFamily="34" charset="0"/>
                <a:cs typeface="Calibri" pitchFamily="34" charset="0"/>
              </a:rPr>
              <a:t> tiften etkilendiğini söylemek mümkündür.</a:t>
            </a:r>
            <a:endParaRPr lang="tr-TR" sz="2800" dirty="0">
              <a:latin typeface="Calibri" pitchFamily="34" charset="0"/>
              <a:cs typeface="Calibri" pitchFamily="34" charset="0"/>
            </a:endParaRPr>
          </a:p>
        </p:txBody>
      </p:sp>
    </p:spTree>
    <p:extLst>
      <p:ext uri="{BB962C8B-B14F-4D97-AF65-F5344CB8AC3E}">
        <p14:creationId xmlns="" xmlns:p14="http://schemas.microsoft.com/office/powerpoint/2010/main" val="3070376217"/>
      </p:ext>
    </p:extLst>
  </p:cSld>
  <p:clrMapOvr>
    <a:masterClrMapping/>
  </p:clrMapOvr>
  <p:transition spd="med">
    <p:dissolv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1142984"/>
            <a:ext cx="8363272" cy="5382360"/>
          </a:xfrm>
        </p:spPr>
        <p:txBody>
          <a:bodyPr>
            <a:normAutofit/>
          </a:bodyPr>
          <a:lstStyle/>
          <a:p>
            <a:pPr marL="0" indent="0" algn="just">
              <a:buNone/>
            </a:pPr>
            <a:endParaRPr lang="tr-TR" sz="2800" dirty="0" smtClean="0">
              <a:latin typeface="Calibri" pitchFamily="34" charset="0"/>
              <a:cs typeface="Calibri" pitchFamily="34" charset="0"/>
            </a:endParaRPr>
          </a:p>
          <a:p>
            <a:pPr marL="0" indent="0" algn="just">
              <a:buNone/>
            </a:pPr>
            <a:r>
              <a:rPr lang="tr-TR" sz="2800" dirty="0" smtClean="0">
                <a:latin typeface="Calibri" pitchFamily="34" charset="0"/>
                <a:cs typeface="Calibri" pitchFamily="34" charset="0"/>
              </a:rPr>
              <a:t>Eğitimde drama yoluyla öğrenme- öğretme sürecine bakıldığında da, problemli bir durumun ve dramatik bir kurgunun olması, en üst düzeyde akran etkileşiminin sağlanması, yetişkin rehberliğinde, öğrencinin akıl yürütme yoluyla çözüme ulaşmasının tüm adımları dikkate alındığında drama yoluyla edinilen öğrenmelerin </a:t>
            </a:r>
            <a:r>
              <a:rPr lang="tr-TR" sz="2800" dirty="0" err="1" smtClean="0">
                <a:latin typeface="Calibri" pitchFamily="34" charset="0"/>
                <a:cs typeface="Calibri" pitchFamily="34" charset="0"/>
              </a:rPr>
              <a:t>sosyo</a:t>
            </a:r>
            <a:r>
              <a:rPr lang="tr-TR" sz="2800" dirty="0" smtClean="0">
                <a:latin typeface="Calibri" pitchFamily="34" charset="0"/>
                <a:cs typeface="Calibri" pitchFamily="34" charset="0"/>
              </a:rPr>
              <a:t>-kültürel öğrenme yaklaşımı ile birebir örtüştüğünü söyleyebiliriz.</a:t>
            </a:r>
            <a:endParaRPr lang="tr-TR" sz="2800" dirty="0">
              <a:latin typeface="Calibri" pitchFamily="34" charset="0"/>
              <a:cs typeface="Calibri" pitchFamily="34" charset="0"/>
            </a:endParaRPr>
          </a:p>
        </p:txBody>
      </p:sp>
    </p:spTree>
    <p:extLst>
      <p:ext uri="{BB962C8B-B14F-4D97-AF65-F5344CB8AC3E}">
        <p14:creationId xmlns="" xmlns:p14="http://schemas.microsoft.com/office/powerpoint/2010/main" val="3903486432"/>
      </p:ext>
    </p:extLst>
  </p:cSld>
  <p:clrMapOvr>
    <a:masterClrMapping/>
  </p:clrMapOvr>
  <p:transition spd="med">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484784"/>
            <a:ext cx="8229600" cy="4641379"/>
          </a:xfrm>
        </p:spPr>
        <p:txBody>
          <a:bodyPr/>
          <a:lstStyle/>
          <a:p>
            <a:pPr algn="just">
              <a:buNone/>
            </a:pPr>
            <a:r>
              <a:rPr lang="tr-TR" dirty="0" smtClean="0">
                <a:latin typeface="Calibri" pitchFamily="34" charset="0"/>
                <a:cs typeface="Calibri" pitchFamily="34" charset="0"/>
              </a:rPr>
              <a:t>       Günümüzde insanın varlık bütünlüğünden hareket eden, insanın ortak yetileri olan bilme (akıl), duyma(vicdan ve estetik) ve eyleme (deviniş) gereksinimlerini, birlikte geliştirmeyi hedefleyen, öğrenme öğretme ve uygulama yöntemlerinden birisi de ‘’eğitimde drama’’ dır.</a:t>
            </a:r>
            <a:endParaRPr lang="tr-TR"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yaparak-yasa-2009-1.jpg"/>
          <p:cNvPicPr>
            <a:picLocks noGrp="1" noChangeAspect="1"/>
          </p:cNvPicPr>
          <p:nvPr>
            <p:ph idx="1"/>
          </p:nvPr>
        </p:nvPicPr>
        <p:blipFill>
          <a:blip r:embed="rId2" cstate="print"/>
          <a:stretch>
            <a:fillRect/>
          </a:stretch>
        </p:blipFill>
        <p:spPr>
          <a:xfrm>
            <a:off x="0" y="0"/>
            <a:ext cx="9143999" cy="6858000"/>
          </a:xfrm>
        </p:spPr>
      </p:pic>
    </p:spTree>
  </p:cSld>
  <p:clrMapOvr>
    <a:masterClrMapping/>
  </p:clrMapOvr>
  <p:transition spd="med">
    <p:dissolv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071546"/>
            <a:ext cx="8229600" cy="5381790"/>
          </a:xfrm>
        </p:spPr>
        <p:txBody>
          <a:bodyPr>
            <a:normAutofit/>
          </a:bodyPr>
          <a:lstStyle/>
          <a:p>
            <a:pPr marL="0" indent="0">
              <a:buNone/>
            </a:pPr>
            <a:endParaRPr lang="tr-TR" dirty="0"/>
          </a:p>
          <a:p>
            <a:pPr marL="0" indent="0" algn="just">
              <a:buNone/>
            </a:pPr>
            <a:r>
              <a:rPr lang="tr-TR" sz="3600" dirty="0" smtClean="0"/>
              <a:t>   </a:t>
            </a:r>
            <a:r>
              <a:rPr lang="tr-TR" sz="2800" dirty="0" smtClean="0">
                <a:latin typeface="Calibri" pitchFamily="34" charset="0"/>
                <a:cs typeface="Calibri" pitchFamily="34" charset="0"/>
              </a:rPr>
              <a:t>Çünkü rol oynama yoluyla sorunu görerek, işiterek ve yaşayarak algılayan birey, öğrendikleri yardımıyla da bu sorunu nasıl çözebileceğini deneme fırsatı bulmaktadır. </a:t>
            </a:r>
          </a:p>
          <a:p>
            <a:pPr marL="0" indent="0" algn="just">
              <a:buNone/>
            </a:pPr>
            <a:r>
              <a:rPr lang="tr-TR" sz="2800" dirty="0" smtClean="0">
                <a:latin typeface="Calibri" pitchFamily="34" charset="0"/>
                <a:cs typeface="Calibri" pitchFamily="34" charset="0"/>
              </a:rPr>
              <a:t>   Bu denemeler ile kazanılanlar, bireyin öğrendiklerini kendi yaşamında aktif olarak kullanma alışkanlığı geliştirecek, eğitim kavramına da gerçek anlamda kimliğini kazandıracaktır. </a:t>
            </a:r>
            <a:endParaRPr lang="tr-TR" sz="2800" dirty="0">
              <a:latin typeface="Calibri" pitchFamily="34" charset="0"/>
              <a:cs typeface="Calibri" pitchFamily="34" charset="0"/>
            </a:endParaRPr>
          </a:p>
        </p:txBody>
      </p:sp>
    </p:spTree>
    <p:extLst>
      <p:ext uri="{BB962C8B-B14F-4D97-AF65-F5344CB8AC3E}">
        <p14:creationId xmlns="" xmlns:p14="http://schemas.microsoft.com/office/powerpoint/2010/main" val="1755423724"/>
      </p:ext>
    </p:extLst>
  </p:cSld>
  <p:clrMapOvr>
    <a:masterClrMapping/>
  </p:clrMapOvr>
  <p:transition spd="med">
    <p:dissolv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729.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spd="med">
    <p:dissolv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785794"/>
            <a:ext cx="8229600" cy="5595534"/>
          </a:xfrm>
        </p:spPr>
        <p:txBody>
          <a:bodyPr>
            <a:normAutofit/>
          </a:bodyPr>
          <a:lstStyle/>
          <a:p>
            <a:pPr marL="0" indent="0" algn="just">
              <a:buNone/>
            </a:pPr>
            <a:r>
              <a:rPr lang="tr-TR" sz="2800" dirty="0" smtClean="0">
                <a:latin typeface="Calibri" pitchFamily="34" charset="0"/>
                <a:cs typeface="Calibri" pitchFamily="34" charset="0"/>
              </a:rPr>
              <a:t>  </a:t>
            </a:r>
          </a:p>
          <a:p>
            <a:pPr marL="0" indent="0" algn="just">
              <a:buNone/>
            </a:pPr>
            <a:r>
              <a:rPr lang="tr-TR" sz="2800" dirty="0" smtClean="0">
                <a:latin typeface="Calibri" pitchFamily="34" charset="0"/>
                <a:cs typeface="Calibri" pitchFamily="34" charset="0"/>
              </a:rPr>
              <a:t> Tüm bu açıklamaların temel amacı, eğitimde </a:t>
            </a:r>
            <a:r>
              <a:rPr lang="tr-TR" sz="2800" dirty="0" err="1" smtClean="0">
                <a:latin typeface="Calibri" pitchFamily="34" charset="0"/>
                <a:cs typeface="Calibri" pitchFamily="34" charset="0"/>
              </a:rPr>
              <a:t>dramanın</a:t>
            </a:r>
            <a:r>
              <a:rPr lang="tr-TR" sz="2800" dirty="0" smtClean="0">
                <a:latin typeface="Calibri" pitchFamily="34" charset="0"/>
                <a:cs typeface="Calibri" pitchFamily="34" charset="0"/>
              </a:rPr>
              <a:t>, öğrenme-öğretme kavramları ile kuramsak olarak nasıl bir ilişki içinde olduğunu ortaya koyabilmektir.</a:t>
            </a:r>
          </a:p>
          <a:p>
            <a:pPr marL="0" indent="0" algn="just">
              <a:buNone/>
            </a:pPr>
            <a:r>
              <a:rPr lang="tr-TR" sz="2800" dirty="0" smtClean="0">
                <a:latin typeface="Calibri" pitchFamily="34" charset="0"/>
                <a:cs typeface="Calibri" pitchFamily="34" charset="0"/>
              </a:rPr>
              <a:t>   </a:t>
            </a:r>
          </a:p>
          <a:p>
            <a:pPr marL="0" indent="0" algn="just">
              <a:buNone/>
            </a:pPr>
            <a:r>
              <a:rPr lang="tr-TR" sz="2800" dirty="0" smtClean="0">
                <a:latin typeface="Calibri" pitchFamily="34" charset="0"/>
                <a:cs typeface="Calibri" pitchFamily="34" charset="0"/>
              </a:rPr>
              <a:t>Kuşkusuz kavramsal çerçeveye hakim olmak, eğitimde drama temelinde bir ders planını yapılandırma konu </a:t>
            </a:r>
            <a:r>
              <a:rPr lang="tr-TR" sz="2800" dirty="0" err="1" smtClean="0">
                <a:latin typeface="Calibri" pitchFamily="34" charset="0"/>
                <a:cs typeface="Calibri" pitchFamily="34" charset="0"/>
              </a:rPr>
              <a:t>sunda</a:t>
            </a:r>
            <a:r>
              <a:rPr lang="tr-TR" sz="2800" dirty="0" smtClean="0">
                <a:latin typeface="Calibri" pitchFamily="34" charset="0"/>
                <a:cs typeface="Calibri" pitchFamily="34" charset="0"/>
              </a:rPr>
              <a:t> da bizlere yardımcı olacaktır.</a:t>
            </a:r>
          </a:p>
        </p:txBody>
      </p:sp>
    </p:spTree>
    <p:extLst>
      <p:ext uri="{BB962C8B-B14F-4D97-AF65-F5344CB8AC3E}">
        <p14:creationId xmlns="" xmlns:p14="http://schemas.microsoft.com/office/powerpoint/2010/main" val="3122667925"/>
      </p:ext>
    </p:extLst>
  </p:cSld>
  <p:clrMapOvr>
    <a:masterClrMapping/>
  </p:clrMapOvr>
  <p:transition spd="med">
    <p:dissolv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04800" y="2071678"/>
            <a:ext cx="8686800" cy="4008447"/>
          </a:xfrm>
        </p:spPr>
        <p:txBody>
          <a:bodyPr/>
          <a:lstStyle/>
          <a:p>
            <a:pPr algn="just"/>
            <a:r>
              <a:rPr lang="tr-TR" sz="2800" dirty="0" smtClean="0">
                <a:latin typeface="Calibri" pitchFamily="34" charset="0"/>
                <a:cs typeface="Calibri" pitchFamily="34" charset="0"/>
              </a:rPr>
              <a:t>Eğitimde dramaya dayalı bir ders planı geliştirirken dikkate alınması gereken bir diğer konu da dramatik yapının özelliklerini bilmektir</a:t>
            </a:r>
            <a:r>
              <a:rPr lang="tr-TR" dirty="0" smtClean="0"/>
              <a:t>.</a:t>
            </a:r>
            <a:endParaRPr lang="tr-TR" dirty="0"/>
          </a:p>
        </p:txBody>
      </p:sp>
    </p:spTree>
    <p:extLst>
      <p:ext uri="{BB962C8B-B14F-4D97-AF65-F5344CB8AC3E}">
        <p14:creationId xmlns="" xmlns:p14="http://schemas.microsoft.com/office/powerpoint/2010/main" val="321003037"/>
      </p:ext>
    </p:extLst>
  </p:cSld>
  <p:clrMapOvr>
    <a:masterClrMapping/>
  </p:clrMapOvr>
  <p:transition spd="med">
    <p:dissolv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drama (1).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spd="med">
    <p:dissolv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467544" y="1000108"/>
            <a:ext cx="7772400" cy="785818"/>
          </a:xfrm>
        </p:spPr>
        <p:txBody>
          <a:bodyPr/>
          <a:lstStyle/>
          <a:p>
            <a:r>
              <a:rPr lang="tr-TR" dirty="0" smtClean="0"/>
              <a:t>DRAMATİK YAPININ ÖĞELERİ</a:t>
            </a:r>
            <a:endParaRPr lang="tr-TR" dirty="0"/>
          </a:p>
        </p:txBody>
      </p:sp>
      <p:sp>
        <p:nvSpPr>
          <p:cNvPr id="3" name="Alt Başlık 2"/>
          <p:cNvSpPr>
            <a:spLocks noGrp="1"/>
          </p:cNvSpPr>
          <p:nvPr>
            <p:ph type="subTitle" idx="1"/>
          </p:nvPr>
        </p:nvSpPr>
        <p:spPr>
          <a:xfrm>
            <a:off x="1259632" y="1268760"/>
            <a:ext cx="6400800" cy="3660438"/>
          </a:xfrm>
        </p:spPr>
        <p:txBody>
          <a:bodyPr>
            <a:normAutofit/>
          </a:bodyPr>
          <a:lstStyle/>
          <a:p>
            <a:pPr marL="457200" indent="-457200">
              <a:lnSpc>
                <a:spcPct val="150000"/>
              </a:lnSpc>
              <a:buFont typeface="Arial" pitchFamily="34" charset="0"/>
              <a:buChar char="•"/>
            </a:pPr>
            <a:r>
              <a:rPr lang="tr-TR" sz="2800" dirty="0" smtClean="0">
                <a:solidFill>
                  <a:schemeClr val="tx1"/>
                </a:solidFill>
                <a:latin typeface="Calibri" pitchFamily="34" charset="0"/>
                <a:cs typeface="Calibri" pitchFamily="34" charset="0"/>
              </a:rPr>
              <a:t>Ne öğreteceğim ?</a:t>
            </a:r>
          </a:p>
          <a:p>
            <a:pPr marL="457200" indent="-457200">
              <a:lnSpc>
                <a:spcPct val="150000"/>
              </a:lnSpc>
              <a:buFont typeface="Arial" pitchFamily="34" charset="0"/>
              <a:buChar char="•"/>
            </a:pPr>
            <a:r>
              <a:rPr lang="tr-TR" sz="2800" dirty="0" smtClean="0">
                <a:solidFill>
                  <a:schemeClr val="tx1"/>
                </a:solidFill>
                <a:latin typeface="Calibri" pitchFamily="34" charset="0"/>
                <a:cs typeface="Calibri" pitchFamily="34" charset="0"/>
              </a:rPr>
              <a:t>Ya da öğrencilerimi hangi hedeflere nasıl ulaştıracağım?</a:t>
            </a:r>
          </a:p>
          <a:p>
            <a:pPr marL="457200" indent="-457200">
              <a:lnSpc>
                <a:spcPct val="150000"/>
              </a:lnSpc>
              <a:buFont typeface="Arial" pitchFamily="34" charset="0"/>
              <a:buChar char="•"/>
            </a:pPr>
            <a:r>
              <a:rPr lang="tr-TR" sz="2800" dirty="0" smtClean="0">
                <a:solidFill>
                  <a:schemeClr val="tx1"/>
                </a:solidFill>
                <a:latin typeface="Calibri" pitchFamily="34" charset="0"/>
                <a:cs typeface="Calibri" pitchFamily="34" charset="0"/>
              </a:rPr>
              <a:t>Nasıl öğreteceğim ?</a:t>
            </a:r>
            <a:endParaRPr lang="tr-TR" sz="2800" dirty="0">
              <a:solidFill>
                <a:schemeClr val="tx1"/>
              </a:solidFill>
              <a:latin typeface="Calibri" pitchFamily="34" charset="0"/>
              <a:cs typeface="Calibri" pitchFamily="34" charset="0"/>
            </a:endParaRPr>
          </a:p>
        </p:txBody>
      </p:sp>
    </p:spTree>
    <p:extLst>
      <p:ext uri="{BB962C8B-B14F-4D97-AF65-F5344CB8AC3E}">
        <p14:creationId xmlns:p14="http://schemas.microsoft.com/office/powerpoint/2010/main" xmlns="" val="109617493"/>
      </p:ext>
    </p:extLst>
  </p:cSld>
  <p:clrMapOvr>
    <a:masterClrMapping/>
  </p:clrMapOvr>
  <p:transition spd="med">
    <p:dissolv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04800" y="285728"/>
            <a:ext cx="8686800" cy="1009672"/>
          </a:xfrm>
        </p:spPr>
        <p:txBody>
          <a:bodyPr/>
          <a:lstStyle/>
          <a:p>
            <a:r>
              <a:rPr lang="tr-TR" dirty="0" smtClean="0"/>
              <a:t>BAĞLAM</a:t>
            </a:r>
            <a:endParaRPr lang="tr-TR" dirty="0"/>
          </a:p>
        </p:txBody>
      </p:sp>
      <p:sp>
        <p:nvSpPr>
          <p:cNvPr id="3" name="İçerik Yer Tutucusu 2"/>
          <p:cNvSpPr>
            <a:spLocks noGrp="1"/>
          </p:cNvSpPr>
          <p:nvPr>
            <p:ph idx="1"/>
          </p:nvPr>
        </p:nvSpPr>
        <p:spPr/>
        <p:txBody>
          <a:bodyPr>
            <a:normAutofit/>
          </a:bodyPr>
          <a:lstStyle/>
          <a:p>
            <a:pPr marL="0" indent="0" algn="just">
              <a:lnSpc>
                <a:spcPct val="150000"/>
              </a:lnSpc>
              <a:buNone/>
            </a:pPr>
            <a:r>
              <a:rPr lang="tr-TR" sz="2800" dirty="0" smtClean="0">
                <a:latin typeface="Calibri" pitchFamily="34" charset="0"/>
                <a:cs typeface="Calibri" pitchFamily="34" charset="0"/>
              </a:rPr>
              <a:t>	Dersin ana hatlarını belirlemek için ;</a:t>
            </a:r>
          </a:p>
          <a:p>
            <a:pPr algn="just">
              <a:lnSpc>
                <a:spcPct val="150000"/>
              </a:lnSpc>
            </a:pPr>
            <a:r>
              <a:rPr lang="tr-TR" sz="2800" dirty="0" err="1" smtClean="0">
                <a:latin typeface="Calibri" pitchFamily="34" charset="0"/>
                <a:cs typeface="Calibri" pitchFamily="34" charset="0"/>
              </a:rPr>
              <a:t>Dramada</a:t>
            </a:r>
            <a:r>
              <a:rPr lang="tr-TR" sz="2800" dirty="0" smtClean="0">
                <a:latin typeface="Calibri" pitchFamily="34" charset="0"/>
                <a:cs typeface="Calibri" pitchFamily="34" charset="0"/>
              </a:rPr>
              <a:t> kimler yer alacak ?</a:t>
            </a:r>
          </a:p>
          <a:p>
            <a:pPr algn="just">
              <a:lnSpc>
                <a:spcPct val="150000"/>
              </a:lnSpc>
            </a:pPr>
            <a:r>
              <a:rPr lang="tr-TR" sz="2800" dirty="0" smtClean="0">
                <a:latin typeface="Calibri" pitchFamily="34" charset="0"/>
                <a:cs typeface="Calibri" pitchFamily="34" charset="0"/>
              </a:rPr>
              <a:t>Ne oluyor ?</a:t>
            </a:r>
          </a:p>
          <a:p>
            <a:pPr algn="just">
              <a:lnSpc>
                <a:spcPct val="150000"/>
              </a:lnSpc>
            </a:pPr>
            <a:r>
              <a:rPr lang="tr-TR" sz="2800" dirty="0" smtClean="0">
                <a:latin typeface="Calibri" pitchFamily="34" charset="0"/>
                <a:cs typeface="Calibri" pitchFamily="34" charset="0"/>
              </a:rPr>
              <a:t>Nerede ve hangi zamanda oluyor ?</a:t>
            </a:r>
          </a:p>
          <a:p>
            <a:pPr marL="0" indent="0" algn="just">
              <a:lnSpc>
                <a:spcPct val="150000"/>
              </a:lnSpc>
              <a:buNone/>
            </a:pPr>
            <a:r>
              <a:rPr lang="tr-TR" sz="2800" dirty="0" smtClean="0">
                <a:latin typeface="Calibri" pitchFamily="34" charset="0"/>
                <a:cs typeface="Calibri" pitchFamily="34" charset="0"/>
              </a:rPr>
              <a:t>gibi soruların yanıtlarını dikkate almak gerekir.</a:t>
            </a:r>
          </a:p>
        </p:txBody>
      </p:sp>
    </p:spTree>
    <p:extLst>
      <p:ext uri="{BB962C8B-B14F-4D97-AF65-F5344CB8AC3E}">
        <p14:creationId xmlns:p14="http://schemas.microsoft.com/office/powerpoint/2010/main" xmlns="" val="1512831861"/>
      </p:ext>
    </p:extLst>
  </p:cSld>
  <p:clrMapOvr>
    <a:masterClrMapping/>
  </p:clrMapOvr>
  <p:transition spd="med">
    <p:dissolv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latin typeface="Calibri" pitchFamily="34" charset="0"/>
                <a:cs typeface="Calibri" pitchFamily="34" charset="0"/>
              </a:rPr>
              <a:t>ÖĞRENME ALANI / TEMA</a:t>
            </a:r>
            <a:endParaRPr lang="tr-TR" dirty="0">
              <a:latin typeface="Calibri" pitchFamily="34" charset="0"/>
              <a:cs typeface="Calibri" pitchFamily="34" charset="0"/>
            </a:endParaRPr>
          </a:p>
        </p:txBody>
      </p:sp>
      <p:sp>
        <p:nvSpPr>
          <p:cNvPr id="3" name="İçerik Yer Tutucusu 2"/>
          <p:cNvSpPr>
            <a:spLocks noGrp="1"/>
          </p:cNvSpPr>
          <p:nvPr>
            <p:ph idx="1"/>
          </p:nvPr>
        </p:nvSpPr>
        <p:spPr/>
        <p:txBody>
          <a:bodyPr>
            <a:normAutofit/>
          </a:bodyPr>
          <a:lstStyle/>
          <a:p>
            <a:pPr marL="0" indent="0" algn="just">
              <a:lnSpc>
                <a:spcPct val="150000"/>
              </a:lnSpc>
              <a:buNone/>
            </a:pPr>
            <a:r>
              <a:rPr lang="tr-TR" sz="2800" dirty="0" smtClean="0">
                <a:latin typeface="Calibri" pitchFamily="34" charset="0"/>
                <a:cs typeface="Calibri" pitchFamily="34" charset="0"/>
              </a:rPr>
              <a:t>Öğrenme alanı ;</a:t>
            </a:r>
          </a:p>
          <a:p>
            <a:pPr algn="just">
              <a:lnSpc>
                <a:spcPct val="150000"/>
              </a:lnSpc>
            </a:pPr>
            <a:r>
              <a:rPr lang="tr-TR" sz="2800" dirty="0">
                <a:latin typeface="Calibri" pitchFamily="34" charset="0"/>
                <a:cs typeface="Calibri" pitchFamily="34" charset="0"/>
              </a:rPr>
              <a:t>Ö</a:t>
            </a:r>
            <a:r>
              <a:rPr lang="tr-TR" sz="2800" dirty="0" smtClean="0">
                <a:latin typeface="Calibri" pitchFamily="34" charset="0"/>
                <a:cs typeface="Calibri" pitchFamily="34" charset="0"/>
              </a:rPr>
              <a:t>ğretmenin ders planı yaparken hangi teknikleri uygula </a:t>
            </a:r>
            <a:r>
              <a:rPr lang="tr-TR" sz="2800" dirty="0" err="1" smtClean="0">
                <a:latin typeface="Calibri" pitchFamily="34" charset="0"/>
                <a:cs typeface="Calibri" pitchFamily="34" charset="0"/>
              </a:rPr>
              <a:t>ması</a:t>
            </a:r>
            <a:r>
              <a:rPr lang="tr-TR" sz="2800" dirty="0" smtClean="0">
                <a:latin typeface="Calibri" pitchFamily="34" charset="0"/>
                <a:cs typeface="Calibri" pitchFamily="34" charset="0"/>
              </a:rPr>
              <a:t>, hangi materyalleri seçmesi ve bunları nasıl sıralaya cağına </a:t>
            </a:r>
            <a:r>
              <a:rPr lang="tr-TR" sz="2800" dirty="0" err="1" smtClean="0">
                <a:latin typeface="Calibri" pitchFamily="34" charset="0"/>
                <a:cs typeface="Calibri" pitchFamily="34" charset="0"/>
              </a:rPr>
              <a:t>klavuzluk</a:t>
            </a:r>
            <a:r>
              <a:rPr lang="tr-TR" sz="2800" dirty="0">
                <a:latin typeface="Calibri" pitchFamily="34" charset="0"/>
                <a:cs typeface="Calibri" pitchFamily="34" charset="0"/>
              </a:rPr>
              <a:t> </a:t>
            </a:r>
            <a:r>
              <a:rPr lang="tr-TR" sz="2800" dirty="0" smtClean="0">
                <a:latin typeface="Calibri" pitchFamily="34" charset="0"/>
                <a:cs typeface="Calibri" pitchFamily="34" charset="0"/>
              </a:rPr>
              <a:t>eder. </a:t>
            </a:r>
          </a:p>
          <a:p>
            <a:pPr algn="just">
              <a:lnSpc>
                <a:spcPct val="150000"/>
              </a:lnSpc>
            </a:pPr>
            <a:r>
              <a:rPr lang="tr-TR" sz="2800" dirty="0" smtClean="0">
                <a:latin typeface="Calibri" pitchFamily="34" charset="0"/>
                <a:cs typeface="Calibri" pitchFamily="34" charset="0"/>
              </a:rPr>
              <a:t>Öğrencileri istenen hedef ve kazanımlara ulaştırır.</a:t>
            </a:r>
            <a:endParaRPr lang="tr-TR" sz="2800" dirty="0">
              <a:latin typeface="Calibri" pitchFamily="34" charset="0"/>
              <a:cs typeface="Calibri" pitchFamily="34" charset="0"/>
            </a:endParaRPr>
          </a:p>
        </p:txBody>
      </p:sp>
    </p:spTree>
    <p:extLst>
      <p:ext uri="{BB962C8B-B14F-4D97-AF65-F5344CB8AC3E}">
        <p14:creationId xmlns:p14="http://schemas.microsoft.com/office/powerpoint/2010/main" xmlns="" val="2012865782"/>
      </p:ext>
    </p:extLst>
  </p:cSld>
  <p:clrMapOvr>
    <a:masterClrMapping/>
  </p:clrMapOvr>
  <p:transition spd="med">
    <p:dissolv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pPr algn="just">
              <a:buNone/>
            </a:pPr>
            <a:r>
              <a:rPr lang="tr-TR" sz="2800" dirty="0" smtClean="0">
                <a:latin typeface="Calibri" pitchFamily="34" charset="0"/>
                <a:cs typeface="Calibri" pitchFamily="34" charset="0"/>
              </a:rPr>
              <a:t>		</a:t>
            </a:r>
            <a:r>
              <a:rPr lang="tr-TR" sz="2800" b="1" dirty="0" smtClean="0">
                <a:solidFill>
                  <a:schemeClr val="accent2">
                    <a:lumMod val="75000"/>
                  </a:schemeClr>
                </a:solidFill>
                <a:latin typeface="Calibri" pitchFamily="34" charset="0"/>
                <a:cs typeface="Calibri" pitchFamily="34" charset="0"/>
              </a:rPr>
              <a:t>Gerilim</a:t>
            </a:r>
            <a:r>
              <a:rPr lang="tr-TR" sz="2800" dirty="0" smtClean="0">
                <a:solidFill>
                  <a:schemeClr val="accent2">
                    <a:lumMod val="75000"/>
                  </a:schemeClr>
                </a:solidFill>
                <a:latin typeface="Calibri" pitchFamily="34" charset="0"/>
                <a:cs typeface="Calibri" pitchFamily="34" charset="0"/>
              </a:rPr>
              <a:t>:</a:t>
            </a:r>
            <a:r>
              <a:rPr lang="tr-TR" sz="2800" dirty="0" err="1" smtClean="0">
                <a:latin typeface="Calibri" pitchFamily="34" charset="0"/>
                <a:cs typeface="Calibri" pitchFamily="34" charset="0"/>
              </a:rPr>
              <a:t>Dramaya</a:t>
            </a:r>
            <a:r>
              <a:rPr lang="tr-TR" sz="2800" dirty="0" smtClean="0">
                <a:latin typeface="Calibri" pitchFamily="34" charset="0"/>
                <a:cs typeface="Calibri" pitchFamily="34" charset="0"/>
              </a:rPr>
              <a:t> dayalı bir dersin başlamasında ve sürdürülmesinde önemli bir itici güce sahiptir. Bu gerilim pek çok değişkenden kaynaklanabilir. Sırlar üstesinden gelinmesi gereken güçlükler beklenmeyecek kadar </a:t>
            </a:r>
            <a:r>
              <a:rPr lang="tr-TR" sz="2800" dirty="0" err="1" smtClean="0">
                <a:latin typeface="Calibri" pitchFamily="34" charset="0"/>
                <a:cs typeface="Calibri" pitchFamily="34" charset="0"/>
              </a:rPr>
              <a:t>aciliyet</a:t>
            </a:r>
            <a:r>
              <a:rPr lang="tr-TR" sz="2800" dirty="0" smtClean="0">
                <a:latin typeface="Calibri" pitchFamily="34" charset="0"/>
                <a:cs typeface="Calibri" pitchFamily="34" charset="0"/>
              </a:rPr>
              <a:t> gereken durumlar statü önceliklerin belirlenme güçlüğü gibi durumlar ve çatışmalar gerilimi yaratmaktadır</a:t>
            </a:r>
            <a:endParaRPr lang="tr-TR" sz="2800"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drama-1.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spd="med">
    <p:dissolv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gerilim.gif"/>
          <p:cNvPicPr>
            <a:picLocks noGrp="1" noChangeAspect="1"/>
          </p:cNvPicPr>
          <p:nvPr>
            <p:ph idx="1"/>
          </p:nvPr>
        </p:nvPicPr>
        <p:blipFill>
          <a:blip r:embed="rId2" cstate="print"/>
          <a:stretch>
            <a:fillRect/>
          </a:stretch>
        </p:blipFill>
        <p:spPr>
          <a:xfrm>
            <a:off x="1" y="0"/>
            <a:ext cx="9144000" cy="6858000"/>
          </a:xfrm>
        </p:spPr>
      </p:pic>
    </p:spTree>
  </p:cSld>
  <p:clrMapOvr>
    <a:masterClrMapping/>
  </p:clrMapOvr>
  <p:transition spd="med">
    <p:dissolv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algn="just">
              <a:buNone/>
            </a:pPr>
            <a:r>
              <a:rPr lang="tr-TR" sz="2800" dirty="0" smtClean="0">
                <a:latin typeface="Calibri" pitchFamily="34" charset="0"/>
                <a:cs typeface="Calibri" pitchFamily="34" charset="0"/>
              </a:rPr>
              <a:t>		</a:t>
            </a:r>
            <a:r>
              <a:rPr lang="tr-TR" sz="2800" b="1" dirty="0" smtClean="0">
                <a:solidFill>
                  <a:schemeClr val="accent2">
                    <a:lumMod val="75000"/>
                  </a:schemeClr>
                </a:solidFill>
                <a:latin typeface="Calibri" pitchFamily="34" charset="0"/>
                <a:cs typeface="Calibri" pitchFamily="34" charset="0"/>
              </a:rPr>
              <a:t>Bakış açısı/ çerçeve</a:t>
            </a:r>
            <a:r>
              <a:rPr lang="tr-TR" sz="2800" dirty="0" smtClean="0">
                <a:solidFill>
                  <a:schemeClr val="accent2">
                    <a:lumMod val="75000"/>
                  </a:schemeClr>
                </a:solidFill>
                <a:latin typeface="Calibri" pitchFamily="34" charset="0"/>
                <a:cs typeface="Calibri" pitchFamily="34" charset="0"/>
              </a:rPr>
              <a:t>: </a:t>
            </a:r>
            <a:r>
              <a:rPr lang="tr-TR" sz="2800" dirty="0" smtClean="0">
                <a:solidFill>
                  <a:schemeClr val="tx1">
                    <a:lumMod val="95000"/>
                    <a:lumOff val="5000"/>
                  </a:schemeClr>
                </a:solidFill>
                <a:latin typeface="Calibri" pitchFamily="34" charset="0"/>
                <a:cs typeface="Calibri" pitchFamily="34" charset="0"/>
              </a:rPr>
              <a:t>Drama çalışmasının planlan </a:t>
            </a:r>
            <a:r>
              <a:rPr lang="tr-TR" sz="2800" dirty="0" err="1" smtClean="0">
                <a:solidFill>
                  <a:schemeClr val="tx1">
                    <a:lumMod val="95000"/>
                    <a:lumOff val="5000"/>
                  </a:schemeClr>
                </a:solidFill>
                <a:latin typeface="Calibri" pitchFamily="34" charset="0"/>
                <a:cs typeface="Calibri" pitchFamily="34" charset="0"/>
              </a:rPr>
              <a:t>ması</a:t>
            </a:r>
            <a:r>
              <a:rPr lang="tr-TR" sz="2800" dirty="0" smtClean="0">
                <a:solidFill>
                  <a:schemeClr val="tx1">
                    <a:lumMod val="95000"/>
                    <a:lumOff val="5000"/>
                  </a:schemeClr>
                </a:solidFill>
                <a:latin typeface="Calibri" pitchFamily="34" charset="0"/>
                <a:cs typeface="Calibri" pitchFamily="34" charset="0"/>
              </a:rPr>
              <a:t> sırasında </a:t>
            </a:r>
            <a:r>
              <a:rPr lang="tr-TR" sz="2800" dirty="0" err="1" smtClean="0">
                <a:solidFill>
                  <a:schemeClr val="tx1">
                    <a:lumMod val="95000"/>
                    <a:lumOff val="5000"/>
                  </a:schemeClr>
                </a:solidFill>
                <a:latin typeface="Calibri" pitchFamily="34" charset="0"/>
                <a:cs typeface="Calibri" pitchFamily="34" charset="0"/>
              </a:rPr>
              <a:t>dramada</a:t>
            </a:r>
            <a:r>
              <a:rPr lang="tr-TR" sz="2800" dirty="0" smtClean="0">
                <a:solidFill>
                  <a:schemeClr val="tx1">
                    <a:lumMod val="95000"/>
                    <a:lumOff val="5000"/>
                  </a:schemeClr>
                </a:solidFill>
                <a:latin typeface="Calibri" pitchFamily="34" charset="0"/>
                <a:cs typeface="Calibri" pitchFamily="34" charset="0"/>
              </a:rPr>
              <a:t> yer alacak karakterlerin bakış açısının ana hatlarıyla tasarlanması büyük bir öneme sahiptir. </a:t>
            </a:r>
          </a:p>
          <a:p>
            <a:pPr>
              <a:buNone/>
            </a:pPr>
            <a:endParaRPr lang="tr-TR" dirty="0"/>
          </a:p>
        </p:txBody>
      </p:sp>
    </p:spTree>
  </p:cSld>
  <p:clrMapOvr>
    <a:masterClrMapping/>
  </p:clrMapOvr>
  <p:transition spd="med">
    <p:dissolv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3758051.jpg"/>
          <p:cNvPicPr>
            <a:picLocks noGrp="1" noChangeAspect="1"/>
          </p:cNvPicPr>
          <p:nvPr>
            <p:ph idx="1"/>
          </p:nvPr>
        </p:nvPicPr>
        <p:blipFill>
          <a:blip r:embed="rId2" cstate="print"/>
          <a:stretch>
            <a:fillRect/>
          </a:stretch>
        </p:blipFill>
        <p:spPr>
          <a:xfrm>
            <a:off x="0" y="0"/>
            <a:ext cx="9143999" cy="6858000"/>
          </a:xfrm>
        </p:spPr>
      </p:pic>
    </p:spTree>
  </p:cSld>
  <p:clrMapOvr>
    <a:masterClrMapping/>
  </p:clrMapOvr>
  <p:transition spd="med">
    <p:dissolv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196752"/>
            <a:ext cx="8229600" cy="4929411"/>
          </a:xfrm>
        </p:spPr>
        <p:txBody>
          <a:bodyPr>
            <a:normAutofit/>
          </a:bodyPr>
          <a:lstStyle/>
          <a:p>
            <a:pPr algn="just">
              <a:buNone/>
            </a:pPr>
            <a:r>
              <a:rPr lang="tr-TR" sz="2800" dirty="0" smtClean="0">
                <a:latin typeface="Calibri" pitchFamily="34" charset="0"/>
                <a:cs typeface="Calibri" pitchFamily="34" charset="0"/>
              </a:rPr>
              <a:t>		Drama yoluyla bir öğretim programı hazırlanırken amaç öğretim alanı(tema) ve dramatik bağlamın yanı sıra ‘’ dramatik mekan, zaman ve olay’’ kavramlarının doğru biçimde yapılandırılması da önemlidir.</a:t>
            </a:r>
          </a:p>
          <a:p>
            <a:pPr algn="just">
              <a:buNone/>
            </a:pPr>
            <a:r>
              <a:rPr lang="tr-TR" sz="2800" dirty="0" smtClean="0">
                <a:latin typeface="Calibri" pitchFamily="34" charset="0"/>
                <a:cs typeface="Calibri" pitchFamily="34" charset="0"/>
              </a:rPr>
              <a:t>		Olayların daha çok matematik sosyal ve hayat bilgisi gibi bir çok dersle paralellik göstermesine dikkat edilmelidir.</a:t>
            </a:r>
            <a:endParaRPr lang="tr-TR" sz="2800"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04800" y="214290"/>
            <a:ext cx="8686800" cy="714380"/>
          </a:xfrm>
        </p:spPr>
        <p:txBody>
          <a:bodyPr>
            <a:normAutofit fontScale="90000"/>
          </a:bodyPr>
          <a:lstStyle/>
          <a:p>
            <a:pPr algn="ctr"/>
            <a:r>
              <a:rPr lang="tr-TR" b="1" dirty="0" err="1" smtClean="0">
                <a:latin typeface="Calibri" pitchFamily="34" charset="0"/>
                <a:cs typeface="Calibri" pitchFamily="34" charset="0"/>
              </a:rPr>
              <a:t>Bİr</a:t>
            </a:r>
            <a:r>
              <a:rPr lang="tr-TR" b="1" dirty="0" smtClean="0">
                <a:latin typeface="Calibri" pitchFamily="34" charset="0"/>
                <a:cs typeface="Calibri" pitchFamily="34" charset="0"/>
              </a:rPr>
              <a:t> Drama </a:t>
            </a:r>
            <a:r>
              <a:rPr lang="tr-TR" b="1" dirty="0" err="1" smtClean="0">
                <a:latin typeface="Calibri" pitchFamily="34" charset="0"/>
                <a:cs typeface="Calibri" pitchFamily="34" charset="0"/>
              </a:rPr>
              <a:t>Dersİnİn</a:t>
            </a:r>
            <a:r>
              <a:rPr lang="tr-TR" b="1" dirty="0" smtClean="0">
                <a:latin typeface="Calibri" pitchFamily="34" charset="0"/>
                <a:cs typeface="Calibri" pitchFamily="34" charset="0"/>
              </a:rPr>
              <a:t> </a:t>
            </a:r>
            <a:r>
              <a:rPr lang="tr-TR" b="1" dirty="0" err="1" smtClean="0">
                <a:latin typeface="Calibri" pitchFamily="34" charset="0"/>
                <a:cs typeface="Calibri" pitchFamily="34" charset="0"/>
              </a:rPr>
              <a:t>AşamalarI</a:t>
            </a:r>
            <a:r>
              <a:rPr lang="tr-TR" b="1" dirty="0" smtClean="0">
                <a:latin typeface="Calibri" pitchFamily="34" charset="0"/>
                <a:cs typeface="Calibri" pitchFamily="34" charset="0"/>
              </a:rPr>
              <a:t> Genel </a:t>
            </a:r>
            <a:r>
              <a:rPr lang="tr-TR" b="1" dirty="0" err="1" smtClean="0">
                <a:latin typeface="Calibri" pitchFamily="34" charset="0"/>
                <a:cs typeface="Calibri" pitchFamily="34" charset="0"/>
              </a:rPr>
              <a:t>HatlarIyla</a:t>
            </a:r>
            <a:r>
              <a:rPr lang="tr-TR" b="1" dirty="0" smtClean="0">
                <a:latin typeface="Calibri" pitchFamily="34" charset="0"/>
                <a:cs typeface="Calibri" pitchFamily="34" charset="0"/>
              </a:rPr>
              <a:t> </a:t>
            </a:r>
            <a:r>
              <a:rPr lang="tr-TR" b="1" dirty="0" err="1" smtClean="0">
                <a:latin typeface="Calibri" pitchFamily="34" charset="0"/>
                <a:cs typeface="Calibri" pitchFamily="34" charset="0"/>
              </a:rPr>
              <a:t>NasIl</a:t>
            </a:r>
            <a:r>
              <a:rPr lang="tr-TR" b="1" dirty="0" smtClean="0">
                <a:latin typeface="Calibri" pitchFamily="34" charset="0"/>
                <a:cs typeface="Calibri" pitchFamily="34" charset="0"/>
              </a:rPr>
              <a:t> </a:t>
            </a:r>
            <a:r>
              <a:rPr lang="tr-TR" b="1" dirty="0" err="1" smtClean="0">
                <a:latin typeface="Calibri" pitchFamily="34" charset="0"/>
                <a:cs typeface="Calibri" pitchFamily="34" charset="0"/>
              </a:rPr>
              <a:t>OlmalIdIr</a:t>
            </a:r>
            <a:r>
              <a:rPr lang="tr-TR" b="1" dirty="0" smtClean="0">
                <a:latin typeface="Calibri" pitchFamily="34" charset="0"/>
                <a:cs typeface="Calibri" pitchFamily="34" charset="0"/>
              </a:rPr>
              <a:t>?</a:t>
            </a:r>
            <a:endParaRPr lang="tr-TR" b="1" dirty="0">
              <a:latin typeface="Calibri" pitchFamily="34" charset="0"/>
              <a:cs typeface="Calibri" pitchFamily="34" charset="0"/>
            </a:endParaRPr>
          </a:p>
        </p:txBody>
      </p:sp>
      <p:sp>
        <p:nvSpPr>
          <p:cNvPr id="3" name="2 İçerik Yer Tutucusu"/>
          <p:cNvSpPr>
            <a:spLocks noGrp="1"/>
          </p:cNvSpPr>
          <p:nvPr>
            <p:ph idx="1"/>
          </p:nvPr>
        </p:nvSpPr>
        <p:spPr/>
        <p:txBody>
          <a:bodyPr/>
          <a:lstStyle/>
          <a:p>
            <a:pPr algn="just">
              <a:buNone/>
            </a:pPr>
            <a:r>
              <a:rPr lang="tr-TR" dirty="0" smtClean="0"/>
              <a:t>		</a:t>
            </a:r>
            <a:r>
              <a:rPr lang="tr-TR" sz="2800" dirty="0" smtClean="0">
                <a:latin typeface="Calibri" pitchFamily="34" charset="0"/>
                <a:cs typeface="Calibri" pitchFamily="34" charset="0"/>
              </a:rPr>
              <a:t>Öğretim işinin özetle bir ‘’seçme’’ ve ‘’sıralama’’ işi olduğunu göz önünde bulundurarak eğitimde drama yöntemi temel alınarak gerçekleştirilen günlük planlarda diğer derslerde olduğu gibi ana hatlarıyla ‘’Giriş, Gelişme, Sonuç ve Değerlendirme’’ bölümlerinin bulunmasının gerektiğini söyleyebiliriz. </a:t>
            </a:r>
            <a:endParaRPr lang="tr-TR" sz="2800"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pPr algn="just">
              <a:buNone/>
            </a:pPr>
            <a:r>
              <a:rPr lang="tr-TR" sz="2800" dirty="0" smtClean="0">
                <a:latin typeface="Calibri" pitchFamily="34" charset="0"/>
                <a:cs typeface="Calibri" pitchFamily="34" charset="0"/>
              </a:rPr>
              <a:t>		Drama yöntemine dayalı bir dersi yürüten öğretmen /drama lideri ne yapmak istiyorum  (hedef ve kazanımlar neler?) yapmak istediğini hangi teknikler araç gereç ve malzemeler, rol kişileri ve kaynakları kullanarak yapabilirim ve tüm bunları hangi sıra ile işe koşmalıyım? Soruları ile planlamaya başlamalıyım.</a:t>
            </a:r>
            <a:endParaRPr lang="tr-TR" sz="2800"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285728"/>
            <a:ext cx="7772400" cy="1314458"/>
          </a:xfrm>
        </p:spPr>
        <p:txBody>
          <a:bodyPr>
            <a:normAutofit fontScale="90000"/>
          </a:bodyPr>
          <a:lstStyle/>
          <a:p>
            <a:pPr algn="ctr"/>
            <a:r>
              <a:rPr lang="tr-TR" b="1" dirty="0" err="1" smtClean="0">
                <a:latin typeface="Calibri" pitchFamily="34" charset="0"/>
                <a:cs typeface="Calibri" pitchFamily="34" charset="0"/>
              </a:rPr>
              <a:t>Bİr</a:t>
            </a:r>
            <a:r>
              <a:rPr lang="tr-TR" b="1" dirty="0" smtClean="0">
                <a:latin typeface="Calibri" pitchFamily="34" charset="0"/>
                <a:cs typeface="Calibri" pitchFamily="34" charset="0"/>
              </a:rPr>
              <a:t> drama </a:t>
            </a:r>
            <a:r>
              <a:rPr lang="tr-TR" b="1" dirty="0" err="1" smtClean="0">
                <a:latin typeface="Calibri" pitchFamily="34" charset="0"/>
                <a:cs typeface="Calibri" pitchFamily="34" charset="0"/>
              </a:rPr>
              <a:t>dersİnİn</a:t>
            </a:r>
            <a:r>
              <a:rPr lang="tr-TR" b="1" dirty="0" smtClean="0">
                <a:latin typeface="Calibri" pitchFamily="34" charset="0"/>
                <a:cs typeface="Calibri" pitchFamily="34" charset="0"/>
              </a:rPr>
              <a:t> </a:t>
            </a:r>
            <a:r>
              <a:rPr lang="tr-TR" b="1" dirty="0" err="1" smtClean="0">
                <a:latin typeface="Calibri" pitchFamily="34" charset="0"/>
                <a:cs typeface="Calibri" pitchFamily="34" charset="0"/>
              </a:rPr>
              <a:t>etkİlİ</a:t>
            </a:r>
            <a:r>
              <a:rPr lang="tr-TR" b="1" dirty="0" smtClean="0">
                <a:latin typeface="Calibri" pitchFamily="34" charset="0"/>
                <a:cs typeface="Calibri" pitchFamily="34" charset="0"/>
              </a:rPr>
              <a:t> </a:t>
            </a:r>
            <a:r>
              <a:rPr lang="tr-TR" b="1" dirty="0" err="1" smtClean="0">
                <a:latin typeface="Calibri" pitchFamily="34" charset="0"/>
                <a:cs typeface="Calibri" pitchFamily="34" charset="0"/>
              </a:rPr>
              <a:t>bİçİmde</a:t>
            </a:r>
            <a:r>
              <a:rPr lang="tr-TR" b="1" dirty="0" smtClean="0">
                <a:latin typeface="Calibri" pitchFamily="34" charset="0"/>
                <a:cs typeface="Calibri" pitchFamily="34" charset="0"/>
              </a:rPr>
              <a:t> </a:t>
            </a:r>
            <a:r>
              <a:rPr lang="tr-TR" b="1" dirty="0" err="1" smtClean="0">
                <a:latin typeface="Calibri" pitchFamily="34" charset="0"/>
                <a:cs typeface="Calibri" pitchFamily="34" charset="0"/>
              </a:rPr>
              <a:t>planlanabİlmesİ</a:t>
            </a:r>
            <a:r>
              <a:rPr lang="tr-TR" b="1" dirty="0" smtClean="0">
                <a:latin typeface="Calibri" pitchFamily="34" charset="0"/>
                <a:cs typeface="Calibri" pitchFamily="34" charset="0"/>
              </a:rPr>
              <a:t> </a:t>
            </a:r>
            <a:r>
              <a:rPr lang="tr-TR" b="1" dirty="0" err="1" smtClean="0">
                <a:latin typeface="Calibri" pitchFamily="34" charset="0"/>
                <a:cs typeface="Calibri" pitchFamily="34" charset="0"/>
              </a:rPr>
              <a:t>İçİn</a:t>
            </a:r>
            <a:r>
              <a:rPr lang="tr-TR" b="1" dirty="0" smtClean="0">
                <a:latin typeface="Calibri" pitchFamily="34" charset="0"/>
                <a:cs typeface="Calibri" pitchFamily="34" charset="0"/>
              </a:rPr>
              <a:t> küçük </a:t>
            </a:r>
            <a:r>
              <a:rPr lang="tr-TR" b="1" dirty="0" err="1" smtClean="0">
                <a:latin typeface="Calibri" pitchFamily="34" charset="0"/>
                <a:cs typeface="Calibri" pitchFamily="34" charset="0"/>
              </a:rPr>
              <a:t>önerİler</a:t>
            </a:r>
            <a:endParaRPr lang="tr-TR" b="1" dirty="0">
              <a:latin typeface="Calibri" pitchFamily="34" charset="0"/>
              <a:cs typeface="Calibri" pitchFamily="34" charset="0"/>
            </a:endParaRPr>
          </a:p>
        </p:txBody>
      </p:sp>
      <p:sp>
        <p:nvSpPr>
          <p:cNvPr id="3" name="2 Alt Başlık"/>
          <p:cNvSpPr>
            <a:spLocks noGrp="1"/>
          </p:cNvSpPr>
          <p:nvPr>
            <p:ph type="subTitle" idx="1"/>
          </p:nvPr>
        </p:nvSpPr>
        <p:spPr>
          <a:xfrm>
            <a:off x="642910" y="1785926"/>
            <a:ext cx="7786742" cy="3357586"/>
          </a:xfrm>
        </p:spPr>
        <p:txBody>
          <a:bodyPr>
            <a:normAutofit/>
          </a:bodyPr>
          <a:lstStyle/>
          <a:p>
            <a:pPr marL="514350" indent="-514350" algn="just">
              <a:buFont typeface="+mj-lt"/>
              <a:buAutoNum type="arabicPeriod"/>
            </a:pPr>
            <a:r>
              <a:rPr lang="tr-TR" sz="2800" dirty="0" smtClean="0">
                <a:solidFill>
                  <a:schemeClr val="tx1"/>
                </a:solidFill>
                <a:latin typeface="Calibri" pitchFamily="34" charset="0"/>
                <a:cs typeface="Calibri" pitchFamily="34" charset="0"/>
              </a:rPr>
              <a:t>ISINMA ÇALIŞMALARI: </a:t>
            </a:r>
          </a:p>
          <a:p>
            <a:pPr marL="514350" indent="-514350" algn="just"/>
            <a:r>
              <a:rPr lang="tr-TR" sz="2800" dirty="0">
                <a:solidFill>
                  <a:schemeClr val="tx1"/>
                </a:solidFill>
                <a:latin typeface="Calibri" pitchFamily="34" charset="0"/>
                <a:cs typeface="Calibri" pitchFamily="34" charset="0"/>
              </a:rPr>
              <a:t> </a:t>
            </a:r>
            <a:r>
              <a:rPr lang="tr-TR" sz="2800" dirty="0" smtClean="0">
                <a:solidFill>
                  <a:schemeClr val="tx1"/>
                </a:solidFill>
                <a:latin typeface="Calibri" pitchFamily="34" charset="0"/>
                <a:cs typeface="Calibri" pitchFamily="34" charset="0"/>
              </a:rPr>
              <a:t>		Öğretmenler çoğu zaman drama çalışmasına bir ısınma egzersizi ya da oyunla başlamak tadırlar.</a:t>
            </a:r>
          </a:p>
          <a:p>
            <a:pPr marL="514350" indent="-514350" algn="just"/>
            <a:r>
              <a:rPr lang="tr-TR" sz="2800" dirty="0" smtClean="0">
                <a:solidFill>
                  <a:schemeClr val="tx1"/>
                </a:solidFill>
                <a:latin typeface="Calibri" pitchFamily="34" charset="0"/>
                <a:cs typeface="Calibri" pitchFamily="34" charset="0"/>
              </a:rPr>
              <a:t>		Oyun veya egzersiz ile başlandığı zaman sürenin uzun tutulmaması gerekmektedir.</a:t>
            </a:r>
            <a:endParaRPr lang="tr-TR" sz="2800" dirty="0">
              <a:solidFill>
                <a:schemeClr val="tx1"/>
              </a:solidFill>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isinma2.gif"/>
          <p:cNvPicPr>
            <a:picLocks noGrp="1" noChangeAspect="1"/>
          </p:cNvPicPr>
          <p:nvPr>
            <p:ph idx="1"/>
          </p:nvPr>
        </p:nvPicPr>
        <p:blipFill>
          <a:blip r:embed="rId2" cstate="print"/>
          <a:stretch>
            <a:fillRect/>
          </a:stretch>
        </p:blipFill>
        <p:spPr>
          <a:xfrm>
            <a:off x="1" y="0"/>
            <a:ext cx="9144000" cy="6858000"/>
          </a:xfrm>
        </p:spPr>
      </p:pic>
    </p:spTree>
  </p:cSld>
  <p:clrMapOvr>
    <a:masterClrMapping/>
  </p:clrMapOvr>
  <p:transition spd="med">
    <p:dissolv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1071546"/>
            <a:ext cx="8358246" cy="5143536"/>
          </a:xfrm>
        </p:spPr>
        <p:txBody>
          <a:bodyPr>
            <a:normAutofit lnSpcReduction="10000"/>
          </a:bodyPr>
          <a:lstStyle/>
          <a:p>
            <a:pPr marL="514350" indent="-514350" algn="just">
              <a:buNone/>
            </a:pPr>
            <a:r>
              <a:rPr lang="tr-TR" sz="2800" dirty="0" smtClean="0">
                <a:solidFill>
                  <a:schemeClr val="bg2">
                    <a:lumMod val="50000"/>
                  </a:schemeClr>
                </a:solidFill>
                <a:latin typeface="Calibri" pitchFamily="34" charset="0"/>
                <a:cs typeface="Calibri" pitchFamily="34" charset="0"/>
              </a:rPr>
              <a:t>2.</a:t>
            </a:r>
            <a:r>
              <a:rPr lang="tr-TR" sz="2800" dirty="0" smtClean="0">
                <a:latin typeface="Calibri" pitchFamily="34" charset="0"/>
                <a:cs typeface="Calibri" pitchFamily="34" charset="0"/>
              </a:rPr>
              <a:t>Gruplama</a:t>
            </a:r>
          </a:p>
          <a:p>
            <a:pPr marL="514350" indent="-514350" algn="just">
              <a:buNone/>
            </a:pPr>
            <a:r>
              <a:rPr lang="tr-TR" sz="2800" dirty="0" smtClean="0">
                <a:latin typeface="Calibri" pitchFamily="34" charset="0"/>
                <a:cs typeface="Calibri" pitchFamily="34" charset="0"/>
              </a:rPr>
              <a:t>		Drama çalışmalarında öğrenciler farklı cinsiyet, </a:t>
            </a:r>
            <a:r>
              <a:rPr lang="tr-TR" sz="2800" dirty="0" err="1" smtClean="0">
                <a:latin typeface="Calibri" pitchFamily="34" charset="0"/>
                <a:cs typeface="Calibri" pitchFamily="34" charset="0"/>
              </a:rPr>
              <a:t>sosyo</a:t>
            </a:r>
            <a:r>
              <a:rPr lang="tr-TR" sz="2800" dirty="0" smtClean="0">
                <a:latin typeface="Calibri" pitchFamily="34" charset="0"/>
                <a:cs typeface="Calibri" pitchFamily="34" charset="0"/>
              </a:rPr>
              <a:t>-ekonomik düzey ve başarı düzeyinden oluşan karma gruplarla çalışmalıdır.</a:t>
            </a:r>
          </a:p>
          <a:p>
            <a:pPr marL="514350" indent="-514350" algn="just">
              <a:buNone/>
            </a:pPr>
            <a:r>
              <a:rPr lang="tr-TR" sz="2800" dirty="0" smtClean="0">
                <a:solidFill>
                  <a:schemeClr val="bg2">
                    <a:lumMod val="50000"/>
                  </a:schemeClr>
                </a:solidFill>
                <a:latin typeface="Calibri" pitchFamily="34" charset="0"/>
                <a:cs typeface="Calibri" pitchFamily="34" charset="0"/>
              </a:rPr>
              <a:t>3.</a:t>
            </a:r>
            <a:r>
              <a:rPr lang="tr-TR" sz="2800" dirty="0" smtClean="0">
                <a:latin typeface="Calibri" pitchFamily="34" charset="0"/>
                <a:cs typeface="Calibri" pitchFamily="34" charset="0"/>
              </a:rPr>
              <a:t>Klişeler</a:t>
            </a:r>
          </a:p>
          <a:p>
            <a:pPr marL="514350" indent="-514350" algn="just">
              <a:buNone/>
            </a:pPr>
            <a:r>
              <a:rPr lang="tr-TR" sz="2800" dirty="0" smtClean="0">
                <a:latin typeface="Calibri" pitchFamily="34" charset="0"/>
                <a:cs typeface="Calibri" pitchFamily="34" charset="0"/>
              </a:rPr>
              <a:t>		Öğrencilerin yaratıcı olmayan ürünler ortaya koyması öğretmenler tarafından sorun olmaktadır. Bunun önüne geçilebilmesi için öğretmenlerin öğrencilerin klişelerden başlayarak daha yaratıcı tepkiler vermesi için çaba göstermesi ve yeni tepkileri sık sık pekiştirmesi ve yaratıcı olanı keşfetmelerini sağlamasını gerekmektedir.</a:t>
            </a:r>
          </a:p>
        </p:txBody>
      </p:sp>
    </p:spTree>
  </p:cSld>
  <p:clrMapOvr>
    <a:masterClrMapping/>
  </p:clrMapOvr>
  <p:transition spd="med">
    <p:dissolv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gruplama.gif"/>
          <p:cNvPicPr>
            <a:picLocks noGrp="1" noChangeAspect="1"/>
          </p:cNvPicPr>
          <p:nvPr>
            <p:ph idx="1"/>
          </p:nvPr>
        </p:nvPicPr>
        <p:blipFill>
          <a:blip r:embed="rId2" cstate="print"/>
          <a:stretch>
            <a:fillRect/>
          </a:stretch>
        </p:blipFill>
        <p:spPr>
          <a:xfrm>
            <a:off x="0" y="0"/>
            <a:ext cx="9143999" cy="6858000"/>
          </a:xfrm>
        </p:spPr>
      </p:pic>
    </p:spTree>
  </p:cSld>
  <p:clrMapOvr>
    <a:masterClrMapping/>
  </p:clrMapOvr>
  <p:transition spd="med">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DRAM VE </a:t>
            </a:r>
            <a:r>
              <a:rPr lang="tr-TR" dirty="0" err="1" smtClean="0"/>
              <a:t>DRAMa</a:t>
            </a:r>
            <a:r>
              <a:rPr lang="tr-TR" dirty="0" smtClean="0"/>
              <a:t> SANATI</a:t>
            </a:r>
            <a:endParaRPr lang="tr-TR" dirty="0"/>
          </a:p>
        </p:txBody>
      </p:sp>
      <p:sp>
        <p:nvSpPr>
          <p:cNvPr id="3" name="2 İçerik Yer Tutucusu"/>
          <p:cNvSpPr>
            <a:spLocks noGrp="1"/>
          </p:cNvSpPr>
          <p:nvPr>
            <p:ph idx="1"/>
          </p:nvPr>
        </p:nvSpPr>
        <p:spPr/>
        <p:txBody>
          <a:bodyPr>
            <a:normAutofit/>
          </a:bodyPr>
          <a:lstStyle/>
          <a:p>
            <a:pPr algn="just">
              <a:lnSpc>
                <a:spcPct val="110000"/>
              </a:lnSpc>
              <a:buNone/>
            </a:pPr>
            <a:r>
              <a:rPr lang="tr-TR" dirty="0" smtClean="0">
                <a:latin typeface="Calibri" pitchFamily="34" charset="0"/>
                <a:cs typeface="Calibri" pitchFamily="34" charset="0"/>
              </a:rPr>
              <a:t>      </a:t>
            </a:r>
          </a:p>
          <a:p>
            <a:pPr algn="just">
              <a:lnSpc>
                <a:spcPct val="110000"/>
              </a:lnSpc>
              <a:buNone/>
            </a:pPr>
            <a:r>
              <a:rPr lang="tr-TR" dirty="0" smtClean="0">
                <a:latin typeface="Calibri" pitchFamily="34" charset="0"/>
                <a:cs typeface="Calibri" pitchFamily="34" charset="0"/>
              </a:rPr>
              <a:t>		Dram; eylem halinde bulunan kişilerin taklidi biçiminde tanımlanabilir. </a:t>
            </a:r>
          </a:p>
          <a:p>
            <a:pPr algn="just">
              <a:lnSpc>
                <a:spcPct val="110000"/>
              </a:lnSpc>
              <a:buNone/>
            </a:pPr>
            <a:r>
              <a:rPr lang="tr-TR" dirty="0" smtClean="0">
                <a:latin typeface="Calibri" pitchFamily="34" charset="0"/>
                <a:cs typeface="Calibri" pitchFamily="34" charset="0"/>
              </a:rPr>
              <a:t>		Drama sanatı; gerçek ya da kurmaca olayların seyircinin önünde o an oluyormuş duygusunu vererek taklide dayalı bir aksiyonla gerçekleş </a:t>
            </a:r>
            <a:r>
              <a:rPr lang="tr-TR" dirty="0" err="1" smtClean="0">
                <a:latin typeface="Calibri" pitchFamily="34" charset="0"/>
                <a:cs typeface="Calibri" pitchFamily="34" charset="0"/>
              </a:rPr>
              <a:t>tirilmesidir</a:t>
            </a:r>
            <a:r>
              <a:rPr lang="tr-TR" dirty="0" smtClean="0">
                <a:latin typeface="Calibri" pitchFamily="34" charset="0"/>
                <a:cs typeface="Calibri" pitchFamily="34" charset="0"/>
              </a:rPr>
              <a:t>.</a:t>
            </a:r>
            <a:endParaRPr lang="tr-TR"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1214422"/>
            <a:ext cx="8229600" cy="4911741"/>
          </a:xfrm>
        </p:spPr>
        <p:txBody>
          <a:bodyPr>
            <a:normAutofit/>
          </a:bodyPr>
          <a:lstStyle/>
          <a:p>
            <a:pPr algn="just">
              <a:buNone/>
            </a:pPr>
            <a:r>
              <a:rPr lang="tr-TR" sz="2800" dirty="0" smtClean="0">
                <a:solidFill>
                  <a:schemeClr val="bg2">
                    <a:lumMod val="50000"/>
                  </a:schemeClr>
                </a:solidFill>
                <a:latin typeface="Calibri" pitchFamily="34" charset="0"/>
                <a:cs typeface="Calibri" pitchFamily="34" charset="0"/>
              </a:rPr>
              <a:t>4. </a:t>
            </a:r>
            <a:r>
              <a:rPr lang="tr-TR" sz="2800" dirty="0" smtClean="0">
                <a:latin typeface="Calibri" pitchFamily="34" charset="0"/>
                <a:cs typeface="Calibri" pitchFamily="34" charset="0"/>
              </a:rPr>
              <a:t>Zamanlama</a:t>
            </a:r>
          </a:p>
          <a:p>
            <a:pPr algn="just">
              <a:buNone/>
            </a:pPr>
            <a:r>
              <a:rPr lang="tr-TR" sz="2800" dirty="0" smtClean="0">
                <a:latin typeface="Calibri" pitchFamily="34" charset="0"/>
                <a:cs typeface="Calibri" pitchFamily="34" charset="0"/>
              </a:rPr>
              <a:t>Zamanlamayı iyi ayarlamak için öğretmen;</a:t>
            </a:r>
          </a:p>
          <a:p>
            <a:pPr algn="just"/>
            <a:r>
              <a:rPr lang="tr-TR" sz="2800" dirty="0" smtClean="0">
                <a:latin typeface="Calibri" pitchFamily="34" charset="0"/>
                <a:cs typeface="Calibri" pitchFamily="34" charset="0"/>
              </a:rPr>
              <a:t>Tüm grupların aynı anda başladığı paralel doğaçla </a:t>
            </a:r>
            <a:r>
              <a:rPr lang="tr-TR" sz="2800" dirty="0" err="1" smtClean="0">
                <a:latin typeface="Calibri" pitchFamily="34" charset="0"/>
                <a:cs typeface="Calibri" pitchFamily="34" charset="0"/>
              </a:rPr>
              <a:t>malarda</a:t>
            </a:r>
            <a:r>
              <a:rPr lang="tr-TR" sz="2800" dirty="0" smtClean="0">
                <a:latin typeface="Calibri" pitchFamily="34" charset="0"/>
                <a:cs typeface="Calibri" pitchFamily="34" charset="0"/>
              </a:rPr>
              <a:t> doğaçlama başlamadan önce gruplara kaç dakika süreleri olduğunu açıklamalıdır.</a:t>
            </a:r>
          </a:p>
          <a:p>
            <a:pPr algn="just"/>
            <a:r>
              <a:rPr lang="tr-TR" sz="2800" dirty="0" smtClean="0">
                <a:latin typeface="Calibri" pitchFamily="34" charset="0"/>
                <a:cs typeface="Calibri" pitchFamily="34" charset="0"/>
              </a:rPr>
              <a:t>Doğaçlamalarını bitiren grupların yerine oturarak diğerlerinin bitirmesini beklemelerini istemelidir.</a:t>
            </a:r>
            <a:endParaRPr lang="tr-TR" sz="2800"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SIHIRLI-CUBUK-MAGIC-STIK-FARKLI-BIR-URUN-SIHIR__63284710_0.jpg"/>
          <p:cNvPicPr>
            <a:picLocks noGrp="1" noChangeAspect="1"/>
          </p:cNvPicPr>
          <p:nvPr>
            <p:ph idx="1"/>
          </p:nvPr>
        </p:nvPicPr>
        <p:blipFill>
          <a:blip r:embed="rId2" cstate="print"/>
          <a:stretch>
            <a:fillRect/>
          </a:stretch>
        </p:blipFill>
        <p:spPr>
          <a:xfrm>
            <a:off x="1" y="0"/>
            <a:ext cx="9144000" cy="6858000"/>
          </a:xfrm>
        </p:spPr>
      </p:pic>
    </p:spTree>
  </p:cSld>
  <p:clrMapOvr>
    <a:masterClrMapping/>
  </p:clrMapOvr>
  <p:transition spd="med">
    <p:dissolv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04800" y="1857364"/>
            <a:ext cx="8686800" cy="4222761"/>
          </a:xfrm>
        </p:spPr>
        <p:txBody>
          <a:bodyPr>
            <a:normAutofit/>
          </a:bodyPr>
          <a:lstStyle/>
          <a:p>
            <a:pPr algn="just">
              <a:buNone/>
            </a:pPr>
            <a:r>
              <a:rPr lang="tr-TR" sz="2800" dirty="0" smtClean="0">
                <a:latin typeface="Calibri" pitchFamily="34" charset="0"/>
                <a:cs typeface="Calibri" pitchFamily="34" charset="0"/>
              </a:rPr>
              <a:t>NOT:SİHİR KULLANIMI:</a:t>
            </a:r>
          </a:p>
          <a:p>
            <a:pPr algn="just">
              <a:buNone/>
            </a:pPr>
            <a:r>
              <a:rPr lang="tr-TR" sz="2800" dirty="0" smtClean="0">
                <a:latin typeface="Calibri" pitchFamily="34" charset="0"/>
                <a:cs typeface="Calibri" pitchFamily="34" charset="0"/>
              </a:rPr>
              <a:t>		Sihir kullanımı okul öncesi ve ilköğretim birinci kademenin ilk üç sınıfında karşılaşılan bir sorundur. </a:t>
            </a:r>
            <a:endParaRPr lang="tr-TR" sz="2800" dirty="0">
              <a:latin typeface="Calibri" pitchFamily="34" charset="0"/>
              <a:cs typeface="Calibri" pitchFamily="34" charset="0"/>
            </a:endParaRPr>
          </a:p>
          <a:p>
            <a:pPr algn="just">
              <a:buNone/>
            </a:pPr>
            <a:r>
              <a:rPr lang="tr-TR" sz="2800" dirty="0" smtClean="0">
                <a:latin typeface="Calibri" pitchFamily="34" charset="0"/>
                <a:cs typeface="Calibri" pitchFamily="34" charset="0"/>
              </a:rPr>
              <a:t>		Özellikle sorun çözme ve akıl yürütme becerilerini kullanmaya odaklı bir drama çalışması için sihir kullanımını bir tehlike olmaktan çıkarmak gerekmektedir.</a:t>
            </a:r>
            <a:endParaRPr lang="tr-TR" sz="2800"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spell-04.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spd="med">
    <p:dissolv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04800" y="214290"/>
            <a:ext cx="8686800" cy="785818"/>
          </a:xfrm>
        </p:spPr>
        <p:txBody>
          <a:bodyPr>
            <a:normAutofit fontScale="90000"/>
          </a:bodyPr>
          <a:lstStyle/>
          <a:p>
            <a:pPr algn="ctr"/>
            <a:r>
              <a:rPr lang="tr-TR" dirty="0" smtClean="0"/>
              <a:t>SINIFIMDA EĞİTİMDE DRAMA YÖNTEMİNİ KULLANMAYA </a:t>
            </a:r>
            <a:r>
              <a:rPr lang="tr-TR" dirty="0" err="1" smtClean="0"/>
              <a:t>NASIl</a:t>
            </a:r>
            <a:r>
              <a:rPr lang="tr-TR" dirty="0" smtClean="0"/>
              <a:t> BAŞLARIM?</a:t>
            </a:r>
            <a:endParaRPr lang="tr-TR" dirty="0"/>
          </a:p>
        </p:txBody>
      </p:sp>
      <p:sp>
        <p:nvSpPr>
          <p:cNvPr id="3" name="2 İçerik Yer Tutucusu"/>
          <p:cNvSpPr>
            <a:spLocks noGrp="1"/>
          </p:cNvSpPr>
          <p:nvPr>
            <p:ph idx="1"/>
          </p:nvPr>
        </p:nvSpPr>
        <p:spPr>
          <a:xfrm>
            <a:off x="500034" y="1857364"/>
            <a:ext cx="8229600" cy="4525963"/>
          </a:xfrm>
        </p:spPr>
        <p:txBody>
          <a:bodyPr>
            <a:normAutofit/>
          </a:bodyPr>
          <a:lstStyle/>
          <a:p>
            <a:pPr algn="just"/>
            <a:r>
              <a:rPr lang="tr-TR" sz="2800" dirty="0" smtClean="0">
                <a:latin typeface="Calibri" pitchFamily="34" charset="0"/>
                <a:cs typeface="Calibri" pitchFamily="34" charset="0"/>
              </a:rPr>
              <a:t>Bu konuda iki temel yaklaşım bulunmaktadır;</a:t>
            </a:r>
          </a:p>
          <a:p>
            <a:pPr algn="just">
              <a:buNone/>
            </a:pPr>
            <a:endParaRPr lang="tr-TR" sz="2800" dirty="0" smtClean="0">
              <a:latin typeface="Calibri" pitchFamily="34" charset="0"/>
              <a:cs typeface="Calibri" pitchFamily="34" charset="0"/>
            </a:endParaRPr>
          </a:p>
          <a:p>
            <a:pPr marL="514350" indent="-514350" algn="just">
              <a:buFont typeface="+mj-lt"/>
              <a:buAutoNum type="arabicPeriod"/>
            </a:pPr>
            <a:r>
              <a:rPr lang="tr-TR" sz="2800" dirty="0">
                <a:latin typeface="Calibri" pitchFamily="34" charset="0"/>
                <a:cs typeface="Calibri" pitchFamily="34" charset="0"/>
              </a:rPr>
              <a:t> B</a:t>
            </a:r>
            <a:r>
              <a:rPr lang="tr-TR" sz="2800" dirty="0" smtClean="0">
                <a:latin typeface="Calibri" pitchFamily="34" charset="0"/>
                <a:cs typeface="Calibri" pitchFamily="34" charset="0"/>
              </a:rPr>
              <a:t>ireyden başlamak</a:t>
            </a:r>
          </a:p>
          <a:p>
            <a:pPr marL="514350" indent="-514350" algn="just">
              <a:buFont typeface="+mj-lt"/>
              <a:buAutoNum type="arabicPeriod"/>
            </a:pPr>
            <a:endParaRPr lang="tr-TR" sz="2800" dirty="0" smtClean="0">
              <a:latin typeface="Calibri" pitchFamily="34" charset="0"/>
              <a:cs typeface="Calibri" pitchFamily="34" charset="0"/>
            </a:endParaRPr>
          </a:p>
          <a:p>
            <a:pPr marL="514350" indent="-514350" algn="just">
              <a:buFont typeface="+mj-lt"/>
              <a:buAutoNum type="arabicPeriod"/>
            </a:pPr>
            <a:r>
              <a:rPr lang="tr-TR" sz="2800" dirty="0" smtClean="0">
                <a:latin typeface="Calibri" pitchFamily="34" charset="0"/>
                <a:cs typeface="Calibri" pitchFamily="34" charset="0"/>
              </a:rPr>
              <a:t>Gruptan başlamak</a:t>
            </a:r>
            <a:endParaRPr lang="tr-TR" sz="2800"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71480"/>
            <a:ext cx="8229600" cy="5554683"/>
          </a:xfrm>
        </p:spPr>
        <p:txBody>
          <a:bodyPr/>
          <a:lstStyle/>
          <a:p>
            <a:pPr marL="514350" indent="-514350">
              <a:buFont typeface="+mj-lt"/>
              <a:buAutoNum type="arabicPeriod"/>
            </a:pPr>
            <a:r>
              <a:rPr lang="tr-TR" dirty="0" smtClean="0">
                <a:latin typeface="Calibri" pitchFamily="34" charset="0"/>
                <a:cs typeface="Calibri" pitchFamily="34" charset="0"/>
              </a:rPr>
              <a:t>BİREYDEN BAŞLAMAK:</a:t>
            </a:r>
          </a:p>
          <a:p>
            <a:pPr marL="514350" indent="-514350">
              <a:buNone/>
            </a:pPr>
            <a:endParaRPr lang="tr-TR" dirty="0" smtClean="0"/>
          </a:p>
          <a:p>
            <a:pPr marL="514350" indent="-514350" algn="just">
              <a:buNone/>
            </a:pPr>
            <a:r>
              <a:rPr lang="tr-TR" sz="2800" dirty="0" smtClean="0">
                <a:latin typeface="Calibri" pitchFamily="34" charset="0"/>
                <a:cs typeface="Calibri" pitchFamily="34" charset="0"/>
              </a:rPr>
              <a:t>		</a:t>
            </a:r>
            <a:r>
              <a:rPr lang="tr-TR" sz="2800" dirty="0" err="1" smtClean="0">
                <a:latin typeface="Calibri" pitchFamily="34" charset="0"/>
                <a:cs typeface="Calibri" pitchFamily="34" charset="0"/>
              </a:rPr>
              <a:t>Gavin</a:t>
            </a:r>
            <a:r>
              <a:rPr lang="tr-TR" sz="2800" dirty="0" smtClean="0">
                <a:latin typeface="Calibri" pitchFamily="34" charset="0"/>
                <a:cs typeface="Calibri" pitchFamily="34" charset="0"/>
              </a:rPr>
              <a:t> </a:t>
            </a:r>
            <a:r>
              <a:rPr lang="tr-TR" sz="2800" dirty="0" err="1" smtClean="0">
                <a:latin typeface="Calibri" pitchFamily="34" charset="0"/>
                <a:cs typeface="Calibri" pitchFamily="34" charset="0"/>
              </a:rPr>
              <a:t>Bolton</a:t>
            </a:r>
            <a:r>
              <a:rPr lang="tr-TR" sz="2800" dirty="0" smtClean="0">
                <a:latin typeface="Calibri" pitchFamily="34" charset="0"/>
                <a:cs typeface="Calibri" pitchFamily="34" charset="0"/>
              </a:rPr>
              <a:t> ve </a:t>
            </a:r>
            <a:r>
              <a:rPr lang="tr-TR" sz="2800" dirty="0" err="1" smtClean="0">
                <a:latin typeface="Calibri" pitchFamily="34" charset="0"/>
                <a:cs typeface="Calibri" pitchFamily="34" charset="0"/>
              </a:rPr>
              <a:t>Brian</a:t>
            </a:r>
            <a:r>
              <a:rPr lang="tr-TR" sz="2800" dirty="0" smtClean="0">
                <a:latin typeface="Calibri" pitchFamily="34" charset="0"/>
                <a:cs typeface="Calibri" pitchFamily="34" charset="0"/>
              </a:rPr>
              <a:t> </a:t>
            </a:r>
            <a:r>
              <a:rPr lang="tr-TR" sz="2800" dirty="0" err="1" smtClean="0">
                <a:latin typeface="Calibri" pitchFamily="34" charset="0"/>
                <a:cs typeface="Calibri" pitchFamily="34" charset="0"/>
              </a:rPr>
              <a:t>Way</a:t>
            </a:r>
            <a:r>
              <a:rPr lang="tr-TR" sz="2800" dirty="0" smtClean="0">
                <a:latin typeface="Calibri" pitchFamily="34" charset="0"/>
                <a:cs typeface="Calibri" pitchFamily="34" charset="0"/>
              </a:rPr>
              <a:t>, drama çalışmalarına bireyden başlamak gerektiğini, bireyin kendi bedenini ve duygularını tanıması ve bedensel anlatımı işlevsel hale getirmesinin temel öneme sahip olduğunu vurgular.</a:t>
            </a:r>
          </a:p>
          <a:p>
            <a:pPr marL="514350" indent="-514350">
              <a:buNone/>
            </a:pPr>
            <a:endParaRPr lang="tr-TR" dirty="0"/>
          </a:p>
        </p:txBody>
      </p:sp>
    </p:spTree>
  </p:cSld>
  <p:clrMapOvr>
    <a:masterClrMapping/>
  </p:clrMapOvr>
  <p:transition spd="med">
    <p:dissolv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71480"/>
            <a:ext cx="8229600" cy="5554683"/>
          </a:xfrm>
        </p:spPr>
        <p:txBody>
          <a:bodyPr/>
          <a:lstStyle/>
          <a:p>
            <a:pPr marL="514350" indent="-514350">
              <a:buFont typeface="+mj-lt"/>
              <a:buAutoNum type="arabicPeriod" startAt="2"/>
            </a:pPr>
            <a:r>
              <a:rPr lang="tr-TR" sz="2800" dirty="0" smtClean="0">
                <a:latin typeface="Calibri" pitchFamily="34" charset="0"/>
                <a:cs typeface="Calibri" pitchFamily="34" charset="0"/>
              </a:rPr>
              <a:t>GRUPTAN BAŞLAMAK:</a:t>
            </a:r>
          </a:p>
          <a:p>
            <a:pPr marL="514350" indent="-514350">
              <a:buNone/>
            </a:pPr>
            <a:endParaRPr lang="tr-TR" dirty="0" smtClean="0"/>
          </a:p>
          <a:p>
            <a:pPr marL="514350" indent="-514350" algn="just">
              <a:buNone/>
            </a:pPr>
            <a:endParaRPr lang="tr-TR" sz="2800" dirty="0" smtClean="0">
              <a:latin typeface="Calibri" pitchFamily="34" charset="0"/>
              <a:cs typeface="Calibri" pitchFamily="34" charset="0"/>
            </a:endParaRPr>
          </a:p>
          <a:p>
            <a:pPr marL="514350" indent="-514350" algn="just">
              <a:buNone/>
            </a:pPr>
            <a:r>
              <a:rPr lang="tr-TR" sz="2800" dirty="0" smtClean="0">
                <a:latin typeface="Calibri" pitchFamily="34" charset="0"/>
                <a:cs typeface="Calibri" pitchFamily="34" charset="0"/>
              </a:rPr>
              <a:t>		Büyük gruplarla fotoğraf oluşturma çalışmaları büyük gruplarla küçük doğaçlamalarla başlamak giderek küçük gruplara ve bireysel çalışmalara geçmek bir diğer yoldur</a:t>
            </a:r>
            <a:endParaRPr lang="tr-TR" sz="2800"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571612"/>
            <a:ext cx="8229600" cy="4554551"/>
          </a:xfrm>
        </p:spPr>
        <p:txBody>
          <a:bodyPr>
            <a:normAutofit/>
          </a:bodyPr>
          <a:lstStyle/>
          <a:p>
            <a:pPr algn="just"/>
            <a:r>
              <a:rPr lang="tr-TR" sz="2800" dirty="0" smtClean="0">
                <a:latin typeface="Calibri" pitchFamily="34" charset="0"/>
                <a:cs typeface="Calibri" pitchFamily="34" charset="0"/>
              </a:rPr>
              <a:t>Sınıfında eğitimde </a:t>
            </a:r>
            <a:r>
              <a:rPr lang="tr-TR" sz="2800" dirty="0" err="1" smtClean="0">
                <a:latin typeface="Calibri" pitchFamily="34" charset="0"/>
                <a:cs typeface="Calibri" pitchFamily="34" charset="0"/>
              </a:rPr>
              <a:t>dramayı</a:t>
            </a:r>
            <a:r>
              <a:rPr lang="tr-TR" sz="2800" dirty="0" smtClean="0">
                <a:latin typeface="Calibri" pitchFamily="34" charset="0"/>
                <a:cs typeface="Calibri" pitchFamily="34" charset="0"/>
              </a:rPr>
              <a:t> etkili biçimde kullanmayı planlayan öğretmen, önceleri diğer yöntemlerin yanı sıra küçük doğaçlamalar ve rol oynamayı kullanarak başlayabilir ve giderek </a:t>
            </a:r>
            <a:r>
              <a:rPr lang="tr-TR" sz="2800" dirty="0" err="1" smtClean="0">
                <a:latin typeface="Calibri" pitchFamily="34" charset="0"/>
                <a:cs typeface="Calibri" pitchFamily="34" charset="0"/>
              </a:rPr>
              <a:t>dramaya</a:t>
            </a:r>
            <a:r>
              <a:rPr lang="tr-TR" sz="2800" dirty="0" smtClean="0">
                <a:latin typeface="Calibri" pitchFamily="34" charset="0"/>
                <a:cs typeface="Calibri" pitchFamily="34" charset="0"/>
              </a:rPr>
              <a:t> daha çok yer vererek devam edebilir.</a:t>
            </a:r>
            <a:endParaRPr lang="tr-TR" sz="2800" dirty="0">
              <a:latin typeface="Calibri" pitchFamily="34" charset="0"/>
              <a:cs typeface="Calibri" pitchFamily="34" charset="0"/>
            </a:endParaRPr>
          </a:p>
        </p:txBody>
      </p:sp>
    </p:spTree>
  </p:cSld>
  <p:clrMapOvr>
    <a:masterClrMapping/>
  </p:clrMapOvr>
  <p:transition spd="med">
    <p:dissolv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09.jpg">
            <a:hlinkClick r:id="rId2"/>
          </p:cNvPr>
          <p:cNvPicPr>
            <a:picLocks noGrp="1" noChangeAspect="1"/>
          </p:cNvPicPr>
          <p:nvPr>
            <p:ph idx="1"/>
          </p:nvPr>
        </p:nvPicPr>
        <p:blipFill>
          <a:blip r:embed="rId3" cstate="print"/>
          <a:stretch>
            <a:fillRect/>
          </a:stretch>
        </p:blipFill>
        <p:spPr>
          <a:xfrm>
            <a:off x="0" y="0"/>
            <a:ext cx="9144000" cy="6858000"/>
          </a:xfrm>
        </p:spPr>
      </p:pic>
    </p:spTree>
  </p:cSld>
  <p:clrMapOvr>
    <a:masterClrMapping/>
  </p:clrMapOvr>
  <p:transition spd="med">
    <p:dissolv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HAZIRLAYANLAR</a:t>
            </a:r>
            <a:endParaRPr lang="tr-TR" dirty="0"/>
          </a:p>
        </p:txBody>
      </p:sp>
      <p:sp>
        <p:nvSpPr>
          <p:cNvPr id="3" name="2 İçerik Yer Tutucusu"/>
          <p:cNvSpPr>
            <a:spLocks noGrp="1"/>
          </p:cNvSpPr>
          <p:nvPr>
            <p:ph idx="1"/>
          </p:nvPr>
        </p:nvSpPr>
        <p:spPr>
          <a:xfrm>
            <a:off x="304800" y="1554162"/>
            <a:ext cx="8686800" cy="5018110"/>
          </a:xfrm>
        </p:spPr>
        <p:txBody>
          <a:bodyPr>
            <a:normAutofit/>
          </a:bodyPr>
          <a:lstStyle/>
          <a:p>
            <a:r>
              <a:rPr lang="tr-TR" dirty="0" smtClean="0"/>
              <a:t>MERVE TURAN </a:t>
            </a:r>
          </a:p>
          <a:p>
            <a:r>
              <a:rPr lang="tr-TR" dirty="0" smtClean="0"/>
              <a:t>NEZAHAT KAYAOĞLU</a:t>
            </a:r>
          </a:p>
          <a:p>
            <a:r>
              <a:rPr lang="tr-TR" dirty="0" smtClean="0"/>
              <a:t>DEMET KURUÖZ</a:t>
            </a:r>
          </a:p>
          <a:p>
            <a:r>
              <a:rPr lang="tr-TR" dirty="0" smtClean="0"/>
              <a:t>GÖKÇE ANILIR</a:t>
            </a:r>
          </a:p>
          <a:p>
            <a:r>
              <a:rPr lang="tr-TR" dirty="0" smtClean="0"/>
              <a:t>BEKİR TANBOĞA </a:t>
            </a:r>
          </a:p>
          <a:p>
            <a:r>
              <a:rPr lang="tr-TR" dirty="0" smtClean="0"/>
              <a:t>HÜSEYİN OKUMUŞ</a:t>
            </a:r>
          </a:p>
          <a:p>
            <a:r>
              <a:rPr lang="tr-TR" dirty="0" smtClean="0"/>
              <a:t>DENİZ EMRE SÖNMEZ</a:t>
            </a:r>
          </a:p>
          <a:p>
            <a:r>
              <a:rPr lang="tr-TR" dirty="0" smtClean="0"/>
              <a:t>HAMZA BALCI</a:t>
            </a:r>
            <a:endParaRPr lang="tr-TR" dirty="0"/>
          </a:p>
        </p:txBody>
      </p:sp>
    </p:spTree>
  </p:cSld>
  <p:clrMapOvr>
    <a:masterClrMapping/>
  </p:clrMapOvr>
  <p:transition spd="med">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futbol5.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spd="med">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546</TotalTime>
  <Words>2026</Words>
  <Application>Microsoft Office PowerPoint</Application>
  <PresentationFormat>Ekran Gösterisi (4:3)</PresentationFormat>
  <Paragraphs>205</Paragraphs>
  <Slides>89</Slides>
  <Notes>0</Notes>
  <HiddenSlides>0</HiddenSlides>
  <MMClips>0</MMClips>
  <ScaleCrop>false</ScaleCrop>
  <HeadingPairs>
    <vt:vector size="4" baseType="variant">
      <vt:variant>
        <vt:lpstr>Tema</vt:lpstr>
      </vt:variant>
      <vt:variant>
        <vt:i4>1</vt:i4>
      </vt:variant>
      <vt:variant>
        <vt:lpstr>Slayt Başlıkları</vt:lpstr>
      </vt:variant>
      <vt:variant>
        <vt:i4>89</vt:i4>
      </vt:variant>
    </vt:vector>
  </HeadingPairs>
  <TitlesOfParts>
    <vt:vector size="90" baseType="lpstr">
      <vt:lpstr>Gezinti</vt:lpstr>
      <vt:lpstr>KAVRAM OLARAK EĞİTİMDE DRAMA </vt:lpstr>
      <vt:lpstr>Slayt 2</vt:lpstr>
      <vt:lpstr>İÇİNDEKİLER</vt:lpstr>
      <vt:lpstr>Slayt 4</vt:lpstr>
      <vt:lpstr>Slayt 5</vt:lpstr>
      <vt:lpstr>Slayt 6</vt:lpstr>
      <vt:lpstr>Slayt 7</vt:lpstr>
      <vt:lpstr>DRAM VE DRAMa SANATI</vt:lpstr>
      <vt:lpstr>Slayt 9</vt:lpstr>
      <vt:lpstr>Slayt 10</vt:lpstr>
      <vt:lpstr>Dram ve Drama SanatI ArasIndakİ Bağ </vt:lpstr>
      <vt:lpstr>Slayt 12</vt:lpstr>
      <vt:lpstr>EĞİTİMDE DRAMA</vt:lpstr>
      <vt:lpstr>Slayt 14</vt:lpstr>
      <vt:lpstr>Drama ve Tİyatro </vt:lpstr>
      <vt:lpstr>Slayt 16</vt:lpstr>
      <vt:lpstr>Slayt 17</vt:lpstr>
      <vt:lpstr>Slayt 18</vt:lpstr>
      <vt:lpstr>Slayt 19</vt:lpstr>
      <vt:lpstr>EğİTİm ProgramlarI ve Eğİtİmde Drama İlİŞKİSİ</vt:lpstr>
      <vt:lpstr>İngİlteRe</vt:lpstr>
      <vt:lpstr>Slayt 22</vt:lpstr>
      <vt:lpstr>Slayt 23</vt:lpstr>
      <vt:lpstr>Slayt 24</vt:lpstr>
      <vt:lpstr>Slayt 25</vt:lpstr>
      <vt:lpstr>Slayt 26</vt:lpstr>
      <vt:lpstr>Slayt 27</vt:lpstr>
      <vt:lpstr>Slayt 28</vt:lpstr>
      <vt:lpstr>Özet</vt:lpstr>
      <vt:lpstr>Türkİye</vt:lpstr>
      <vt:lpstr>Slayt 31</vt:lpstr>
      <vt:lpstr>Slayt 32</vt:lpstr>
      <vt:lpstr>Slayt 33</vt:lpstr>
      <vt:lpstr>Slayt 34</vt:lpstr>
      <vt:lpstr>Slayt 35</vt:lpstr>
      <vt:lpstr>Slayt 36</vt:lpstr>
      <vt:lpstr>Slayt 37</vt:lpstr>
      <vt:lpstr>İLKÖĞRETİM DÖNEMİNDE EĞİTİMDE DRAMA VE ÖĞRENME-ÖĞRETME İLİŞKİSİ</vt:lpstr>
      <vt:lpstr>Slayt 39</vt:lpstr>
      <vt:lpstr>Slayt 40</vt:lpstr>
      <vt:lpstr>Slayt 41</vt:lpstr>
      <vt:lpstr>Slayt 42</vt:lpstr>
      <vt:lpstr>Slayt 43</vt:lpstr>
      <vt:lpstr>Slayt 44</vt:lpstr>
      <vt:lpstr>Drama ve Öğretİm ProgramlarI İlİşkİsİ</vt:lpstr>
      <vt:lpstr>Slayt 46</vt:lpstr>
      <vt:lpstr>Slayt 47</vt:lpstr>
      <vt:lpstr>PIAGET                             VYGOTSKY</vt:lpstr>
      <vt:lpstr>İlköğretİm ProgramlarInda AnlamlI Öğrenme ve Dramatİk Bağlam:  PIaget mİ? Vygotsky mİ?</vt:lpstr>
      <vt:lpstr>Slayt 50</vt:lpstr>
      <vt:lpstr>Slayt 51</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lpstr>Slayt 64</vt:lpstr>
      <vt:lpstr>Slayt 65</vt:lpstr>
      <vt:lpstr>DRAMATİK YAPININ ÖĞELERİ</vt:lpstr>
      <vt:lpstr>BAĞLAM</vt:lpstr>
      <vt:lpstr>ÖĞRENME ALANI / TEMA</vt:lpstr>
      <vt:lpstr>Slayt 69</vt:lpstr>
      <vt:lpstr>Slayt 70</vt:lpstr>
      <vt:lpstr>Slayt 71</vt:lpstr>
      <vt:lpstr>Slayt 72</vt:lpstr>
      <vt:lpstr>Slayt 73</vt:lpstr>
      <vt:lpstr>Bİr Drama Dersİnİn AşamalarI Genel HatlarIyla NasIl OlmalIdIr?</vt:lpstr>
      <vt:lpstr>Slayt 75</vt:lpstr>
      <vt:lpstr>Bİr drama dersİnİn etkİlİ bİçİmde planlanabİlmesİ İçİn küçük önerİler</vt:lpstr>
      <vt:lpstr>Slayt 77</vt:lpstr>
      <vt:lpstr>Slayt 78</vt:lpstr>
      <vt:lpstr>Slayt 79</vt:lpstr>
      <vt:lpstr>Slayt 80</vt:lpstr>
      <vt:lpstr>Slayt 81</vt:lpstr>
      <vt:lpstr>Slayt 82</vt:lpstr>
      <vt:lpstr>Slayt 83</vt:lpstr>
      <vt:lpstr>SINIFIMDA EĞİTİMDE DRAMA YÖNTEMİNİ KULLANMAYA NASIl BAŞLARIM?</vt:lpstr>
      <vt:lpstr>Slayt 85</vt:lpstr>
      <vt:lpstr>Slayt 86</vt:lpstr>
      <vt:lpstr>Slayt 87</vt:lpstr>
      <vt:lpstr>Slayt 88</vt:lpstr>
      <vt:lpstr>HAZIRLAYANLAR</vt:lpstr>
    </vt:vector>
  </TitlesOfParts>
  <Manager>sorubak.com</Manager>
  <Company>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sorubak.com</dc:title>
  <dc:subject>sorubak.com</dc:subject>
  <dc:creator>sorubak.com</dc:creator>
  <cp:keywords>sorubak.com</cp:keywords>
  <dc:description>sorubak.com</dc:description>
  <cp:lastModifiedBy>Dogan</cp:lastModifiedBy>
  <cp:revision>2</cp:revision>
  <dcterms:created xsi:type="dcterms:W3CDTF">2012-10-06T18:08:07Z</dcterms:created>
  <dcterms:modified xsi:type="dcterms:W3CDTF">2012-11-21T21:01:51Z</dcterms:modified>
  <cp:category>sorubak.com</cp:category>
  <cp:contentType>sorubak.com</cp:contentType>
  <cp:contentStatus>sorubak.com</cp:contentStatus>
  <dc:language>sorubak.com</dc:language>
  <cp:version>sorubak.com</cp:version>
</cp:coreProperties>
</file>