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6A80AEC2-7325-431A-91D3-B81E47EEDE41}" type="datetimeFigureOut">
              <a:rPr lang="tr-TR" smtClean="0"/>
              <a:pPr/>
              <a:t>23.12.2012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C39D1E1-EECF-48EB-B492-CA5B597685D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A80AEC2-7325-431A-91D3-B81E47EEDE41}" type="datetimeFigureOut">
              <a:rPr lang="tr-TR" smtClean="0"/>
              <a:pPr/>
              <a:t>23.12.2012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C39D1E1-EECF-48EB-B492-CA5B597685D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A80AEC2-7325-431A-91D3-B81E47EEDE41}" type="datetimeFigureOut">
              <a:rPr lang="tr-TR" smtClean="0"/>
              <a:pPr/>
              <a:t>23.12.2012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C39D1E1-EECF-48EB-B492-CA5B597685D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A80AEC2-7325-431A-91D3-B81E47EEDE41}" type="datetimeFigureOut">
              <a:rPr lang="tr-TR" smtClean="0"/>
              <a:pPr/>
              <a:t>23.12.2012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C39D1E1-EECF-48EB-B492-CA5B597685D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6A80AEC2-7325-431A-91D3-B81E47EEDE41}" type="datetimeFigureOut">
              <a:rPr lang="tr-TR" smtClean="0"/>
              <a:pPr/>
              <a:t>23.12.2012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C39D1E1-EECF-48EB-B492-CA5B597685D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6A80AEC2-7325-431A-91D3-B81E47EEDE41}" type="datetimeFigureOut">
              <a:rPr lang="tr-TR" smtClean="0"/>
              <a:pPr/>
              <a:t>23.12.2012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C39D1E1-EECF-48EB-B492-CA5B597685D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6A80AEC2-7325-431A-91D3-B81E47EEDE41}" type="datetimeFigureOut">
              <a:rPr lang="tr-TR" smtClean="0"/>
              <a:pPr/>
              <a:t>23.12.2012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C39D1E1-EECF-48EB-B492-CA5B597685D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6A80AEC2-7325-431A-91D3-B81E47EEDE41}" type="datetimeFigureOut">
              <a:rPr lang="tr-TR" smtClean="0"/>
              <a:pPr/>
              <a:t>23.12.2012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C39D1E1-EECF-48EB-B492-CA5B597685D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6A80AEC2-7325-431A-91D3-B81E47EEDE41}" type="datetimeFigureOut">
              <a:rPr lang="tr-TR" smtClean="0"/>
              <a:pPr/>
              <a:t>23.12.2012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C39D1E1-EECF-48EB-B492-CA5B597685D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A80AEC2-7325-431A-91D3-B81E47EEDE41}" type="datetimeFigureOut">
              <a:rPr lang="tr-TR" smtClean="0"/>
              <a:pPr/>
              <a:t>23.12.2012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C39D1E1-EECF-48EB-B492-CA5B597685D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A80AEC2-7325-431A-91D3-B81E47EEDE41}" type="datetimeFigureOut">
              <a:rPr lang="tr-TR" smtClean="0"/>
              <a:pPr/>
              <a:t>23.12.2012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C39D1E1-EECF-48EB-B492-CA5B597685D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80AEC2-7325-431A-91D3-B81E47EEDE41}" type="datetimeFigureOut">
              <a:rPr lang="tr-TR" smtClean="0"/>
              <a:pPr/>
              <a:t>23.12.2012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39D1E1-EECF-48EB-B492-CA5B597685D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b="1" dirty="0" err="1"/>
              <a:t>Âdâb</a:t>
            </a:r>
            <a:r>
              <a:rPr lang="tr-TR" b="1" dirty="0"/>
              <a:t>-ı </a:t>
            </a:r>
            <a:r>
              <a:rPr lang="tr-TR" b="1" dirty="0" err="1" smtClean="0"/>
              <a:t>Muâşeret</a:t>
            </a:r>
            <a:endParaRPr lang="tr-TR" dirty="0"/>
          </a:p>
        </p:txBody>
      </p:sp>
      <p:sp>
        <p:nvSpPr>
          <p:cNvPr id="3" name="2 Alt Başlık"/>
          <p:cNvSpPr>
            <a:spLocks noGrp="1"/>
          </p:cNvSpPr>
          <p:nvPr>
            <p:ph type="subTitle" idx="1"/>
          </p:nvPr>
        </p:nvSpPr>
        <p:spPr>
          <a:xfrm>
            <a:off x="1371600" y="3886200"/>
            <a:ext cx="6772300" cy="1752600"/>
          </a:xfrm>
        </p:spPr>
        <p:txBody>
          <a:bodyPr>
            <a:normAutofit fontScale="92500"/>
          </a:bodyPr>
          <a:lstStyle/>
          <a:p>
            <a:r>
              <a:rPr lang="tr-TR" b="1" dirty="0" smtClean="0">
                <a:solidFill>
                  <a:srgbClr val="FF0000"/>
                </a:solidFill>
              </a:rPr>
              <a:t>GÖRGÜ KURALLARI</a:t>
            </a:r>
          </a:p>
          <a:p>
            <a:r>
              <a:rPr lang="tr-TR" dirty="0">
                <a:solidFill>
                  <a:schemeClr val="tx1"/>
                </a:solidFill>
              </a:rPr>
              <a:t>Bir </a:t>
            </a:r>
            <a:r>
              <a:rPr lang="tr-TR" dirty="0" err="1">
                <a:solidFill>
                  <a:schemeClr val="tx1"/>
                </a:solidFill>
              </a:rPr>
              <a:t>müslümanın</a:t>
            </a:r>
            <a:r>
              <a:rPr lang="tr-TR" dirty="0">
                <a:solidFill>
                  <a:schemeClr val="tx1"/>
                </a:solidFill>
              </a:rPr>
              <a:t> toplum hayatında uygulaması gereken pek çok prensip vardır</a:t>
            </a:r>
            <a:endParaRPr lang="tr-TR" b="1"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b="1" dirty="0"/>
              <a:t>Selâmlaşmak</a:t>
            </a:r>
            <a:endParaRPr lang="tr-TR" dirty="0"/>
          </a:p>
        </p:txBody>
      </p:sp>
      <p:sp>
        <p:nvSpPr>
          <p:cNvPr id="3" name="2 İçerik Yer Tutucusu"/>
          <p:cNvSpPr>
            <a:spLocks noGrp="1"/>
          </p:cNvSpPr>
          <p:nvPr>
            <p:ph idx="1"/>
          </p:nvPr>
        </p:nvSpPr>
        <p:spPr/>
        <p:txBody>
          <a:bodyPr>
            <a:normAutofit fontScale="85000" lnSpcReduction="10000"/>
          </a:bodyPr>
          <a:lstStyle/>
          <a:p>
            <a:r>
              <a:rPr lang="tr-TR" dirty="0"/>
              <a:t>İnsanların karşılaşmaları veya ayrılmaları durumlarında birbirlerine güzel söz ve temennilerle mukabele etmeleri diğer bir ifadeyle “</a:t>
            </a:r>
            <a:r>
              <a:rPr lang="tr-TR" dirty="0" err="1"/>
              <a:t>tahiyye</a:t>
            </a:r>
            <a:r>
              <a:rPr lang="tr-TR" dirty="0"/>
              <a:t>” de bulunmalarıdır. Yüce Allah müminlerin selamlaşmasını istemektedir:</a:t>
            </a:r>
            <a:endParaRPr lang="tr-TR" dirty="0" smtClean="0"/>
          </a:p>
          <a:p>
            <a:r>
              <a:rPr lang="tr-TR" dirty="0"/>
              <a:t>  "Size bir selam verildiği zaman, ondan daha iyisiyle mukabele edin veya aynıyla selam verin..." (Nisa 4/ 86)</a:t>
            </a:r>
            <a:endParaRPr lang="tr-TR" dirty="0" smtClean="0"/>
          </a:p>
          <a:p>
            <a:pPr>
              <a:buNone/>
            </a:pPr>
            <a:r>
              <a:rPr lang="tr-TR" dirty="0"/>
              <a:t>Şu hadis-i şerif de kimin kime selam  vereceğinin esaslarını ortaya koymaktadır.</a:t>
            </a:r>
            <a:endParaRPr lang="tr-TR" dirty="0" smtClean="0"/>
          </a:p>
          <a:p>
            <a:r>
              <a:rPr lang="tr-TR" dirty="0"/>
              <a:t>"Binekte olan yürüyene, yürüyen oturana, az çok'a selam verir."</a:t>
            </a:r>
            <a:endParaRPr lang="tr-TR" dirty="0" smtClean="0"/>
          </a:p>
          <a:p>
            <a:pPr>
              <a:buNone/>
            </a:pP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nb-NO" b="1" dirty="0" smtClean="0"/>
              <a:t>Tokalaşmak ve hal hatır sormak</a:t>
            </a:r>
            <a:endParaRPr lang="tr-TR" dirty="0"/>
          </a:p>
        </p:txBody>
      </p:sp>
      <p:sp>
        <p:nvSpPr>
          <p:cNvPr id="3" name="2 İçerik Yer Tutucusu"/>
          <p:cNvSpPr>
            <a:spLocks noGrp="1"/>
          </p:cNvSpPr>
          <p:nvPr>
            <p:ph idx="1"/>
          </p:nvPr>
        </p:nvSpPr>
        <p:spPr/>
        <p:txBody>
          <a:bodyPr>
            <a:normAutofit fontScale="92500" lnSpcReduction="20000"/>
          </a:bodyPr>
          <a:lstStyle/>
          <a:p>
            <a:pPr>
              <a:buNone/>
            </a:pPr>
            <a:r>
              <a:rPr lang="tr-TR" dirty="0" smtClean="0"/>
              <a:t>İnsanlar karşılaştıkları zaman yakınlık ifade eden, samimiyet göstergesi olan tokalaşmayı ihmal etmemesi lazım. İnsan ilişkilerinde samimiyetin değer kaybetmesinin en önemli nedenlerinden biri insanların birbirlerine uzak durmalarıdır.</a:t>
            </a:r>
          </a:p>
          <a:p>
            <a:pPr>
              <a:buNone/>
            </a:pPr>
            <a:endParaRPr lang="tr-TR" dirty="0" smtClean="0"/>
          </a:p>
          <a:p>
            <a:r>
              <a:rPr lang="tr-TR" dirty="0" smtClean="0">
                <a:solidFill>
                  <a:srgbClr val="FF0000"/>
                </a:solidFill>
              </a:rPr>
              <a:t>Peygamberimiz </a:t>
            </a:r>
            <a:r>
              <a:rPr lang="tr-TR" dirty="0" err="1" smtClean="0">
                <a:solidFill>
                  <a:srgbClr val="FF0000"/>
                </a:solidFill>
              </a:rPr>
              <a:t>müslümanların</a:t>
            </a:r>
            <a:r>
              <a:rPr lang="tr-TR" dirty="0" smtClean="0">
                <a:solidFill>
                  <a:srgbClr val="FF0000"/>
                </a:solidFill>
              </a:rPr>
              <a:t> karşılaşınca tokalaşmalarını tavsiye etmektedir:</a:t>
            </a:r>
          </a:p>
          <a:p>
            <a:pPr>
              <a:buNone/>
            </a:pPr>
            <a:r>
              <a:rPr lang="tr-TR" dirty="0" smtClean="0">
                <a:solidFill>
                  <a:srgbClr val="FF0000"/>
                </a:solidFill>
              </a:rPr>
              <a:t>"İki </a:t>
            </a:r>
            <a:r>
              <a:rPr lang="tr-TR" dirty="0" err="1" smtClean="0">
                <a:solidFill>
                  <a:srgbClr val="FF0000"/>
                </a:solidFill>
              </a:rPr>
              <a:t>müslüman</a:t>
            </a:r>
            <a:r>
              <a:rPr lang="tr-TR" dirty="0" smtClean="0">
                <a:solidFill>
                  <a:srgbClr val="FF0000"/>
                </a:solidFill>
              </a:rPr>
              <a:t> karşılaşıp </a:t>
            </a:r>
            <a:r>
              <a:rPr lang="tr-TR" dirty="0" err="1" smtClean="0">
                <a:solidFill>
                  <a:srgbClr val="FF0000"/>
                </a:solidFill>
              </a:rPr>
              <a:t>musâfahada</a:t>
            </a:r>
            <a:r>
              <a:rPr lang="tr-TR" dirty="0" smtClean="0">
                <a:solidFill>
                  <a:srgbClr val="FF0000"/>
                </a:solidFill>
              </a:rPr>
              <a:t> bulununca, ayrılmalarından önce (küçük günahları) mutlaka affedilir."</a:t>
            </a:r>
          </a:p>
          <a:p>
            <a:pPr>
              <a:buNone/>
            </a:pP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b="1" dirty="0" smtClean="0"/>
              <a:t>Doğru sözlü olmak.</a:t>
            </a:r>
            <a:endParaRPr lang="tr-TR" dirty="0"/>
          </a:p>
        </p:txBody>
      </p:sp>
      <p:sp>
        <p:nvSpPr>
          <p:cNvPr id="3" name="2 İçerik Yer Tutucusu"/>
          <p:cNvSpPr>
            <a:spLocks noGrp="1"/>
          </p:cNvSpPr>
          <p:nvPr>
            <p:ph idx="1"/>
          </p:nvPr>
        </p:nvSpPr>
        <p:spPr/>
        <p:txBody>
          <a:bodyPr>
            <a:normAutofit fontScale="77500" lnSpcReduction="20000"/>
          </a:bodyPr>
          <a:lstStyle/>
          <a:p>
            <a:r>
              <a:rPr lang="tr-TR" dirty="0" smtClean="0"/>
              <a:t>Müslüman doğru sözlü olmalıdır. </a:t>
            </a:r>
            <a:r>
              <a:rPr lang="tr-TR" dirty="0" err="1" smtClean="0"/>
              <a:t>Kur'an</a:t>
            </a:r>
            <a:r>
              <a:rPr lang="tr-TR" dirty="0" smtClean="0"/>
              <a:t>-ı Kerim, müminlerin doğru ve dikkatli konuşmasını, söyleyecekleri sözü ölçülü ve bu sözün nereye varacağını düşünerek söylemelerini emretmekte ve onları </a:t>
            </a:r>
            <a:r>
              <a:rPr lang="tr-TR" dirty="0" err="1" smtClean="0"/>
              <a:t>sâlih</a:t>
            </a:r>
            <a:r>
              <a:rPr lang="tr-TR" dirty="0" smtClean="0"/>
              <a:t> amele yol açan güzel söz söylemeye yönlendirmektedir. Çünkü Allah, doğruların, doğru sözlülerin yardımcısıdır. Doğru sözlülerin hareketlerini hatadan korumayı, işlerini düzeltip yoluna koymayı kendilerine bir mükâfat olarak vaat etmektedir:</a:t>
            </a:r>
          </a:p>
          <a:p>
            <a:pPr>
              <a:buNone/>
            </a:pPr>
            <a:endParaRPr lang="tr-TR" dirty="0" smtClean="0">
              <a:solidFill>
                <a:srgbClr val="FF0000"/>
              </a:solidFill>
            </a:endParaRPr>
          </a:p>
          <a:p>
            <a:pPr>
              <a:buNone/>
            </a:pPr>
            <a:r>
              <a:rPr lang="tr-TR" dirty="0" smtClean="0">
                <a:solidFill>
                  <a:srgbClr val="FF0000"/>
                </a:solidFill>
              </a:rPr>
              <a:t>“ Ey inananlar! Allah'tan sakının, dürüst söz söyleyin de Allah işlerinizi kendinize yararlı kılsın ve günahlarınızı   bağışlasın. Kim Allah'a ve Peygamber'ine itaat ederse, şüphesiz büyük bir kurtuluşa ermiş olur”(</a:t>
            </a:r>
            <a:r>
              <a:rPr lang="tr-TR" dirty="0" err="1" smtClean="0">
                <a:solidFill>
                  <a:srgbClr val="FF0000"/>
                </a:solidFill>
              </a:rPr>
              <a:t>Ahzab</a:t>
            </a:r>
            <a:r>
              <a:rPr lang="tr-TR" dirty="0" smtClean="0">
                <a:solidFill>
                  <a:srgbClr val="FF0000"/>
                </a:solidFill>
              </a:rPr>
              <a:t>, 33/70-71)</a:t>
            </a:r>
          </a:p>
          <a:p>
            <a:pPr>
              <a:buNone/>
            </a:pP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b="1" dirty="0" smtClean="0"/>
              <a:t>Yemek adabına uymak.</a:t>
            </a:r>
            <a:endParaRPr lang="tr-TR" dirty="0"/>
          </a:p>
        </p:txBody>
      </p:sp>
      <p:sp>
        <p:nvSpPr>
          <p:cNvPr id="3" name="2 İçerik Yer Tutucusu"/>
          <p:cNvSpPr>
            <a:spLocks noGrp="1"/>
          </p:cNvSpPr>
          <p:nvPr>
            <p:ph idx="1"/>
          </p:nvPr>
        </p:nvSpPr>
        <p:spPr>
          <a:xfrm>
            <a:off x="457200" y="1600200"/>
            <a:ext cx="8229600" cy="5686452"/>
          </a:xfrm>
        </p:spPr>
        <p:txBody>
          <a:bodyPr>
            <a:normAutofit fontScale="92500" lnSpcReduction="20000"/>
          </a:bodyPr>
          <a:lstStyle/>
          <a:p>
            <a:r>
              <a:rPr lang="tr-TR" dirty="0" smtClean="0"/>
              <a:t>Günlük hayatımızda önemi bir yer tutan yeme-içmenin de dinimizde kuralları vardır.</a:t>
            </a:r>
          </a:p>
          <a:p>
            <a:r>
              <a:rPr lang="tr-TR" dirty="0" smtClean="0"/>
              <a:t> Yemekten önce elleri yıkamak, </a:t>
            </a:r>
          </a:p>
          <a:p>
            <a:r>
              <a:rPr lang="tr-TR" dirty="0" smtClean="0"/>
              <a:t>Yiyeceklerimizi helal ve temiz olarak yemek, </a:t>
            </a:r>
          </a:p>
          <a:p>
            <a:r>
              <a:rPr lang="tr-TR" dirty="0" smtClean="0"/>
              <a:t>Besmele ile başlamak, </a:t>
            </a:r>
          </a:p>
          <a:p>
            <a:r>
              <a:rPr lang="tr-TR" dirty="0" smtClean="0"/>
              <a:t>Verilen nimetlere şükretmek, </a:t>
            </a:r>
          </a:p>
          <a:p>
            <a:r>
              <a:rPr lang="tr-TR" dirty="0" smtClean="0"/>
              <a:t>tıka-basa yemeyip henüz iştahı varken sofradan kalkmak,</a:t>
            </a:r>
          </a:p>
          <a:p>
            <a:r>
              <a:rPr lang="tr-TR" dirty="0" smtClean="0"/>
              <a:t> acele etmeden sağ elle yemek,</a:t>
            </a:r>
          </a:p>
          <a:p>
            <a:r>
              <a:rPr lang="tr-TR" dirty="0" smtClean="0"/>
              <a:t> yemekten sonra elleri yıkamak önemli görgü kurallarındandır.</a:t>
            </a:r>
          </a:p>
          <a:p>
            <a:pPr>
              <a:buNone/>
            </a:pPr>
            <a:r>
              <a:rPr lang="tr-TR" dirty="0" smtClean="0"/>
              <a:t/>
            </a:r>
            <a:br>
              <a:rPr lang="tr-TR" dirty="0" smtClean="0"/>
            </a:br>
            <a:endParaRPr lang="tr-TR" dirty="0" smtClean="0"/>
          </a:p>
          <a:p>
            <a:pPr>
              <a:buNone/>
            </a:pP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KONUŞMA ADABI </a:t>
            </a:r>
            <a:endParaRPr lang="tr-TR" dirty="0"/>
          </a:p>
        </p:txBody>
      </p:sp>
      <p:sp>
        <p:nvSpPr>
          <p:cNvPr id="3" name="2 İçerik Yer Tutucusu"/>
          <p:cNvSpPr>
            <a:spLocks noGrp="1"/>
          </p:cNvSpPr>
          <p:nvPr>
            <p:ph idx="1"/>
          </p:nvPr>
        </p:nvSpPr>
        <p:spPr/>
        <p:txBody>
          <a:bodyPr>
            <a:normAutofit fontScale="55000" lnSpcReduction="20000"/>
          </a:bodyPr>
          <a:lstStyle/>
          <a:p>
            <a:r>
              <a:rPr lang="tr-TR" dirty="0" err="1" smtClean="0"/>
              <a:t>Söyledigi</a:t>
            </a:r>
            <a:r>
              <a:rPr lang="tr-TR" dirty="0" smtClean="0"/>
              <a:t> sözün nereye </a:t>
            </a:r>
            <a:r>
              <a:rPr lang="tr-TR" dirty="0" err="1" smtClean="0"/>
              <a:t>varacagInI</a:t>
            </a:r>
            <a:r>
              <a:rPr lang="tr-TR" dirty="0" smtClean="0"/>
              <a:t>, </a:t>
            </a:r>
            <a:r>
              <a:rPr lang="tr-TR" dirty="0" err="1" smtClean="0"/>
              <a:t>düsünmek</a:t>
            </a:r>
            <a:r>
              <a:rPr lang="tr-TR" dirty="0" smtClean="0"/>
              <a:t>. </a:t>
            </a:r>
            <a:br>
              <a:rPr lang="tr-TR" dirty="0" smtClean="0"/>
            </a:br>
            <a:r>
              <a:rPr lang="tr-TR" dirty="0" smtClean="0"/>
              <a:t>02. Dünya ve </a:t>
            </a:r>
            <a:r>
              <a:rPr lang="tr-TR" dirty="0" err="1" smtClean="0"/>
              <a:t>ahiret</a:t>
            </a:r>
            <a:r>
              <a:rPr lang="tr-TR" dirty="0" smtClean="0"/>
              <a:t> için </a:t>
            </a:r>
            <a:r>
              <a:rPr lang="tr-TR" dirty="0" err="1" smtClean="0"/>
              <a:t>faydasI</a:t>
            </a:r>
            <a:r>
              <a:rPr lang="tr-TR" dirty="0" smtClean="0"/>
              <a:t> olmayan sözleri söylememek. </a:t>
            </a:r>
            <a:br>
              <a:rPr lang="tr-TR" dirty="0" smtClean="0"/>
            </a:br>
            <a:r>
              <a:rPr lang="tr-TR" dirty="0" smtClean="0"/>
              <a:t>03. Sözleriyle kimsenin gönlünü </a:t>
            </a:r>
            <a:r>
              <a:rPr lang="tr-TR" dirty="0" err="1" smtClean="0"/>
              <a:t>kIrmamak</a:t>
            </a:r>
            <a:r>
              <a:rPr lang="tr-TR" dirty="0" smtClean="0"/>
              <a:t>. </a:t>
            </a:r>
            <a:br>
              <a:rPr lang="tr-TR" dirty="0" smtClean="0"/>
            </a:br>
            <a:r>
              <a:rPr lang="tr-TR" dirty="0" smtClean="0"/>
              <a:t>04. Musibet ve felaket </a:t>
            </a:r>
            <a:r>
              <a:rPr lang="tr-TR" dirty="0" err="1" smtClean="0"/>
              <a:t>getireceginden</a:t>
            </a:r>
            <a:r>
              <a:rPr lang="tr-TR" dirty="0" smtClean="0"/>
              <a:t> </a:t>
            </a:r>
            <a:r>
              <a:rPr lang="tr-TR" dirty="0" err="1" smtClean="0"/>
              <a:t>korktugu</a:t>
            </a:r>
            <a:r>
              <a:rPr lang="tr-TR" dirty="0" smtClean="0"/>
              <a:t> </a:t>
            </a:r>
            <a:r>
              <a:rPr lang="tr-TR" dirty="0" err="1" smtClean="0"/>
              <a:t>seyi</a:t>
            </a:r>
            <a:r>
              <a:rPr lang="tr-TR" dirty="0" smtClean="0"/>
              <a:t> söylememek. </a:t>
            </a:r>
            <a:br>
              <a:rPr lang="tr-TR" dirty="0" smtClean="0"/>
            </a:br>
            <a:r>
              <a:rPr lang="tr-TR" dirty="0" smtClean="0"/>
              <a:t>05. </a:t>
            </a:r>
            <a:r>
              <a:rPr lang="tr-TR" dirty="0" err="1" smtClean="0"/>
              <a:t>Konusurken</a:t>
            </a:r>
            <a:r>
              <a:rPr lang="tr-TR" dirty="0" smtClean="0"/>
              <a:t> </a:t>
            </a:r>
            <a:r>
              <a:rPr lang="tr-TR" dirty="0" err="1" smtClean="0"/>
              <a:t>baskasInIn</a:t>
            </a:r>
            <a:r>
              <a:rPr lang="tr-TR" dirty="0" smtClean="0"/>
              <a:t> sözünü kesmemek. </a:t>
            </a:r>
            <a:br>
              <a:rPr lang="tr-TR" dirty="0" smtClean="0"/>
            </a:br>
            <a:r>
              <a:rPr lang="tr-TR" dirty="0" smtClean="0"/>
              <a:t>06. Bir insanI över veya yererken </a:t>
            </a:r>
            <a:r>
              <a:rPr lang="tr-TR" dirty="0" err="1" smtClean="0"/>
              <a:t>asIrI</a:t>
            </a:r>
            <a:r>
              <a:rPr lang="tr-TR" dirty="0" smtClean="0"/>
              <a:t> gitmemek. </a:t>
            </a:r>
            <a:br>
              <a:rPr lang="tr-TR" dirty="0" smtClean="0"/>
            </a:br>
            <a:r>
              <a:rPr lang="tr-TR" dirty="0" smtClean="0"/>
              <a:t>07. Büyüklerin </a:t>
            </a:r>
            <a:r>
              <a:rPr lang="tr-TR" dirty="0" err="1" smtClean="0"/>
              <a:t>yanInda</a:t>
            </a:r>
            <a:r>
              <a:rPr lang="tr-TR" dirty="0" smtClean="0"/>
              <a:t> yüksek sesle </a:t>
            </a:r>
            <a:r>
              <a:rPr lang="tr-TR" dirty="0" err="1" smtClean="0"/>
              <a:t>konusmamak</a:t>
            </a:r>
            <a:r>
              <a:rPr lang="tr-TR" dirty="0" smtClean="0"/>
              <a:t>. </a:t>
            </a:r>
            <a:br>
              <a:rPr lang="tr-TR" dirty="0" smtClean="0"/>
            </a:br>
            <a:r>
              <a:rPr lang="tr-TR" dirty="0" smtClean="0"/>
              <a:t>08. </a:t>
            </a:r>
            <a:r>
              <a:rPr lang="tr-TR" dirty="0" err="1" smtClean="0"/>
              <a:t>BosbogazlIk</a:t>
            </a:r>
            <a:r>
              <a:rPr lang="tr-TR" dirty="0" smtClean="0"/>
              <a:t>, gevezelik etmemek. </a:t>
            </a:r>
            <a:br>
              <a:rPr lang="tr-TR" dirty="0" smtClean="0"/>
            </a:br>
            <a:r>
              <a:rPr lang="tr-TR" dirty="0" smtClean="0"/>
              <a:t>09. Söylerken </a:t>
            </a:r>
            <a:r>
              <a:rPr lang="tr-TR" dirty="0" err="1" smtClean="0"/>
              <a:t>agzInI</a:t>
            </a:r>
            <a:r>
              <a:rPr lang="tr-TR" dirty="0" smtClean="0"/>
              <a:t> </a:t>
            </a:r>
            <a:r>
              <a:rPr lang="tr-TR" dirty="0" err="1" smtClean="0"/>
              <a:t>egip</a:t>
            </a:r>
            <a:r>
              <a:rPr lang="tr-TR" dirty="0" smtClean="0"/>
              <a:t> büzmemek, avurt çatlatmamak, </a:t>
            </a:r>
            <a:r>
              <a:rPr lang="tr-TR" dirty="0" err="1" smtClean="0"/>
              <a:t>ustalIk</a:t>
            </a:r>
            <a:r>
              <a:rPr lang="tr-TR" dirty="0" smtClean="0"/>
              <a:t>, bilgiçlik satmamak. </a:t>
            </a:r>
            <a:br>
              <a:rPr lang="tr-TR" dirty="0" smtClean="0"/>
            </a:br>
            <a:r>
              <a:rPr lang="tr-TR" dirty="0" smtClean="0"/>
              <a:t>10. </a:t>
            </a:r>
            <a:r>
              <a:rPr lang="tr-TR" dirty="0" err="1" smtClean="0"/>
              <a:t>Konusurken</a:t>
            </a:r>
            <a:r>
              <a:rPr lang="tr-TR" dirty="0" smtClean="0"/>
              <a:t> </a:t>
            </a:r>
            <a:r>
              <a:rPr lang="tr-TR" dirty="0" err="1" smtClean="0"/>
              <a:t>karsIsIndakini</a:t>
            </a:r>
            <a:r>
              <a:rPr lang="tr-TR" dirty="0" smtClean="0"/>
              <a:t> hiçe sayarak </a:t>
            </a:r>
            <a:r>
              <a:rPr lang="tr-TR" dirty="0" err="1" smtClean="0"/>
              <a:t>ukalalIk</a:t>
            </a:r>
            <a:r>
              <a:rPr lang="tr-TR" dirty="0" smtClean="0"/>
              <a:t> yapmamak, onun sözlerinde </a:t>
            </a:r>
            <a:r>
              <a:rPr lang="tr-TR" dirty="0" err="1" smtClean="0"/>
              <a:t>ayIp</a:t>
            </a:r>
            <a:r>
              <a:rPr lang="tr-TR" dirty="0" smtClean="0"/>
              <a:t> ve kusur </a:t>
            </a:r>
            <a:br>
              <a:rPr lang="tr-TR" dirty="0" smtClean="0"/>
            </a:br>
            <a:r>
              <a:rPr lang="tr-TR" dirty="0" smtClean="0"/>
              <a:t>aramamak. </a:t>
            </a:r>
            <a:br>
              <a:rPr lang="tr-TR" dirty="0" smtClean="0"/>
            </a:br>
            <a:r>
              <a:rPr lang="tr-TR" dirty="0" smtClean="0"/>
              <a:t>11. Dilini </a:t>
            </a:r>
            <a:r>
              <a:rPr lang="tr-TR" dirty="0" err="1" smtClean="0"/>
              <a:t>la'nete</a:t>
            </a:r>
            <a:r>
              <a:rPr lang="tr-TR" dirty="0" smtClean="0"/>
              <a:t>, </a:t>
            </a:r>
            <a:r>
              <a:rPr lang="tr-TR" dirty="0" err="1" smtClean="0"/>
              <a:t>küfüre</a:t>
            </a:r>
            <a:r>
              <a:rPr lang="tr-TR" dirty="0" smtClean="0"/>
              <a:t> ve kaba </a:t>
            </a:r>
            <a:r>
              <a:rPr lang="tr-TR" dirty="0" err="1" smtClean="0"/>
              <a:t>konusmaya</a:t>
            </a:r>
            <a:r>
              <a:rPr lang="tr-TR" dirty="0" smtClean="0"/>
              <a:t> </a:t>
            </a:r>
            <a:r>
              <a:rPr lang="tr-TR" dirty="0" err="1" smtClean="0"/>
              <a:t>alIstIrmamak</a:t>
            </a:r>
            <a:r>
              <a:rPr lang="tr-TR" dirty="0" smtClean="0"/>
              <a:t>. </a:t>
            </a:r>
            <a:br>
              <a:rPr lang="tr-TR" dirty="0" smtClean="0"/>
            </a:br>
            <a:r>
              <a:rPr lang="tr-TR" dirty="0" smtClean="0"/>
              <a:t>12. Kendisine </a:t>
            </a:r>
            <a:r>
              <a:rPr lang="tr-TR" dirty="0" err="1" smtClean="0"/>
              <a:t>verilmis</a:t>
            </a:r>
            <a:r>
              <a:rPr lang="tr-TR" dirty="0" smtClean="0"/>
              <a:t> bir </a:t>
            </a:r>
            <a:r>
              <a:rPr lang="tr-TR" dirty="0" err="1" smtClean="0"/>
              <a:t>sIrrI</a:t>
            </a:r>
            <a:r>
              <a:rPr lang="tr-TR" dirty="0" smtClean="0"/>
              <a:t> </a:t>
            </a:r>
            <a:r>
              <a:rPr lang="tr-TR" dirty="0" err="1" smtClean="0"/>
              <a:t>baskasIna</a:t>
            </a:r>
            <a:r>
              <a:rPr lang="tr-TR" dirty="0" smtClean="0"/>
              <a:t> söylememek. . </a:t>
            </a:r>
            <a:br>
              <a:rPr lang="tr-TR" dirty="0" smtClean="0"/>
            </a:br>
            <a:r>
              <a:rPr lang="tr-TR" dirty="0" smtClean="0"/>
              <a:t>13. Yalan yere bir söz vermemek, </a:t>
            </a:r>
            <a:r>
              <a:rPr lang="tr-TR" dirty="0" err="1" smtClean="0"/>
              <a:t>yapamayacagI</a:t>
            </a:r>
            <a:r>
              <a:rPr lang="tr-TR" dirty="0" smtClean="0"/>
              <a:t> bir </a:t>
            </a:r>
            <a:r>
              <a:rPr lang="tr-TR" dirty="0" err="1" smtClean="0"/>
              <a:t>seyi</a:t>
            </a:r>
            <a:r>
              <a:rPr lang="tr-TR" dirty="0" smtClean="0"/>
              <a:t> söylememek. </a:t>
            </a:r>
            <a:br>
              <a:rPr lang="tr-TR" dirty="0" smtClean="0"/>
            </a:br>
            <a:r>
              <a:rPr lang="tr-TR" dirty="0" smtClean="0"/>
              <a:t>14. Yalan söylemekten, yeminden, </a:t>
            </a:r>
            <a:r>
              <a:rPr lang="tr-TR" dirty="0" err="1" smtClean="0"/>
              <a:t>gIybet</a:t>
            </a:r>
            <a:r>
              <a:rPr lang="tr-TR" dirty="0" smtClean="0"/>
              <a:t> etmekten, </a:t>
            </a:r>
            <a:r>
              <a:rPr lang="tr-TR" dirty="0" err="1" smtClean="0"/>
              <a:t>koguculuktan</a:t>
            </a:r>
            <a:r>
              <a:rPr lang="tr-TR" dirty="0" smtClean="0"/>
              <a:t> </a:t>
            </a:r>
            <a:r>
              <a:rPr lang="tr-TR" dirty="0" err="1" smtClean="0"/>
              <a:t>sakInmak</a:t>
            </a:r>
            <a:r>
              <a:rPr lang="tr-TR" dirty="0" smtClean="0"/>
              <a:t>. </a:t>
            </a:r>
            <a:br>
              <a:rPr lang="tr-TR" dirty="0" smtClean="0"/>
            </a:br>
            <a:r>
              <a:rPr lang="tr-TR" dirty="0" smtClean="0"/>
              <a:t>15. </a:t>
            </a:r>
            <a:r>
              <a:rPr lang="tr-TR" dirty="0" err="1" smtClean="0"/>
              <a:t>BaskalarIyla</a:t>
            </a:r>
            <a:r>
              <a:rPr lang="tr-TR" dirty="0" smtClean="0"/>
              <a:t> alay etmemek, kimseye kötü bir ad takmamak.</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TEŞEKKÜR ETMEK</a:t>
            </a:r>
            <a:endParaRPr lang="tr-TR" dirty="0"/>
          </a:p>
        </p:txBody>
      </p:sp>
      <p:sp>
        <p:nvSpPr>
          <p:cNvPr id="3" name="2 İçerik Yer Tutucusu"/>
          <p:cNvSpPr>
            <a:spLocks noGrp="1"/>
          </p:cNvSpPr>
          <p:nvPr>
            <p:ph idx="1"/>
          </p:nvPr>
        </p:nvSpPr>
        <p:spPr/>
        <p:txBody>
          <a:bodyPr/>
          <a:lstStyle/>
          <a:p>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b="1" dirty="0"/>
              <a:t>İyi Geçimli Olmak</a:t>
            </a:r>
            <a:endParaRPr lang="tr-TR" dirty="0"/>
          </a:p>
        </p:txBody>
      </p:sp>
      <p:sp>
        <p:nvSpPr>
          <p:cNvPr id="3" name="2 İçerik Yer Tutucusu"/>
          <p:cNvSpPr>
            <a:spLocks noGrp="1"/>
          </p:cNvSpPr>
          <p:nvPr>
            <p:ph idx="1"/>
          </p:nvPr>
        </p:nvSpPr>
        <p:spPr/>
        <p:txBody>
          <a:bodyPr/>
          <a:lstStyle/>
          <a:p>
            <a:pPr algn="ctr">
              <a:buNone/>
            </a:pPr>
            <a:r>
              <a:rPr lang="tr-TR" dirty="0"/>
              <a:t>Bu prensip, beşeri münasebetlerin özünü teşkil eder. İslam’ın temel anlamlarından biri de barış ve güven esasına dayanan hayat anlayışıdır. Bu anlayışı günlük hayatımızın her safhasında insanlara yansıtmamız gerekir</a:t>
            </a:r>
            <a:r>
              <a:rPr lang="tr-TR" dirty="0" smtClean="0"/>
              <a:t>.</a:t>
            </a:r>
          </a:p>
          <a:p>
            <a:pPr algn="ctr">
              <a:buNone/>
            </a:pPr>
            <a:r>
              <a:rPr lang="tr-TR" dirty="0" smtClean="0"/>
              <a:t> </a:t>
            </a:r>
            <a:r>
              <a:rPr lang="tr-TR" b="1" dirty="0">
                <a:solidFill>
                  <a:srgbClr val="FF0000"/>
                </a:solidFill>
              </a:rPr>
              <a:t>Peygamber Efendimiz şöyle buyurmaktadır</a:t>
            </a:r>
            <a:endParaRPr lang="tr-TR" b="1" dirty="0" smtClean="0">
              <a:solidFill>
                <a:srgbClr val="FF0000"/>
              </a:solidFill>
            </a:endParaRPr>
          </a:p>
          <a:p>
            <a:pPr algn="ctr">
              <a:buNone/>
            </a:pPr>
            <a:r>
              <a:rPr lang="tr-TR" b="1" dirty="0">
                <a:solidFill>
                  <a:srgbClr val="FF0000"/>
                </a:solidFill>
              </a:rPr>
              <a:t>"</a:t>
            </a:r>
            <a:r>
              <a:rPr lang="tr-TR" b="1" i="1" dirty="0">
                <a:solidFill>
                  <a:srgbClr val="FF0000"/>
                </a:solidFill>
              </a:rPr>
              <a:t>Müslüman diğer </a:t>
            </a:r>
            <a:r>
              <a:rPr lang="tr-TR" b="1" i="1" dirty="0" err="1">
                <a:solidFill>
                  <a:srgbClr val="FF0000"/>
                </a:solidFill>
              </a:rPr>
              <a:t>müslümanların</a:t>
            </a:r>
            <a:r>
              <a:rPr lang="tr-TR" b="1" i="1" dirty="0">
                <a:solidFill>
                  <a:srgbClr val="FF0000"/>
                </a:solidFill>
              </a:rPr>
              <a:t> elinden ve dilinden emin olduğu kişidir."</a:t>
            </a:r>
            <a:endParaRPr lang="tr-TR" b="1" dirty="0" smtClean="0">
              <a:solidFill>
                <a:srgbClr val="FF0000"/>
              </a:solidFill>
            </a:endParaRPr>
          </a:p>
          <a:p>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fontScale="90000"/>
          </a:bodyPr>
          <a:lstStyle/>
          <a:p>
            <a:r>
              <a:rPr lang="tr-TR" b="1" dirty="0"/>
              <a:t>Kötülüğe Karşı İyilikle karşılık Vermek</a:t>
            </a:r>
            <a:endParaRPr lang="tr-TR" dirty="0"/>
          </a:p>
        </p:txBody>
      </p:sp>
      <p:sp>
        <p:nvSpPr>
          <p:cNvPr id="3" name="2 İçerik Yer Tutucusu"/>
          <p:cNvSpPr>
            <a:spLocks noGrp="1"/>
          </p:cNvSpPr>
          <p:nvPr>
            <p:ph idx="1"/>
          </p:nvPr>
        </p:nvSpPr>
        <p:spPr/>
        <p:txBody>
          <a:bodyPr>
            <a:normAutofit fontScale="92500" lnSpcReduction="10000"/>
          </a:bodyPr>
          <a:lstStyle/>
          <a:p>
            <a:r>
              <a:rPr lang="tr-TR" dirty="0"/>
              <a:t>Allah katında </a:t>
            </a:r>
            <a:r>
              <a:rPr lang="tr-TR" dirty="0" err="1"/>
              <a:t>sıddîkların</a:t>
            </a:r>
            <a:r>
              <a:rPr lang="tr-TR" dirty="0"/>
              <a:t> mertebelerine erişmek için zulmedeni affetmek, irtibatı kesenle irtibat kurmak esirgeyene esirgemeden vermek, kötülüğü iyilikle savmak gerekir. </a:t>
            </a:r>
            <a:endParaRPr lang="tr-TR" dirty="0" smtClean="0"/>
          </a:p>
          <a:p>
            <a:pPr>
              <a:buNone/>
            </a:pPr>
            <a:r>
              <a:rPr lang="tr-TR" dirty="0" smtClean="0">
                <a:solidFill>
                  <a:srgbClr val="FF0000"/>
                </a:solidFill>
              </a:rPr>
              <a:t>Bu </a:t>
            </a:r>
            <a:r>
              <a:rPr lang="tr-TR" dirty="0">
                <a:solidFill>
                  <a:srgbClr val="FF0000"/>
                </a:solidFill>
              </a:rPr>
              <a:t>hususu yüce Allah şöyle bildirmektedir:</a:t>
            </a:r>
            <a:endParaRPr lang="tr-TR" dirty="0" smtClean="0">
              <a:solidFill>
                <a:srgbClr val="FF0000"/>
              </a:solidFill>
            </a:endParaRPr>
          </a:p>
          <a:p>
            <a:pPr>
              <a:buNone/>
            </a:pPr>
            <a:r>
              <a:rPr lang="tr-TR" dirty="0">
                <a:solidFill>
                  <a:srgbClr val="FF0000"/>
                </a:solidFill>
              </a:rPr>
              <a:t>"İyilik, iyi söz ve davranış ile kötülük, (kötü söz ve davranış) bir değildir. Ben kötülüğü en güzel biçimde sav, bir de bakarsın ki seninle arasında düşmanlık bulunan kimse sanki sıcak (ve samimi) bir dost oluvermiştir."</a:t>
            </a:r>
            <a:endParaRPr lang="tr-TR" dirty="0" smtClean="0">
              <a:solidFill>
                <a:srgbClr val="FF0000"/>
              </a:solidFill>
            </a:endParaRPr>
          </a:p>
          <a:p>
            <a:pPr>
              <a:buNone/>
            </a:pP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tr-TR" b="1" dirty="0"/>
              <a:t>Küskünlüğe, dargınlığa ve düşmanlığa son vermek</a:t>
            </a:r>
            <a:r>
              <a:rPr lang="tr-TR" dirty="0"/>
              <a:t>.</a:t>
            </a:r>
          </a:p>
        </p:txBody>
      </p:sp>
      <p:sp>
        <p:nvSpPr>
          <p:cNvPr id="3" name="2 İçerik Yer Tutucusu"/>
          <p:cNvSpPr>
            <a:spLocks noGrp="1"/>
          </p:cNvSpPr>
          <p:nvPr>
            <p:ph idx="1"/>
          </p:nvPr>
        </p:nvSpPr>
        <p:spPr/>
        <p:txBody>
          <a:bodyPr/>
          <a:lstStyle/>
          <a:p>
            <a:pPr>
              <a:buNone/>
            </a:pPr>
            <a:r>
              <a:rPr lang="tr-TR" dirty="0" err="1"/>
              <a:t>Müslümanın</a:t>
            </a:r>
            <a:r>
              <a:rPr lang="tr-TR" dirty="0"/>
              <a:t> </a:t>
            </a:r>
            <a:r>
              <a:rPr lang="tr-TR" dirty="0" err="1"/>
              <a:t>müslümanla</a:t>
            </a:r>
            <a:r>
              <a:rPr lang="tr-TR" dirty="0"/>
              <a:t> üç günden fazla dargın durması helâl değildir. </a:t>
            </a:r>
            <a:endParaRPr lang="tr-TR" dirty="0" smtClean="0"/>
          </a:p>
          <a:p>
            <a:pPr>
              <a:buNone/>
            </a:pPr>
            <a:endParaRPr lang="tr-TR" dirty="0"/>
          </a:p>
          <a:p>
            <a:pPr>
              <a:buNone/>
            </a:pPr>
            <a:r>
              <a:rPr lang="tr-TR" dirty="0" smtClean="0">
                <a:solidFill>
                  <a:srgbClr val="FF0000"/>
                </a:solidFill>
              </a:rPr>
              <a:t>Peygamberimiz </a:t>
            </a:r>
            <a:r>
              <a:rPr lang="tr-TR" dirty="0">
                <a:solidFill>
                  <a:srgbClr val="FF0000"/>
                </a:solidFill>
              </a:rPr>
              <a:t>(a.s.)</a:t>
            </a:r>
            <a:br>
              <a:rPr lang="tr-TR" dirty="0">
                <a:solidFill>
                  <a:srgbClr val="FF0000"/>
                </a:solidFill>
              </a:rPr>
            </a:br>
            <a:r>
              <a:rPr lang="tr-TR" dirty="0">
                <a:solidFill>
                  <a:srgbClr val="FF0000"/>
                </a:solidFill>
              </a:rPr>
              <a:t>"</a:t>
            </a:r>
            <a:r>
              <a:rPr lang="tr-TR" i="1" dirty="0">
                <a:solidFill>
                  <a:srgbClr val="FF0000"/>
                </a:solidFill>
              </a:rPr>
              <a:t>Ey Allah'ın kulları kardeş olun. Bir </a:t>
            </a:r>
            <a:r>
              <a:rPr lang="tr-TR" i="1" dirty="0" err="1">
                <a:solidFill>
                  <a:srgbClr val="FF0000"/>
                </a:solidFill>
              </a:rPr>
              <a:t>müslümanın</a:t>
            </a:r>
            <a:r>
              <a:rPr lang="tr-TR" i="1" dirty="0">
                <a:solidFill>
                  <a:srgbClr val="FF0000"/>
                </a:solidFill>
              </a:rPr>
              <a:t> kardeşine üç günden fazla küsmesi helâl olmaz.</a:t>
            </a:r>
            <a:r>
              <a:rPr lang="tr-TR" dirty="0">
                <a:solidFill>
                  <a:srgbClr val="FF0000"/>
                </a:solidFill>
              </a:rPr>
              <a:t>" buyurmuştur. </a:t>
            </a:r>
            <a:r>
              <a:rPr lang="tr-TR" dirty="0"/>
              <a:t> </a:t>
            </a:r>
            <a:endParaRPr lang="tr-TR" dirty="0" smtClean="0"/>
          </a:p>
          <a:p>
            <a:pPr>
              <a:buNone/>
            </a:pP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tr-TR" b="1" dirty="0"/>
              <a:t>Dargın iki </a:t>
            </a:r>
            <a:r>
              <a:rPr lang="tr-TR" b="1" dirty="0" err="1"/>
              <a:t>müslümanın</a:t>
            </a:r>
            <a:r>
              <a:rPr lang="tr-TR" b="1" dirty="0"/>
              <a:t> arasını bulmaya çalışmak. </a:t>
            </a:r>
            <a:endParaRPr lang="tr-TR" dirty="0"/>
          </a:p>
        </p:txBody>
      </p:sp>
      <p:sp>
        <p:nvSpPr>
          <p:cNvPr id="3" name="2 İçerik Yer Tutucusu"/>
          <p:cNvSpPr>
            <a:spLocks noGrp="1"/>
          </p:cNvSpPr>
          <p:nvPr>
            <p:ph idx="1"/>
          </p:nvPr>
        </p:nvSpPr>
        <p:spPr/>
        <p:txBody>
          <a:bodyPr/>
          <a:lstStyle/>
          <a:p>
            <a:r>
              <a:rPr lang="tr-TR" dirty="0"/>
              <a:t>Bu sadaka vermek kadar hayırlı bir iştir. Yüce Allah, </a:t>
            </a:r>
            <a:r>
              <a:rPr lang="tr-TR" dirty="0" err="1"/>
              <a:t>Enfâl</a:t>
            </a:r>
            <a:r>
              <a:rPr lang="tr-TR" dirty="0"/>
              <a:t> suresinin birinci </a:t>
            </a:r>
            <a:r>
              <a:rPr lang="tr-TR" dirty="0" err="1"/>
              <a:t>âyeti</a:t>
            </a:r>
            <a:r>
              <a:rPr lang="tr-TR" dirty="0"/>
              <a:t> ile </a:t>
            </a:r>
            <a:r>
              <a:rPr lang="tr-TR" dirty="0" err="1"/>
              <a:t>Hucûrât</a:t>
            </a:r>
            <a:r>
              <a:rPr lang="tr-TR" dirty="0"/>
              <a:t> suresinin 10. </a:t>
            </a:r>
            <a:r>
              <a:rPr lang="tr-TR" dirty="0" err="1"/>
              <a:t>âyetinde</a:t>
            </a:r>
            <a:r>
              <a:rPr lang="tr-TR" dirty="0"/>
              <a:t> müminlerin arasının düzeltilmesini emretmektedir</a:t>
            </a:r>
            <a:r>
              <a:rPr lang="tr-TR" dirty="0" smtClean="0"/>
              <a:t>.</a:t>
            </a:r>
          </a:p>
          <a:p>
            <a:pPr>
              <a:buNone/>
            </a:pPr>
            <a:endParaRPr lang="tr-TR" dirty="0" smtClean="0"/>
          </a:p>
          <a:p>
            <a:pPr>
              <a:buNone/>
            </a:pPr>
            <a:r>
              <a:rPr lang="tr-TR" dirty="0">
                <a:solidFill>
                  <a:srgbClr val="FF0000"/>
                </a:solidFill>
              </a:rPr>
              <a:t>"Müminler ancak kardeştirler. Öyle ise kardeşlerinizin arasını düzeltin" (</a:t>
            </a:r>
            <a:r>
              <a:rPr lang="tr-TR" dirty="0" err="1">
                <a:solidFill>
                  <a:srgbClr val="FF0000"/>
                </a:solidFill>
              </a:rPr>
              <a:t>Hucurat</a:t>
            </a:r>
            <a:r>
              <a:rPr lang="tr-TR" dirty="0">
                <a:solidFill>
                  <a:srgbClr val="FF0000"/>
                </a:solidFill>
              </a:rPr>
              <a:t>, 49/10).</a:t>
            </a:r>
            <a:endParaRPr lang="tr-TR" dirty="0" smtClean="0">
              <a:solidFill>
                <a:srgbClr val="FF0000"/>
              </a:solidFill>
            </a:endParaRPr>
          </a:p>
          <a:p>
            <a:pPr>
              <a:buNone/>
            </a:pP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fontScale="90000"/>
          </a:bodyPr>
          <a:lstStyle/>
          <a:p>
            <a:r>
              <a:rPr lang="tr-TR" b="1" dirty="0"/>
              <a:t>İnsanların kusurlarını araştırmamak, bilakis bu kusurları örtmeye çalışmak.</a:t>
            </a:r>
            <a:endParaRPr lang="tr-TR" dirty="0"/>
          </a:p>
        </p:txBody>
      </p:sp>
      <p:sp>
        <p:nvSpPr>
          <p:cNvPr id="3" name="2 İçerik Yer Tutucusu"/>
          <p:cNvSpPr>
            <a:spLocks noGrp="1"/>
          </p:cNvSpPr>
          <p:nvPr>
            <p:ph idx="1"/>
          </p:nvPr>
        </p:nvSpPr>
        <p:spPr/>
        <p:txBody>
          <a:bodyPr/>
          <a:lstStyle/>
          <a:p>
            <a:pPr>
              <a:buNone/>
            </a:pPr>
            <a:r>
              <a:rPr lang="tr-TR" dirty="0" smtClean="0"/>
              <a:t>Başkasının </a:t>
            </a:r>
            <a:r>
              <a:rPr lang="tr-TR" dirty="0"/>
              <a:t>kusurunu arayan, önce kendi kusurunu görmelidir. Başkasının kusurunu örten bir </a:t>
            </a:r>
            <a:r>
              <a:rPr lang="tr-TR" dirty="0" err="1"/>
              <a:t>müslümanın</a:t>
            </a:r>
            <a:r>
              <a:rPr lang="tr-TR" dirty="0"/>
              <a:t> kusurunu da Allah örter ve onu affeder. </a:t>
            </a:r>
            <a:endParaRPr lang="tr-TR" dirty="0" smtClean="0"/>
          </a:p>
          <a:p>
            <a:pPr>
              <a:buNone/>
            </a:pPr>
            <a:endParaRPr lang="tr-TR" dirty="0"/>
          </a:p>
          <a:p>
            <a:pPr>
              <a:buNone/>
            </a:pPr>
            <a:r>
              <a:rPr lang="tr-TR" dirty="0" smtClean="0">
                <a:solidFill>
                  <a:srgbClr val="FF0000"/>
                </a:solidFill>
              </a:rPr>
              <a:t>Peygamberimiz </a:t>
            </a:r>
            <a:r>
              <a:rPr lang="tr-TR" dirty="0">
                <a:solidFill>
                  <a:srgbClr val="FF0000"/>
                </a:solidFill>
              </a:rPr>
              <a:t>(a.s.),</a:t>
            </a:r>
            <a:endParaRPr lang="tr-TR" dirty="0" smtClean="0">
              <a:solidFill>
                <a:srgbClr val="FF0000"/>
              </a:solidFill>
            </a:endParaRPr>
          </a:p>
          <a:p>
            <a:pPr>
              <a:buNone/>
            </a:pPr>
            <a:r>
              <a:rPr lang="tr-TR" dirty="0">
                <a:solidFill>
                  <a:srgbClr val="FF0000"/>
                </a:solidFill>
              </a:rPr>
              <a:t>"</a:t>
            </a:r>
            <a:r>
              <a:rPr lang="tr-TR" i="1" dirty="0">
                <a:solidFill>
                  <a:srgbClr val="FF0000"/>
                </a:solidFill>
              </a:rPr>
              <a:t>Kim bir </a:t>
            </a:r>
            <a:r>
              <a:rPr lang="tr-TR" i="1" dirty="0" err="1">
                <a:solidFill>
                  <a:srgbClr val="FF0000"/>
                </a:solidFill>
              </a:rPr>
              <a:t>müslümanın</a:t>
            </a:r>
            <a:r>
              <a:rPr lang="tr-TR" i="1" dirty="0">
                <a:solidFill>
                  <a:srgbClr val="FF0000"/>
                </a:solidFill>
              </a:rPr>
              <a:t> bir ayıbını örterse Allah da onun kıyamette bir ayıbını örter</a:t>
            </a:r>
            <a:r>
              <a:rPr lang="tr-TR" dirty="0">
                <a:solidFill>
                  <a:srgbClr val="FF0000"/>
                </a:solidFill>
              </a:rPr>
              <a:t>" buyurmuştur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Autofit/>
          </a:bodyPr>
          <a:lstStyle/>
          <a:p>
            <a:r>
              <a:rPr lang="tr-TR" sz="2400" b="1" dirty="0"/>
              <a:t>İnsanlara karşı kötü zan ve töhmette bulunmamak, nefret uyandırmamak, dedikodu yapmamak. Bu sözlerin konuşulduğu yerleri terk etmek. </a:t>
            </a:r>
            <a:endParaRPr lang="tr-TR" sz="2400" dirty="0"/>
          </a:p>
        </p:txBody>
      </p:sp>
      <p:sp>
        <p:nvSpPr>
          <p:cNvPr id="3" name="2 İçerik Yer Tutucusu"/>
          <p:cNvSpPr>
            <a:spLocks noGrp="1"/>
          </p:cNvSpPr>
          <p:nvPr>
            <p:ph idx="1"/>
          </p:nvPr>
        </p:nvSpPr>
        <p:spPr/>
        <p:txBody>
          <a:bodyPr>
            <a:normAutofit lnSpcReduction="10000"/>
          </a:bodyPr>
          <a:lstStyle/>
          <a:p>
            <a:pPr>
              <a:buNone/>
            </a:pPr>
            <a:r>
              <a:rPr lang="tr-TR" dirty="0"/>
              <a:t>Bu davranışlar </a:t>
            </a:r>
            <a:r>
              <a:rPr lang="tr-TR" dirty="0" err="1"/>
              <a:t>âyet</a:t>
            </a:r>
            <a:r>
              <a:rPr lang="tr-TR" dirty="0"/>
              <a:t> ve hadislerle yasaklanmıştır. Yüce Allah; “Ey </a:t>
            </a:r>
            <a:r>
              <a:rPr lang="tr-TR" dirty="0" err="1"/>
              <a:t>imân</a:t>
            </a:r>
            <a:r>
              <a:rPr lang="tr-TR" dirty="0"/>
              <a:t> edenler! Çokça zannetmekten kaçınınız. Şüphe yok ki, zannın </a:t>
            </a:r>
            <a:r>
              <a:rPr lang="tr-TR" dirty="0" err="1"/>
              <a:t>bâzısı</a:t>
            </a:r>
            <a:r>
              <a:rPr lang="tr-TR" dirty="0"/>
              <a:t> günahtır ve araştırmakta bulunmayınız ve bazınız bazınızı gıybet etmeyiniz. Sizden biriniz ölü kardeşinin etini yemeyi sever mi? (Bilakis) Onu kerih görmüş olursunuz. Artık Allah'tan korkunuz, şüphe yok ki, Allah Teâlâ </a:t>
            </a:r>
            <a:r>
              <a:rPr lang="tr-TR" dirty="0" err="1"/>
              <a:t>tevbeleri</a:t>
            </a:r>
            <a:r>
              <a:rPr lang="tr-TR" dirty="0"/>
              <a:t> kabul edicidir, çok esirgeyicidir” (</a:t>
            </a:r>
            <a:r>
              <a:rPr lang="tr-TR" dirty="0" err="1"/>
              <a:t>Hucurat</a:t>
            </a:r>
            <a:r>
              <a:rPr lang="tr-TR" dirty="0"/>
              <a:t> 49/ 12)buyurmuştur.</a:t>
            </a:r>
            <a:endParaRPr lang="tr-TR" dirty="0" smtClean="0"/>
          </a:p>
          <a:p>
            <a:pPr>
              <a:buNone/>
            </a:pP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style>
          <a:lnRef idx="2">
            <a:schemeClr val="accent2"/>
          </a:lnRef>
          <a:fillRef idx="1">
            <a:schemeClr val="lt1"/>
          </a:fillRef>
          <a:effectRef idx="0">
            <a:schemeClr val="accent2"/>
          </a:effectRef>
          <a:fontRef idx="minor">
            <a:schemeClr val="dk1"/>
          </a:fontRef>
        </p:style>
        <p:txBody>
          <a:bodyPr>
            <a:normAutofit fontScale="85000" lnSpcReduction="20000"/>
          </a:bodyPr>
          <a:lstStyle/>
          <a:p>
            <a:pPr>
              <a:buNone/>
            </a:pPr>
            <a:r>
              <a:rPr lang="tr-TR" dirty="0"/>
              <a:t>Peygamberimiz (a.s.) ise bu hususu şöyle ifade etmektedir: </a:t>
            </a:r>
            <a:endParaRPr lang="tr-TR" dirty="0" smtClean="0"/>
          </a:p>
          <a:p>
            <a:pPr>
              <a:buNone/>
            </a:pPr>
            <a:r>
              <a:rPr lang="tr-TR" dirty="0"/>
              <a:t/>
            </a:r>
            <a:br>
              <a:rPr lang="tr-TR" dirty="0"/>
            </a:br>
            <a:r>
              <a:rPr lang="tr-TR" dirty="0"/>
              <a:t>"</a:t>
            </a:r>
            <a:r>
              <a:rPr lang="tr-TR" i="1" dirty="0"/>
              <a:t>Zandan sakının. Zira</a:t>
            </a:r>
            <a:r>
              <a:rPr lang="tr-TR" dirty="0"/>
              <a:t> zan, sözlerin en yalanıdır. Tecessüs etmeyin, haber koklamayın, </a:t>
            </a:r>
            <a:r>
              <a:rPr lang="tr-TR" dirty="0" err="1"/>
              <a:t>birbirinze</a:t>
            </a:r>
            <a:r>
              <a:rPr lang="tr-TR" dirty="0"/>
              <a:t> benlik yarışına girmeyin etmeyin, birbirinize haset etmeyin, birbirinize </a:t>
            </a:r>
            <a:r>
              <a:rPr lang="tr-TR" dirty="0" err="1"/>
              <a:t>buğzetmeyin</a:t>
            </a:r>
            <a:r>
              <a:rPr lang="tr-TR" dirty="0"/>
              <a:t>, birbirinize sırt çevirmeyin, ey Allah'ın kulları, Allah'ın emrettiği şekilde kardeş olun. Müslüman </a:t>
            </a:r>
            <a:r>
              <a:rPr lang="tr-TR" dirty="0" err="1"/>
              <a:t>müslümanın</a:t>
            </a:r>
            <a:r>
              <a:rPr lang="tr-TR" dirty="0"/>
              <a:t> kardeşidir. Ona </a:t>
            </a:r>
            <a:r>
              <a:rPr lang="tr-TR" i="1" dirty="0"/>
              <a:t>(</a:t>
            </a:r>
            <a:r>
              <a:rPr lang="tr-TR" i="1" dirty="0" err="1"/>
              <a:t>ihânet</a:t>
            </a:r>
            <a:r>
              <a:rPr lang="tr-TR" i="1" dirty="0"/>
              <a:t> etmez), zulmetmez, onu mahrum bırakmaz, onu </a:t>
            </a:r>
            <a:r>
              <a:rPr lang="tr-TR" i="1" dirty="0" err="1"/>
              <a:t>tahkîr</a:t>
            </a:r>
            <a:r>
              <a:rPr lang="tr-TR" i="1" dirty="0"/>
              <a:t> etmez. Kişiye şer olarak, </a:t>
            </a:r>
            <a:r>
              <a:rPr lang="tr-TR" i="1" dirty="0" err="1"/>
              <a:t>müslüman</a:t>
            </a:r>
            <a:r>
              <a:rPr lang="tr-TR" i="1" dirty="0"/>
              <a:t> kardeşini tahkir etmesi yeterlidir. Her </a:t>
            </a:r>
            <a:r>
              <a:rPr lang="tr-TR" i="1" dirty="0" err="1"/>
              <a:t>müslümanın</a:t>
            </a:r>
            <a:r>
              <a:rPr lang="tr-TR" i="1" dirty="0"/>
              <a:t> malı, kanı ve ırzı diğer </a:t>
            </a:r>
            <a:r>
              <a:rPr lang="tr-TR" i="1" dirty="0" err="1"/>
              <a:t>müslümana</a:t>
            </a:r>
            <a:r>
              <a:rPr lang="tr-TR" i="1" dirty="0"/>
              <a:t> haramdır</a:t>
            </a:r>
            <a:r>
              <a:rPr lang="tr-TR" dirty="0"/>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296974"/>
          </a:xfrm>
        </p:spPr>
        <p:style>
          <a:lnRef idx="3">
            <a:schemeClr val="lt1"/>
          </a:lnRef>
          <a:fillRef idx="1">
            <a:schemeClr val="accent2"/>
          </a:fillRef>
          <a:effectRef idx="1">
            <a:schemeClr val="accent2"/>
          </a:effectRef>
          <a:fontRef idx="minor">
            <a:schemeClr val="lt1"/>
          </a:fontRef>
        </p:style>
        <p:txBody>
          <a:bodyPr>
            <a:noAutofit/>
          </a:bodyPr>
          <a:lstStyle/>
          <a:p>
            <a:r>
              <a:rPr lang="tr-TR" sz="2800" b="1" dirty="0"/>
              <a:t>Büyüklere hürmet ve saygı; küçüklere, düşkünlere şefkat ve merhamet; özellikle aile arasındaki fertlere iyi muamele etmek</a:t>
            </a:r>
            <a:r>
              <a:rPr lang="tr-TR" sz="2800" dirty="0"/>
              <a:t>.</a:t>
            </a:r>
          </a:p>
        </p:txBody>
      </p:sp>
      <p:sp>
        <p:nvSpPr>
          <p:cNvPr id="3" name="2 İçerik Yer Tutucusu"/>
          <p:cNvSpPr>
            <a:spLocks noGrp="1"/>
          </p:cNvSpPr>
          <p:nvPr>
            <p:ph idx="1"/>
          </p:nvPr>
        </p:nvSpPr>
        <p:spPr/>
        <p:txBody>
          <a:bodyPr>
            <a:normAutofit fontScale="92500" lnSpcReduction="20000"/>
          </a:bodyPr>
          <a:lstStyle/>
          <a:p>
            <a:r>
              <a:rPr lang="tr-TR" dirty="0"/>
              <a:t>Peygamberimiz (a.s.); büyüklere saygı, küçüklere sevgi göstermeyi istemektedir.</a:t>
            </a:r>
            <a:endParaRPr lang="tr-TR" dirty="0" smtClean="0"/>
          </a:p>
          <a:p>
            <a:r>
              <a:rPr lang="tr-TR" dirty="0"/>
              <a:t>“</a:t>
            </a:r>
            <a:r>
              <a:rPr lang="tr-TR" i="1" dirty="0"/>
              <a:t>Küçüklerimize merhamet etmeyen, büyüklerimizin hakkını tanımayan bizden değildir (bizim sünnetimi terk etmiştir</a:t>
            </a:r>
            <a:r>
              <a:rPr lang="tr-TR" dirty="0"/>
              <a:t>)”</a:t>
            </a:r>
            <a:endParaRPr lang="tr-TR" dirty="0" smtClean="0"/>
          </a:p>
          <a:p>
            <a:pPr>
              <a:buNone/>
            </a:pPr>
            <a:r>
              <a:rPr lang="tr-TR" dirty="0"/>
              <a:t> </a:t>
            </a:r>
            <a:endParaRPr lang="tr-TR" dirty="0" smtClean="0"/>
          </a:p>
          <a:p>
            <a:r>
              <a:rPr lang="tr-TR" dirty="0"/>
              <a:t>“</a:t>
            </a:r>
            <a:r>
              <a:rPr lang="tr-TR" i="1" dirty="0"/>
              <a:t>İnsanlara merhamet etmeyene Allah merhamet etmez</a:t>
            </a:r>
            <a:r>
              <a:rPr lang="tr-TR" dirty="0"/>
              <a:t>”</a:t>
            </a:r>
            <a:endParaRPr lang="tr-TR" dirty="0" smtClean="0"/>
          </a:p>
          <a:p>
            <a:r>
              <a:rPr lang="tr-TR" dirty="0"/>
              <a:t>Yüce Allah, Özellikle ana babaya saygısızlık bir tarafa, onlara "öf " denilmesini bile yasaklamıştır (</a:t>
            </a:r>
            <a:r>
              <a:rPr lang="tr-TR" dirty="0" err="1"/>
              <a:t>İsra</a:t>
            </a:r>
            <a:r>
              <a:rPr lang="tr-TR" dirty="0"/>
              <a:t>, 17/23).</a:t>
            </a:r>
            <a:endParaRPr lang="tr-TR" dirty="0" smtClean="0"/>
          </a:p>
          <a:p>
            <a:pPr>
              <a:buNone/>
            </a:pPr>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TotalTime>
  <Words>600</Words>
  <Application>Microsoft Office PowerPoint</Application>
  <PresentationFormat>Ekran Gösterisi (4:3)</PresentationFormat>
  <Paragraphs>61</Paragraphs>
  <Slides>15</Slides>
  <Notes>0</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Ofis Teması</vt:lpstr>
      <vt:lpstr>Âdâb-ı Muâşeret</vt:lpstr>
      <vt:lpstr>İyi Geçimli Olmak</vt:lpstr>
      <vt:lpstr>Kötülüğe Karşı İyilikle karşılık Vermek</vt:lpstr>
      <vt:lpstr>Küskünlüğe, dargınlığa ve düşmanlığa son vermek.</vt:lpstr>
      <vt:lpstr>Dargın iki müslümanın arasını bulmaya çalışmak. </vt:lpstr>
      <vt:lpstr>İnsanların kusurlarını araştırmamak, bilakis bu kusurları örtmeye çalışmak.</vt:lpstr>
      <vt:lpstr>İnsanlara karşı kötü zan ve töhmette bulunmamak, nefret uyandırmamak, dedikodu yapmamak. Bu sözlerin konuşulduğu yerleri terk etmek. </vt:lpstr>
      <vt:lpstr>Slayt 8</vt:lpstr>
      <vt:lpstr>Büyüklere hürmet ve saygı; küçüklere, düşkünlere şefkat ve merhamet; özellikle aile arasındaki fertlere iyi muamele etmek.</vt:lpstr>
      <vt:lpstr>Selâmlaşmak</vt:lpstr>
      <vt:lpstr>Tokalaşmak ve hal hatır sormak</vt:lpstr>
      <vt:lpstr>Doğru sözlü olmak.</vt:lpstr>
      <vt:lpstr>Yemek adabına uymak.</vt:lpstr>
      <vt:lpstr>KONUŞMA ADABI </vt:lpstr>
      <vt:lpstr>TEŞEKKÜR ETMEK</vt:lpstr>
    </vt:vector>
  </TitlesOfParts>
  <Company>by olmez</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Âdâb-ı Muâşeret</dc:title>
  <dc:creator>user</dc:creator>
  <cp:lastModifiedBy>Dogan</cp:lastModifiedBy>
  <cp:revision>4</cp:revision>
  <dcterms:created xsi:type="dcterms:W3CDTF">2012-12-19T11:34:52Z</dcterms:created>
  <dcterms:modified xsi:type="dcterms:W3CDTF">2012-12-23T12:18:24Z</dcterms:modified>
</cp:coreProperties>
</file>