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slides/slide4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300" r:id="rId3"/>
    <p:sldId id="258" r:id="rId4"/>
    <p:sldId id="262" r:id="rId5"/>
    <p:sldId id="261" r:id="rId6"/>
    <p:sldId id="260" r:id="rId7"/>
    <p:sldId id="259" r:id="rId8"/>
    <p:sldId id="264" r:id="rId9"/>
    <p:sldId id="266" r:id="rId10"/>
    <p:sldId id="265" r:id="rId11"/>
    <p:sldId id="267" r:id="rId12"/>
    <p:sldId id="268" r:id="rId13"/>
    <p:sldId id="269" r:id="rId14"/>
    <p:sldId id="271" r:id="rId15"/>
    <p:sldId id="272" r:id="rId16"/>
    <p:sldId id="270" r:id="rId17"/>
    <p:sldId id="273" r:id="rId18"/>
    <p:sldId id="274" r:id="rId19"/>
    <p:sldId id="275" r:id="rId20"/>
    <p:sldId id="276" r:id="rId21"/>
    <p:sldId id="277" r:id="rId22"/>
    <p:sldId id="278" r:id="rId23"/>
    <p:sldId id="279" r:id="rId24"/>
    <p:sldId id="280" r:id="rId25"/>
    <p:sldId id="281" r:id="rId26"/>
    <p:sldId id="282" r:id="rId27"/>
    <p:sldId id="283" r:id="rId28"/>
    <p:sldId id="284" r:id="rId29"/>
    <p:sldId id="285" r:id="rId30"/>
    <p:sldId id="286" r:id="rId31"/>
    <p:sldId id="291" r:id="rId32"/>
    <p:sldId id="290" r:id="rId33"/>
    <p:sldId id="289" r:id="rId34"/>
    <p:sldId id="288" r:id="rId35"/>
    <p:sldId id="287" r:id="rId36"/>
    <p:sldId id="292" r:id="rId37"/>
    <p:sldId id="293" r:id="rId38"/>
    <p:sldId id="294" r:id="rId39"/>
    <p:sldId id="295" r:id="rId40"/>
    <p:sldId id="296" r:id="rId41"/>
    <p:sldId id="297" r:id="rId42"/>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74" d="100"/>
          <a:sy n="74" d="100"/>
        </p:scale>
        <p:origin x="-1044"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3 Veri Yer Tutucusu"/>
          <p:cNvSpPr>
            <a:spLocks noGrp="1"/>
          </p:cNvSpPr>
          <p:nvPr>
            <p:ph type="dt" sz="half" idx="10"/>
          </p:nvPr>
        </p:nvSpPr>
        <p:spPr/>
        <p:txBody>
          <a:bodyPr/>
          <a:lstStyle/>
          <a:p>
            <a:fld id="{0AFB0AEA-7476-4E5C-8E5B-D50ABD5D3510}" type="datetimeFigureOut">
              <a:rPr lang="tr-TR" smtClean="0"/>
              <a:pPr/>
              <a:t>06.12.2012</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394B82A0-3171-4D00-AD7B-5946473EF2FD}" type="slidenum">
              <a:rPr lang="tr-TR" smtClean="0"/>
              <a:pPr/>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0AFB0AEA-7476-4E5C-8E5B-D50ABD5D3510}" type="datetimeFigureOut">
              <a:rPr lang="tr-TR" smtClean="0"/>
              <a:pPr/>
              <a:t>06.12.2012</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394B82A0-3171-4D00-AD7B-5946473EF2FD}"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0AFB0AEA-7476-4E5C-8E5B-D50ABD5D3510}" type="datetimeFigureOut">
              <a:rPr lang="tr-TR" smtClean="0"/>
              <a:pPr/>
              <a:t>06.12.2012</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394B82A0-3171-4D00-AD7B-5946473EF2FD}"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0AFB0AEA-7476-4E5C-8E5B-D50ABD5D3510}" type="datetimeFigureOut">
              <a:rPr lang="tr-TR" smtClean="0"/>
              <a:pPr/>
              <a:t>06.12.2012</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394B82A0-3171-4D00-AD7B-5946473EF2FD}"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p>
            <a:fld id="{0AFB0AEA-7476-4E5C-8E5B-D50ABD5D3510}" type="datetimeFigureOut">
              <a:rPr lang="tr-TR" smtClean="0"/>
              <a:pPr/>
              <a:t>06.12.2012</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394B82A0-3171-4D00-AD7B-5946473EF2FD}" type="slidenum">
              <a:rPr lang="tr-TR" smtClean="0"/>
              <a:pPr/>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Veri Yer Tutucusu"/>
          <p:cNvSpPr>
            <a:spLocks noGrp="1"/>
          </p:cNvSpPr>
          <p:nvPr>
            <p:ph type="dt" sz="half" idx="10"/>
          </p:nvPr>
        </p:nvSpPr>
        <p:spPr/>
        <p:txBody>
          <a:bodyPr/>
          <a:lstStyle/>
          <a:p>
            <a:fld id="{0AFB0AEA-7476-4E5C-8E5B-D50ABD5D3510}" type="datetimeFigureOut">
              <a:rPr lang="tr-TR" smtClean="0"/>
              <a:pPr/>
              <a:t>06.12.2012</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394B82A0-3171-4D00-AD7B-5946473EF2FD}"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6 Veri Yer Tutucusu"/>
          <p:cNvSpPr>
            <a:spLocks noGrp="1"/>
          </p:cNvSpPr>
          <p:nvPr>
            <p:ph type="dt" sz="half" idx="10"/>
          </p:nvPr>
        </p:nvSpPr>
        <p:spPr/>
        <p:txBody>
          <a:bodyPr/>
          <a:lstStyle/>
          <a:p>
            <a:fld id="{0AFB0AEA-7476-4E5C-8E5B-D50ABD5D3510}" type="datetimeFigureOut">
              <a:rPr lang="tr-TR" smtClean="0"/>
              <a:pPr/>
              <a:t>06.12.2012</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394B82A0-3171-4D00-AD7B-5946473EF2FD}" type="slidenum">
              <a:rPr lang="tr-TR" smtClean="0"/>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Veri Yer Tutucusu"/>
          <p:cNvSpPr>
            <a:spLocks noGrp="1"/>
          </p:cNvSpPr>
          <p:nvPr>
            <p:ph type="dt" sz="half" idx="10"/>
          </p:nvPr>
        </p:nvSpPr>
        <p:spPr/>
        <p:txBody>
          <a:bodyPr/>
          <a:lstStyle/>
          <a:p>
            <a:fld id="{0AFB0AEA-7476-4E5C-8E5B-D50ABD5D3510}" type="datetimeFigureOut">
              <a:rPr lang="tr-TR" smtClean="0"/>
              <a:pPr/>
              <a:t>06.12.2012</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394B82A0-3171-4D00-AD7B-5946473EF2FD}"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0AFB0AEA-7476-4E5C-8E5B-D50ABD5D3510}" type="datetimeFigureOut">
              <a:rPr lang="tr-TR" smtClean="0"/>
              <a:pPr/>
              <a:t>06.12.2012</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394B82A0-3171-4D00-AD7B-5946473EF2FD}"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0AFB0AEA-7476-4E5C-8E5B-D50ABD5D3510}" type="datetimeFigureOut">
              <a:rPr lang="tr-TR" smtClean="0"/>
              <a:pPr/>
              <a:t>06.12.2012</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394B82A0-3171-4D00-AD7B-5946473EF2FD}"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0AFB0AEA-7476-4E5C-8E5B-D50ABD5D3510}" type="datetimeFigureOut">
              <a:rPr lang="tr-TR" smtClean="0"/>
              <a:pPr/>
              <a:t>06.12.2012</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394B82A0-3171-4D00-AD7B-5946473EF2FD}" type="slidenum">
              <a:rPr lang="tr-TR" smtClean="0"/>
              <a:pPr/>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2 Metin Yer Tutucusu"/>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AFB0AEA-7476-4E5C-8E5B-D50ABD5D3510}" type="datetimeFigureOut">
              <a:rPr lang="tr-TR" smtClean="0"/>
              <a:pPr/>
              <a:t>06.12.2012</a:t>
            </a:fld>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94B82A0-3171-4D00-AD7B-5946473EF2FD}"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hyperlink" Target="http://www.daha.net/blog/wp-content/uploads/2010/03/network.jpg" TargetMode="Externa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hyperlink" Target="http://www.daha.net/blog/wp-content/uploads/2010/03/e2fe9149-b61f-4a08-8cdb-eef08cf47de7.png" TargetMode="Externa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hyperlink" Target="http://www.daha.net/blog/wp-content/uploads/2010/03/7f964411-0bc0-40ff-9000-b8476030ee50.png" TargetMode="Externa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hyperlink" Target="http://www.daha.net/blog/wp-content/uploads/2010/03/efd35800-4af8-4cba-b656-8bfe100150ae.png" TargetMode="Externa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Başlık"/>
          <p:cNvSpPr>
            <a:spLocks noGrp="1"/>
          </p:cNvSpPr>
          <p:nvPr>
            <p:ph type="ctrTitle"/>
          </p:nvPr>
        </p:nvSpPr>
        <p:spPr>
          <a:xfrm>
            <a:off x="685800" y="1268760"/>
            <a:ext cx="7772400" cy="4248471"/>
          </a:xfrm>
        </p:spPr>
        <p:txBody>
          <a:bodyPr/>
          <a:lstStyle/>
          <a:p>
            <a:r>
              <a:rPr lang="tr-TR" b="1" dirty="0" smtClean="0"/>
              <a:t>HALİL CAN</a:t>
            </a:r>
            <a:endParaRPr lang="tr-TR" b="1"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çerik Yer Tutucusu" descr="http://www.darkhardware.com/content/images/content/netrehber_rj45notcrmpd_det.jpg"/>
          <p:cNvPicPr>
            <a:picLocks noGrp="1"/>
          </p:cNvPicPr>
          <p:nvPr>
            <p:ph idx="1"/>
          </p:nvPr>
        </p:nvPicPr>
        <p:blipFill>
          <a:blip r:embed="rId2" cstate="print">
            <a:extLst>
              <a:ext uri="{28A0092B-C50C-407E-A947-70E740481C1C}">
                <a14:useLocalDpi xmlns:lc="http://schemas.openxmlformats.org/drawingml/2006/lockedCanvas" xmlns:pic="http://schemas.openxmlformats.org/drawingml/2006/picture"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wpc="http://schemas.microsoft.com/office/word/2010/wordprocessingCanvas" xmlns="" val="0"/>
              </a:ext>
            </a:extLst>
          </a:blip>
          <a:srcRect/>
          <a:stretch>
            <a:fillRect/>
          </a:stretch>
        </p:blipFill>
        <p:spPr bwMode="auto">
          <a:xfrm>
            <a:off x="395536" y="1772816"/>
            <a:ext cx="3384376" cy="3024336"/>
          </a:xfrm>
          <a:prstGeom prst="rect">
            <a:avLst/>
          </a:prstGeom>
          <a:noFill/>
          <a:ln>
            <a:noFill/>
          </a:ln>
        </p:spPr>
      </p:pic>
      <p:pic>
        <p:nvPicPr>
          <p:cNvPr id="5" name="4 Resim" descr="http://www.darkhardware.com/content/images/content/netrehber_rj45crmpd.jpg"/>
          <p:cNvPicPr/>
          <p:nvPr/>
        </p:nvPicPr>
        <p:blipFill>
          <a:blip r:embed="rId3" cstate="print">
            <a:extLst>
              <a:ext uri="{28A0092B-C50C-407E-A947-70E740481C1C}">
                <a14:useLocalDpi xmlns:lc="http://schemas.openxmlformats.org/drawingml/2006/lockedCanvas" xmlns:pic="http://schemas.openxmlformats.org/drawingml/2006/picture"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wpc="http://schemas.microsoft.com/office/word/2010/wordprocessingCanvas" xmlns="" val="0"/>
              </a:ext>
            </a:extLst>
          </a:blip>
          <a:srcRect/>
          <a:stretch>
            <a:fillRect/>
          </a:stretch>
        </p:blipFill>
        <p:spPr bwMode="auto">
          <a:xfrm>
            <a:off x="4139952" y="1772816"/>
            <a:ext cx="4032448" cy="3057525"/>
          </a:xfrm>
          <a:prstGeom prst="rect">
            <a:avLst/>
          </a:prstGeom>
          <a:noFill/>
          <a:ln>
            <a:noFill/>
          </a:ln>
        </p:spPr>
      </p:pic>
      <p:sp>
        <p:nvSpPr>
          <p:cNvPr id="6" name="5 Dikdörtgen"/>
          <p:cNvSpPr/>
          <p:nvPr/>
        </p:nvSpPr>
        <p:spPr>
          <a:xfrm>
            <a:off x="683569" y="4869160"/>
            <a:ext cx="2736304" cy="646331"/>
          </a:xfrm>
          <a:prstGeom prst="rect">
            <a:avLst/>
          </a:prstGeom>
        </p:spPr>
        <p:txBody>
          <a:bodyPr wrap="square">
            <a:spAutoFit/>
          </a:bodyPr>
          <a:lstStyle/>
          <a:p>
            <a:r>
              <a:rPr lang="tr-TR" dirty="0"/>
              <a:t>RJ45 basılmadan önce alınmış detay görüntüsü</a:t>
            </a:r>
          </a:p>
        </p:txBody>
      </p:sp>
      <p:sp>
        <p:nvSpPr>
          <p:cNvPr id="7" name="6 Dikdörtgen"/>
          <p:cNvSpPr/>
          <p:nvPr/>
        </p:nvSpPr>
        <p:spPr>
          <a:xfrm>
            <a:off x="4283968" y="5157192"/>
            <a:ext cx="3672408" cy="369332"/>
          </a:xfrm>
          <a:prstGeom prst="rect">
            <a:avLst/>
          </a:prstGeom>
        </p:spPr>
        <p:txBody>
          <a:bodyPr wrap="square">
            <a:spAutoFit/>
          </a:bodyPr>
          <a:lstStyle/>
          <a:p>
            <a:r>
              <a:rPr lang="tr-TR" dirty="0"/>
              <a:t>Kablonun RJ45 içerisindeki görünümü</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çerik Yer Tutucusu" descr="http://www.darkhardware.com/content/images/content/netrehber_rj45crmpd_det.jpg"/>
          <p:cNvPicPr>
            <a:picLocks noGrp="1"/>
          </p:cNvPicPr>
          <p:nvPr>
            <p:ph idx="1"/>
          </p:nvPr>
        </p:nvPicPr>
        <p:blipFill>
          <a:blip r:embed="rId2" cstate="print">
            <a:extLst>
              <a:ext uri="{28A0092B-C50C-407E-A947-70E740481C1C}">
                <a14:useLocalDpi xmlns:lc="http://schemas.openxmlformats.org/drawingml/2006/lockedCanvas" xmlns:pic="http://schemas.openxmlformats.org/drawingml/2006/picture"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wpc="http://schemas.microsoft.com/office/word/2010/wordprocessingCanvas" xmlns="" val="0"/>
              </a:ext>
            </a:extLst>
          </a:blip>
          <a:srcRect/>
          <a:stretch>
            <a:fillRect/>
          </a:stretch>
        </p:blipFill>
        <p:spPr bwMode="auto">
          <a:xfrm>
            <a:off x="395536" y="548680"/>
            <a:ext cx="3600400" cy="3024336"/>
          </a:xfrm>
          <a:prstGeom prst="rect">
            <a:avLst/>
          </a:prstGeom>
          <a:noFill/>
          <a:ln>
            <a:noFill/>
          </a:ln>
        </p:spPr>
      </p:pic>
      <p:sp>
        <p:nvSpPr>
          <p:cNvPr id="5" name="4 Dikdörtgen"/>
          <p:cNvSpPr/>
          <p:nvPr/>
        </p:nvSpPr>
        <p:spPr>
          <a:xfrm>
            <a:off x="683568" y="3717032"/>
            <a:ext cx="2880320" cy="646331"/>
          </a:xfrm>
          <a:prstGeom prst="rect">
            <a:avLst/>
          </a:prstGeom>
        </p:spPr>
        <p:txBody>
          <a:bodyPr wrap="square">
            <a:spAutoFit/>
          </a:bodyPr>
          <a:lstStyle/>
          <a:p>
            <a:r>
              <a:rPr lang="tr-TR" b="1" dirty="0"/>
              <a:t>Basma işleminin ardından alınan detay görüntüsü</a:t>
            </a:r>
            <a:endParaRPr lang="tr-TR" dirty="0"/>
          </a:p>
        </p:txBody>
      </p:sp>
      <p:pic>
        <p:nvPicPr>
          <p:cNvPr id="6" name="5 Resim" descr="http://www.darkhardware.com/content/images/content/netrehber_f568b.png"/>
          <p:cNvPicPr/>
          <p:nvPr/>
        </p:nvPicPr>
        <p:blipFill>
          <a:blip r:embed="rId3" cstate="print">
            <a:extLst>
              <a:ext uri="{28A0092B-C50C-407E-A947-70E740481C1C}">
                <a14:useLocalDpi xmlns:lc="http://schemas.openxmlformats.org/drawingml/2006/lockedCanvas" xmlns:pic="http://schemas.openxmlformats.org/drawingml/2006/picture"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wpc="http://schemas.microsoft.com/office/word/2010/wordprocessingCanvas" xmlns="" val="0"/>
              </a:ext>
            </a:extLst>
          </a:blip>
          <a:srcRect/>
          <a:stretch>
            <a:fillRect/>
          </a:stretch>
        </p:blipFill>
        <p:spPr bwMode="auto">
          <a:xfrm>
            <a:off x="4139952" y="476672"/>
            <a:ext cx="3762375" cy="3168352"/>
          </a:xfrm>
          <a:prstGeom prst="rect">
            <a:avLst/>
          </a:prstGeom>
          <a:noFill/>
          <a:ln>
            <a:noFill/>
          </a:ln>
        </p:spPr>
      </p:pic>
      <p:sp>
        <p:nvSpPr>
          <p:cNvPr id="7" name="6 Dikdörtgen"/>
          <p:cNvSpPr/>
          <p:nvPr/>
        </p:nvSpPr>
        <p:spPr>
          <a:xfrm>
            <a:off x="4499992" y="3717032"/>
            <a:ext cx="3456384" cy="646331"/>
          </a:xfrm>
          <a:prstGeom prst="rect">
            <a:avLst/>
          </a:prstGeom>
        </p:spPr>
        <p:txBody>
          <a:bodyPr wrap="square">
            <a:spAutoFit/>
          </a:bodyPr>
          <a:lstStyle/>
          <a:p>
            <a:r>
              <a:rPr lang="tr-TR" dirty="0"/>
              <a:t>Crossover kablonun diğer ucuna ait renk sıralaması</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çerik Yer Tutucusu" descr="http://www.darkhardware.com/content/images/content/netrehber_568b.jpg"/>
          <p:cNvPicPr>
            <a:picLocks noGrp="1"/>
          </p:cNvPicPr>
          <p:nvPr>
            <p:ph idx="1"/>
          </p:nvPr>
        </p:nvPicPr>
        <p:blipFill>
          <a:blip r:embed="rId2" cstate="print">
            <a:extLst>
              <a:ext uri="{28A0092B-C50C-407E-A947-70E740481C1C}">
                <a14:useLocalDpi xmlns:lc="http://schemas.openxmlformats.org/drawingml/2006/lockedCanvas" xmlns:pic="http://schemas.openxmlformats.org/drawingml/2006/picture"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wpc="http://schemas.microsoft.com/office/word/2010/wordprocessingCanvas" xmlns="" val="0"/>
              </a:ext>
            </a:extLst>
          </a:blip>
          <a:srcRect/>
          <a:stretch>
            <a:fillRect/>
          </a:stretch>
        </p:blipFill>
        <p:spPr bwMode="auto">
          <a:xfrm>
            <a:off x="755576" y="332656"/>
            <a:ext cx="3096344" cy="3600400"/>
          </a:xfrm>
          <a:prstGeom prst="rect">
            <a:avLst/>
          </a:prstGeom>
          <a:noFill/>
          <a:ln>
            <a:noFill/>
          </a:ln>
        </p:spPr>
      </p:pic>
      <p:pic>
        <p:nvPicPr>
          <p:cNvPr id="5" name="4 Resim" descr="http://www.darkhardware.com/content/images/content/netrehber_568b_crd1.jpg"/>
          <p:cNvPicPr/>
          <p:nvPr/>
        </p:nvPicPr>
        <p:blipFill>
          <a:blip r:embed="rId3" cstate="print">
            <a:extLst>
              <a:ext uri="{28A0092B-C50C-407E-A947-70E740481C1C}">
                <a14:useLocalDpi xmlns:lc="http://schemas.openxmlformats.org/drawingml/2006/lockedCanvas" xmlns:pic="http://schemas.openxmlformats.org/drawingml/2006/picture"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wpc="http://schemas.microsoft.com/office/word/2010/wordprocessingCanvas" xmlns="" val="0"/>
              </a:ext>
            </a:extLst>
          </a:blip>
          <a:srcRect/>
          <a:stretch>
            <a:fillRect/>
          </a:stretch>
        </p:blipFill>
        <p:spPr bwMode="auto">
          <a:xfrm>
            <a:off x="4644008" y="404664"/>
            <a:ext cx="3456384" cy="3456384"/>
          </a:xfrm>
          <a:prstGeom prst="rect">
            <a:avLst/>
          </a:prstGeom>
          <a:noFill/>
          <a:ln>
            <a:noFill/>
          </a:ln>
        </p:spPr>
      </p:pic>
      <p:sp>
        <p:nvSpPr>
          <p:cNvPr id="6" name="5 Dikdörtgen"/>
          <p:cNvSpPr/>
          <p:nvPr/>
        </p:nvSpPr>
        <p:spPr>
          <a:xfrm>
            <a:off x="971600" y="4221089"/>
            <a:ext cx="2016224" cy="646331"/>
          </a:xfrm>
          <a:prstGeom prst="rect">
            <a:avLst/>
          </a:prstGeom>
        </p:spPr>
        <p:txBody>
          <a:bodyPr wrap="square">
            <a:spAutoFit/>
          </a:bodyPr>
          <a:lstStyle/>
          <a:p>
            <a:r>
              <a:rPr lang="tr-TR" dirty="0"/>
              <a:t>Renk </a:t>
            </a:r>
            <a:r>
              <a:rPr lang="tr-TR" dirty="0" smtClean="0"/>
              <a:t>sıralamasının</a:t>
            </a:r>
          </a:p>
          <a:p>
            <a:r>
              <a:rPr lang="tr-TR" dirty="0" smtClean="0"/>
              <a:t> </a:t>
            </a:r>
            <a:r>
              <a:rPr lang="tr-TR" dirty="0"/>
              <a:t>uygulanmış hali</a:t>
            </a:r>
          </a:p>
        </p:txBody>
      </p:sp>
      <p:sp>
        <p:nvSpPr>
          <p:cNvPr id="7" name="6 Dikdörtgen"/>
          <p:cNvSpPr/>
          <p:nvPr/>
        </p:nvSpPr>
        <p:spPr>
          <a:xfrm>
            <a:off x="5292080" y="4221088"/>
            <a:ext cx="2520280" cy="1200329"/>
          </a:xfrm>
          <a:prstGeom prst="rect">
            <a:avLst/>
          </a:prstGeom>
        </p:spPr>
        <p:txBody>
          <a:bodyPr wrap="square">
            <a:spAutoFit/>
          </a:bodyPr>
          <a:lstStyle/>
          <a:p>
            <a:r>
              <a:rPr lang="tr-TR" dirty="0"/>
              <a:t>Kablonun RJ45′ e basılmış hali</a:t>
            </a:r>
            <a:br>
              <a:rPr lang="tr-TR" dirty="0"/>
            </a:br>
            <a:r>
              <a:rPr lang="tr-TR" dirty="0"/>
              <a:t/>
            </a:r>
            <a:br>
              <a:rPr lang="tr-TR" dirty="0"/>
            </a:br>
            <a:endParaRPr lang="tr-TR"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çerik Yer Tutucusu" descr="http://www.darkhardware.com/content/images/content/netrehber_568b_crd2.jpg"/>
          <p:cNvPicPr>
            <a:picLocks noGrp="1"/>
          </p:cNvPicPr>
          <p:nvPr>
            <p:ph idx="1"/>
          </p:nvPr>
        </p:nvPicPr>
        <p:blipFill>
          <a:blip r:embed="rId2" cstate="print">
            <a:extLst>
              <a:ext uri="{28A0092B-C50C-407E-A947-70E740481C1C}">
                <a14:useLocalDpi xmlns:lc="http://schemas.openxmlformats.org/drawingml/2006/lockedCanvas" xmlns:pic="http://schemas.openxmlformats.org/drawingml/2006/picture"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wpc="http://schemas.microsoft.com/office/word/2010/wordprocessingCanvas" xmlns="" val="0"/>
              </a:ext>
            </a:extLst>
          </a:blip>
          <a:srcRect/>
          <a:stretch>
            <a:fillRect/>
          </a:stretch>
        </p:blipFill>
        <p:spPr bwMode="auto">
          <a:xfrm>
            <a:off x="323528" y="332656"/>
            <a:ext cx="3456384" cy="3960440"/>
          </a:xfrm>
          <a:prstGeom prst="rect">
            <a:avLst/>
          </a:prstGeom>
          <a:noFill/>
          <a:ln>
            <a:noFill/>
          </a:ln>
        </p:spPr>
      </p:pic>
      <p:sp>
        <p:nvSpPr>
          <p:cNvPr id="5" name="4 Dikdörtgen"/>
          <p:cNvSpPr/>
          <p:nvPr/>
        </p:nvSpPr>
        <p:spPr>
          <a:xfrm>
            <a:off x="611560" y="4536995"/>
            <a:ext cx="2520281" cy="369332"/>
          </a:xfrm>
          <a:prstGeom prst="rect">
            <a:avLst/>
          </a:prstGeom>
        </p:spPr>
        <p:txBody>
          <a:bodyPr wrap="square">
            <a:spAutoFit/>
          </a:bodyPr>
          <a:lstStyle/>
          <a:p>
            <a:r>
              <a:rPr lang="tr-TR" dirty="0"/>
              <a:t>Arka taraftan görünüm</a:t>
            </a:r>
          </a:p>
        </p:txBody>
      </p:sp>
      <p:sp>
        <p:nvSpPr>
          <p:cNvPr id="6" name="5 Metin kutusu"/>
          <p:cNvSpPr txBox="1"/>
          <p:nvPr/>
        </p:nvSpPr>
        <p:spPr>
          <a:xfrm>
            <a:off x="4283968" y="476672"/>
            <a:ext cx="3528392" cy="3785652"/>
          </a:xfrm>
          <a:prstGeom prst="rect">
            <a:avLst/>
          </a:prstGeom>
          <a:noFill/>
        </p:spPr>
        <p:txBody>
          <a:bodyPr wrap="square" rtlCol="0">
            <a:spAutoFit/>
          </a:bodyPr>
          <a:lstStyle/>
          <a:p>
            <a:r>
              <a:rPr lang="tr-TR" sz="2000" dirty="0"/>
              <a:t>Kablonun yapımını tamamladık. RJ45 erkek soketleri bilgisayarlarınızdaki veya cihazlarınızdaki dişi soketlere taktıktan sonra bunları açın. </a:t>
            </a:r>
            <a:r>
              <a:rPr lang="tr-TR" sz="2000" dirty="0" smtClean="0"/>
              <a:t>Eğer </a:t>
            </a:r>
            <a:r>
              <a:rPr lang="tr-TR" sz="2000" dirty="0"/>
              <a:t>iki bilgisayar veya cihazdan birini açarsanız bağlantı durumunuz değişmez; kablonun takılı olmadığı uyarısını alırsınız. Ancak her iki bağlantı noktasına da güç verildiği zaman bağlantı aktif </a:t>
            </a:r>
            <a:r>
              <a:rPr lang="tr-TR" sz="2000" dirty="0" smtClean="0"/>
              <a:t>olacaktır.</a:t>
            </a:r>
            <a:endParaRPr lang="tr-TR" sz="2000"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57200" y="476672"/>
            <a:ext cx="8229600" cy="5649491"/>
          </a:xfrm>
        </p:spPr>
        <p:txBody>
          <a:bodyPr>
            <a:normAutofit/>
          </a:bodyPr>
          <a:lstStyle/>
          <a:p>
            <a:r>
              <a:rPr lang="tr-TR" sz="2400" dirty="0"/>
              <a:t>Peki ne yaparsak yapalım bağlantımız bir türlü aktif hale gelmiyor ve kablonun takılı olmadığı uyarısını alıyorsak, ne yapacağız? Bu durumun bir çok nedeni olabilir fakat donanımlarınızda bir problem yoksa muhtemel hata %99 hazırlanan kablodadır. Kablolarda oluşabilecek iki türlü hata olabilir: RJ45 pinlerinden biri veya daha fazlası tellere temas etmiyordur ya da RJ45 network kartınızdaki sokete tam olarak oturmuyordur. </a:t>
            </a:r>
            <a:r>
              <a:rPr lang="tr-TR" dirty="0"/>
              <a:t/>
            </a:r>
            <a:br>
              <a:rPr lang="tr-TR" dirty="0"/>
            </a:br>
            <a:endParaRPr lang="tr-TR" dirty="0"/>
          </a:p>
        </p:txBody>
      </p:sp>
      <p:pic>
        <p:nvPicPr>
          <p:cNvPr id="4" name="3 Resim" descr="http://www.darkhardware.com/content/images/content/netrehber_unplugged.png"/>
          <p:cNvPicPr/>
          <p:nvPr/>
        </p:nvPicPr>
        <p:blipFill>
          <a:blip r:embed="rId2" cstate="print">
            <a:extLst>
              <a:ext uri="{28A0092B-C50C-407E-A947-70E740481C1C}">
                <a14:useLocalDpi xmlns:lc="http://schemas.openxmlformats.org/drawingml/2006/lockedCanvas" xmlns:pic="http://schemas.openxmlformats.org/drawingml/2006/picture"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wpc="http://schemas.microsoft.com/office/word/2010/wordprocessingCanvas" xmlns="" val="0"/>
              </a:ext>
            </a:extLst>
          </a:blip>
          <a:srcRect/>
          <a:stretch>
            <a:fillRect/>
          </a:stretch>
        </p:blipFill>
        <p:spPr bwMode="auto">
          <a:xfrm>
            <a:off x="827584" y="4005064"/>
            <a:ext cx="3456384" cy="1584176"/>
          </a:xfrm>
          <a:prstGeom prst="rect">
            <a:avLst/>
          </a:prstGeom>
          <a:noFill/>
          <a:ln>
            <a:noFill/>
          </a:ln>
        </p:spPr>
      </p:pic>
      <p:sp>
        <p:nvSpPr>
          <p:cNvPr id="5" name="4 Dikdörtgen"/>
          <p:cNvSpPr/>
          <p:nvPr/>
        </p:nvSpPr>
        <p:spPr>
          <a:xfrm>
            <a:off x="827584" y="5733256"/>
            <a:ext cx="3384376" cy="646331"/>
          </a:xfrm>
          <a:prstGeom prst="rect">
            <a:avLst/>
          </a:prstGeom>
        </p:spPr>
        <p:txBody>
          <a:bodyPr wrap="square">
            <a:spAutoFit/>
          </a:bodyPr>
          <a:lstStyle/>
          <a:p>
            <a:r>
              <a:rPr lang="tr-TR" b="1" dirty="0"/>
              <a:t>Kablonun takılı olmadığına dair uyarı mesajı</a:t>
            </a:r>
            <a:endParaRPr lang="tr-TR"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b="1" dirty="0"/>
              <a:t>Crossover bağlantı ile kullanılabilecek cihazlar</a:t>
            </a:r>
            <a:endParaRPr lang="tr-TR" dirty="0"/>
          </a:p>
        </p:txBody>
      </p:sp>
      <p:sp>
        <p:nvSpPr>
          <p:cNvPr id="3" name="2 İçerik Yer Tutucusu"/>
          <p:cNvSpPr>
            <a:spLocks noGrp="1"/>
          </p:cNvSpPr>
          <p:nvPr>
            <p:ph idx="1"/>
          </p:nvPr>
        </p:nvSpPr>
        <p:spPr/>
        <p:txBody>
          <a:bodyPr>
            <a:normAutofit fontScale="70000" lnSpcReduction="20000"/>
          </a:bodyPr>
          <a:lstStyle/>
          <a:p>
            <a:r>
              <a:rPr lang="tr-TR" dirty="0"/>
              <a:t>Crossover bağlantı tipi sadece iki bilgisayar arasında kullanılmaz. Günümüzde bir çok donanım network ara yüzü üzerinden haberleşebilecek devrelere sahiptir. Bu tip cihazların elbette en önemli iki tanesi modem ve yazıcıdır. Bu cihazlara, üretim tiplerine göre </a:t>
            </a:r>
            <a:r>
              <a:rPr lang="tr-TR" dirty="0" err="1"/>
              <a:t>crossover</a:t>
            </a:r>
            <a:r>
              <a:rPr lang="tr-TR" dirty="0"/>
              <a:t> veya </a:t>
            </a:r>
            <a:r>
              <a:rPr lang="tr-TR" dirty="0" err="1"/>
              <a:t>straight</a:t>
            </a:r>
            <a:r>
              <a:rPr lang="tr-TR" dirty="0"/>
              <a:t> </a:t>
            </a:r>
            <a:r>
              <a:rPr lang="tr-TR" dirty="0" err="1"/>
              <a:t>through</a:t>
            </a:r>
            <a:r>
              <a:rPr lang="tr-TR" dirty="0"/>
              <a:t> (</a:t>
            </a:r>
            <a:r>
              <a:rPr lang="tr-TR" dirty="0" err="1"/>
              <a:t>patch</a:t>
            </a:r>
            <a:r>
              <a:rPr lang="tr-TR" dirty="0"/>
              <a:t> </a:t>
            </a:r>
            <a:r>
              <a:rPr lang="tr-TR" dirty="0" err="1"/>
              <a:t>cable</a:t>
            </a:r>
            <a:r>
              <a:rPr lang="tr-TR" dirty="0"/>
              <a:t>) kablo bağlantısı yapılabilir. Bir modemi veya yazıcıyı eğer bir bilgisayara bağlayıp, o bilgisayar üzerinden paylaşıma açmak istiyorsanız ikinci bir network kartına ihtiyacınız olacaktır. Bağlantı kablosu ise cihaza bağımlıdır: </a:t>
            </a:r>
            <a:r>
              <a:rPr lang="tr-TR" dirty="0" err="1"/>
              <a:t>crossover</a:t>
            </a:r>
            <a:r>
              <a:rPr lang="tr-TR" dirty="0"/>
              <a:t> veya </a:t>
            </a:r>
            <a:r>
              <a:rPr lang="tr-TR" dirty="0" err="1"/>
              <a:t>patch</a:t>
            </a:r>
            <a:r>
              <a:rPr lang="tr-TR" dirty="0"/>
              <a:t> kablo olabilir. Örneğin günümüzde ülkemizde bol miktarda satılan ADSL modemlerde bazen </a:t>
            </a:r>
            <a:r>
              <a:rPr lang="tr-TR" dirty="0" err="1"/>
              <a:t>crossover</a:t>
            </a:r>
            <a:r>
              <a:rPr lang="tr-TR" dirty="0"/>
              <a:t> bağlantı kablosunun kullanıldığını görüyoruz. Bazı modellerde ise arada bir hub olmamasına rağmen network kartına </a:t>
            </a:r>
            <a:r>
              <a:rPr lang="tr-TR" dirty="0" err="1"/>
              <a:t>patch</a:t>
            </a:r>
            <a:r>
              <a:rPr lang="tr-TR" dirty="0"/>
              <a:t> kablo ile bağlantı yapılabiliyor. Özellikle bağlantı hızı 4 </a:t>
            </a:r>
            <a:r>
              <a:rPr lang="tr-TR" dirty="0" err="1"/>
              <a:t>Mbit</a:t>
            </a:r>
            <a:r>
              <a:rPr lang="tr-TR" dirty="0"/>
              <a:t> gibi değerlere çıkan kablo modemlerde bu tipte (</a:t>
            </a:r>
            <a:r>
              <a:rPr lang="tr-TR" dirty="0" err="1"/>
              <a:t>patch</a:t>
            </a:r>
            <a:r>
              <a:rPr lang="tr-TR" dirty="0"/>
              <a:t>) bağlantı yapıldığını görüyoruz.</a:t>
            </a:r>
            <a:br>
              <a:rPr lang="tr-TR" dirty="0"/>
            </a:br>
            <a:r>
              <a:rPr lang="tr-TR" dirty="0"/>
              <a:t/>
            </a:r>
            <a:br>
              <a:rPr lang="tr-TR" dirty="0"/>
            </a:br>
            <a:endParaRPr lang="tr-TR"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b="1" dirty="0"/>
              <a:t>Hub Kullanarak Oluşturulan Ağlar</a:t>
            </a:r>
            <a:endParaRPr lang="tr-TR" dirty="0"/>
          </a:p>
        </p:txBody>
      </p:sp>
      <p:pic>
        <p:nvPicPr>
          <p:cNvPr id="4" name="3 İçerik Yer Tutucusu" descr="http://www.darkhardware.com/content/images/content/netrehber_topology.png"/>
          <p:cNvPicPr>
            <a:picLocks noGrp="1"/>
          </p:cNvPicPr>
          <p:nvPr>
            <p:ph idx="1"/>
          </p:nvPr>
        </p:nvPicPr>
        <p:blipFill>
          <a:blip r:embed="rId2" cstate="print">
            <a:extLst>
              <a:ext uri="{28A0092B-C50C-407E-A947-70E740481C1C}">
                <a14:useLocalDpi xmlns:lc="http://schemas.openxmlformats.org/drawingml/2006/lockedCanvas" xmlns:pic="http://schemas.openxmlformats.org/drawingml/2006/picture"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wpc="http://schemas.microsoft.com/office/word/2010/wordprocessingCanvas" xmlns="" val="0"/>
              </a:ext>
            </a:extLst>
          </a:blip>
          <a:srcRect/>
          <a:stretch>
            <a:fillRect/>
          </a:stretch>
        </p:blipFill>
        <p:spPr bwMode="auto">
          <a:xfrm>
            <a:off x="1524000" y="1872456"/>
            <a:ext cx="6096000" cy="3981450"/>
          </a:xfrm>
          <a:prstGeom prst="rect">
            <a:avLst/>
          </a:prstGeom>
          <a:noFill/>
          <a:ln>
            <a:noFill/>
          </a:ln>
        </p:spPr>
      </p:pic>
      <p:sp>
        <p:nvSpPr>
          <p:cNvPr id="5" name="4 Metin kutusu"/>
          <p:cNvSpPr txBox="1"/>
          <p:nvPr/>
        </p:nvSpPr>
        <p:spPr>
          <a:xfrm>
            <a:off x="2483768" y="6165304"/>
            <a:ext cx="3528392" cy="369332"/>
          </a:xfrm>
          <a:prstGeom prst="rect">
            <a:avLst/>
          </a:prstGeom>
          <a:noFill/>
        </p:spPr>
        <p:txBody>
          <a:bodyPr wrap="square" rtlCol="0">
            <a:spAutoFit/>
          </a:bodyPr>
          <a:lstStyle/>
          <a:p>
            <a:r>
              <a:rPr lang="tr-TR" b="1" dirty="0"/>
              <a:t>Yıldız topolojisine örnek bir yapı</a:t>
            </a:r>
            <a:endParaRPr lang="tr-TR"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Resim" descr="http://www.darkhardware.com/content/images/content/netrehber_hubo.jpg"/>
          <p:cNvPicPr/>
          <p:nvPr/>
        </p:nvPicPr>
        <p:blipFill>
          <a:blip r:embed="rId2" cstate="print">
            <a:extLst>
              <a:ext uri="{28A0092B-C50C-407E-A947-70E740481C1C}">
                <a14:useLocalDpi xmlns:lc="http://schemas.openxmlformats.org/drawingml/2006/lockedCanvas" xmlns:pic="http://schemas.openxmlformats.org/drawingml/2006/picture"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wpc="http://schemas.microsoft.com/office/word/2010/wordprocessingCanvas" xmlns="" val="0"/>
              </a:ext>
            </a:extLst>
          </a:blip>
          <a:srcRect/>
          <a:stretch>
            <a:fillRect/>
          </a:stretch>
        </p:blipFill>
        <p:spPr bwMode="auto">
          <a:xfrm>
            <a:off x="251520" y="260648"/>
            <a:ext cx="4572000" cy="2638425"/>
          </a:xfrm>
          <a:prstGeom prst="rect">
            <a:avLst/>
          </a:prstGeom>
          <a:noFill/>
          <a:ln>
            <a:noFill/>
          </a:ln>
        </p:spPr>
      </p:pic>
      <p:pic>
        <p:nvPicPr>
          <p:cNvPr id="5" name="4 Resim" descr="http://www.darkhardware.com/content/images/content/netrehber_hubo_back.jpg"/>
          <p:cNvPicPr/>
          <p:nvPr/>
        </p:nvPicPr>
        <p:blipFill>
          <a:blip r:embed="rId3" cstate="print">
            <a:extLst>
              <a:ext uri="{28A0092B-C50C-407E-A947-70E740481C1C}">
                <a14:useLocalDpi xmlns:lc="http://schemas.openxmlformats.org/drawingml/2006/lockedCanvas" xmlns:pic="http://schemas.openxmlformats.org/drawingml/2006/picture"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wpc="http://schemas.microsoft.com/office/word/2010/wordprocessingCanvas" xmlns="" val="0"/>
              </a:ext>
            </a:extLst>
          </a:blip>
          <a:srcRect/>
          <a:stretch>
            <a:fillRect/>
          </a:stretch>
        </p:blipFill>
        <p:spPr bwMode="auto">
          <a:xfrm>
            <a:off x="251520" y="3068960"/>
            <a:ext cx="4680520" cy="2088232"/>
          </a:xfrm>
          <a:prstGeom prst="rect">
            <a:avLst/>
          </a:prstGeom>
          <a:noFill/>
          <a:ln>
            <a:noFill/>
          </a:ln>
        </p:spPr>
      </p:pic>
      <p:sp>
        <p:nvSpPr>
          <p:cNvPr id="6" name="5 Metin kutusu"/>
          <p:cNvSpPr txBox="1"/>
          <p:nvPr/>
        </p:nvSpPr>
        <p:spPr>
          <a:xfrm>
            <a:off x="539552" y="5517232"/>
            <a:ext cx="4248472" cy="646331"/>
          </a:xfrm>
          <a:prstGeom prst="rect">
            <a:avLst/>
          </a:prstGeom>
          <a:noFill/>
        </p:spPr>
        <p:txBody>
          <a:bodyPr wrap="square" rtlCol="0">
            <a:spAutoFit/>
          </a:bodyPr>
          <a:lstStyle/>
          <a:p>
            <a:r>
              <a:rPr lang="tr-TR" dirty="0"/>
              <a:t>Eski bir </a:t>
            </a:r>
            <a:r>
              <a:rPr lang="tr-TR" dirty="0" err="1"/>
              <a:t>huba</a:t>
            </a:r>
            <a:r>
              <a:rPr lang="tr-TR" dirty="0"/>
              <a:t> ait </a:t>
            </a:r>
            <a:r>
              <a:rPr lang="tr-TR" dirty="0" err="1"/>
              <a:t>görünütler</a:t>
            </a:r>
            <a:r>
              <a:rPr lang="tr-TR" dirty="0"/>
              <a:t>, </a:t>
            </a:r>
            <a:r>
              <a:rPr lang="tr-TR" dirty="0" err="1"/>
              <a:t>koaksiyel</a:t>
            </a:r>
            <a:r>
              <a:rPr lang="tr-TR" dirty="0"/>
              <a:t> kablo için bağlantı noktası göze çarpıyor</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b="1" dirty="0" err="1"/>
              <a:t>Straight</a:t>
            </a:r>
            <a:r>
              <a:rPr lang="tr-TR" b="1" dirty="0"/>
              <a:t> </a:t>
            </a:r>
            <a:r>
              <a:rPr lang="tr-TR" b="1" dirty="0" err="1"/>
              <a:t>Through</a:t>
            </a:r>
            <a:r>
              <a:rPr lang="tr-TR" b="1" dirty="0"/>
              <a:t> (Düz / </a:t>
            </a:r>
            <a:r>
              <a:rPr lang="tr-TR" b="1" dirty="0" err="1"/>
              <a:t>Patch</a:t>
            </a:r>
            <a:r>
              <a:rPr lang="tr-TR" b="1" dirty="0"/>
              <a:t>) kablonun hazırlanışı</a:t>
            </a:r>
            <a:endParaRPr lang="tr-TR" dirty="0"/>
          </a:p>
        </p:txBody>
      </p:sp>
      <p:pic>
        <p:nvPicPr>
          <p:cNvPr id="4" name="3 Resim" descr="http://www.darkhardware.com/content/images/content/netrehber_f568a.png"/>
          <p:cNvPicPr/>
          <p:nvPr/>
        </p:nvPicPr>
        <p:blipFill>
          <a:blip r:embed="rId2" cstate="print">
            <a:extLst>
              <a:ext uri="{28A0092B-C50C-407E-A947-70E740481C1C}">
                <a14:useLocalDpi xmlns:lc="http://schemas.openxmlformats.org/drawingml/2006/lockedCanvas" xmlns:pic="http://schemas.openxmlformats.org/drawingml/2006/picture"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wpc="http://schemas.microsoft.com/office/word/2010/wordprocessingCanvas" xmlns="" val="0"/>
              </a:ext>
            </a:extLst>
          </a:blip>
          <a:srcRect/>
          <a:stretch>
            <a:fillRect/>
          </a:stretch>
        </p:blipFill>
        <p:spPr bwMode="auto">
          <a:xfrm>
            <a:off x="467544" y="1916832"/>
            <a:ext cx="3762375" cy="2664296"/>
          </a:xfrm>
          <a:prstGeom prst="rect">
            <a:avLst/>
          </a:prstGeom>
          <a:noFill/>
          <a:ln>
            <a:noFill/>
          </a:ln>
        </p:spPr>
      </p:pic>
      <p:pic>
        <p:nvPicPr>
          <p:cNvPr id="5" name="4 Resim" descr="http://www.darkhardware.com/content/images/content/netrehber_f568b.png"/>
          <p:cNvPicPr/>
          <p:nvPr/>
        </p:nvPicPr>
        <p:blipFill>
          <a:blip r:embed="rId3" cstate="print">
            <a:extLst>
              <a:ext uri="{28A0092B-C50C-407E-A947-70E740481C1C}">
                <a14:useLocalDpi xmlns:lc="http://schemas.openxmlformats.org/drawingml/2006/lockedCanvas" xmlns:pic="http://schemas.openxmlformats.org/drawingml/2006/picture"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wpc="http://schemas.microsoft.com/office/word/2010/wordprocessingCanvas" xmlns="" val="0"/>
              </a:ext>
            </a:extLst>
          </a:blip>
          <a:srcRect/>
          <a:stretch>
            <a:fillRect/>
          </a:stretch>
        </p:blipFill>
        <p:spPr bwMode="auto">
          <a:xfrm>
            <a:off x="4211960" y="1988840"/>
            <a:ext cx="3762375" cy="2592288"/>
          </a:xfrm>
          <a:prstGeom prst="rect">
            <a:avLst/>
          </a:prstGeom>
          <a:noFill/>
          <a:ln>
            <a:noFill/>
          </a:ln>
        </p:spPr>
      </p:pic>
      <p:sp>
        <p:nvSpPr>
          <p:cNvPr id="6" name="5 Dikdörtgen"/>
          <p:cNvSpPr/>
          <p:nvPr/>
        </p:nvSpPr>
        <p:spPr>
          <a:xfrm>
            <a:off x="683568" y="4813994"/>
            <a:ext cx="2952328" cy="923330"/>
          </a:xfrm>
          <a:prstGeom prst="rect">
            <a:avLst/>
          </a:prstGeom>
        </p:spPr>
        <p:txBody>
          <a:bodyPr wrap="square">
            <a:spAutoFit/>
          </a:bodyPr>
          <a:lstStyle/>
          <a:p>
            <a:r>
              <a:rPr lang="tr-TR" dirty="0"/>
              <a:t>568A standardına göre dizilim</a:t>
            </a:r>
            <a:br>
              <a:rPr lang="tr-TR" dirty="0"/>
            </a:br>
            <a:r>
              <a:rPr lang="tr-TR" dirty="0"/>
              <a:t/>
            </a:r>
            <a:br>
              <a:rPr lang="tr-TR" dirty="0"/>
            </a:br>
            <a:endParaRPr lang="tr-TR" dirty="0"/>
          </a:p>
        </p:txBody>
      </p:sp>
      <p:sp>
        <p:nvSpPr>
          <p:cNvPr id="7" name="6 Dikdörtgen"/>
          <p:cNvSpPr/>
          <p:nvPr/>
        </p:nvSpPr>
        <p:spPr>
          <a:xfrm>
            <a:off x="4427984" y="4869160"/>
            <a:ext cx="2952328" cy="369332"/>
          </a:xfrm>
          <a:prstGeom prst="rect">
            <a:avLst/>
          </a:prstGeom>
        </p:spPr>
        <p:txBody>
          <a:bodyPr wrap="square">
            <a:spAutoFit/>
          </a:bodyPr>
          <a:lstStyle/>
          <a:p>
            <a:r>
              <a:rPr lang="tr-TR" dirty="0"/>
              <a:t>568B standardına göre dizilim</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b="1" dirty="0"/>
              <a:t>İki hub arasında bağlantı kurulumu</a:t>
            </a:r>
            <a:endParaRPr lang="tr-TR" dirty="0"/>
          </a:p>
        </p:txBody>
      </p:sp>
      <p:sp>
        <p:nvSpPr>
          <p:cNvPr id="3" name="2 İçerik Yer Tutucusu"/>
          <p:cNvSpPr>
            <a:spLocks noGrp="1"/>
          </p:cNvSpPr>
          <p:nvPr>
            <p:ph idx="1"/>
          </p:nvPr>
        </p:nvSpPr>
        <p:spPr>
          <a:xfrm>
            <a:off x="457200" y="1600201"/>
            <a:ext cx="8229600" cy="3629000"/>
          </a:xfrm>
        </p:spPr>
        <p:txBody>
          <a:bodyPr>
            <a:normAutofit/>
          </a:bodyPr>
          <a:lstStyle/>
          <a:p>
            <a:r>
              <a:rPr lang="tr-TR" sz="2800" dirty="0"/>
              <a:t>İki hub arasında haberleşmenin sağlanabilmesi için normalde mevcut olan </a:t>
            </a:r>
            <a:r>
              <a:rPr lang="tr-TR" sz="2800" dirty="0" err="1"/>
              <a:t>uplink</a:t>
            </a:r>
            <a:r>
              <a:rPr lang="tr-TR" sz="2800" dirty="0"/>
              <a:t> </a:t>
            </a:r>
            <a:r>
              <a:rPr lang="tr-TR" sz="2800" dirty="0" err="1"/>
              <a:t>portu</a:t>
            </a:r>
            <a:r>
              <a:rPr lang="tr-TR" sz="2800" dirty="0"/>
              <a:t> ve bu </a:t>
            </a:r>
            <a:r>
              <a:rPr lang="tr-TR" sz="2800" dirty="0" err="1"/>
              <a:t>portlar</a:t>
            </a:r>
            <a:r>
              <a:rPr lang="tr-TR" sz="2800" dirty="0"/>
              <a:t> arasında kullanılacak olan </a:t>
            </a:r>
            <a:r>
              <a:rPr lang="tr-TR" sz="2800" dirty="0" err="1"/>
              <a:t>straight</a:t>
            </a:r>
            <a:r>
              <a:rPr lang="tr-TR" sz="2800" dirty="0"/>
              <a:t> </a:t>
            </a:r>
            <a:r>
              <a:rPr lang="tr-TR" sz="2800" dirty="0" err="1"/>
              <a:t>through</a:t>
            </a:r>
            <a:r>
              <a:rPr lang="tr-TR" sz="2800" dirty="0"/>
              <a:t>, yani düz kablo yeterli olur. Bu işlemin mantığı çok basittir. Daha önce </a:t>
            </a:r>
            <a:r>
              <a:rPr lang="tr-TR" sz="2800" dirty="0" err="1"/>
              <a:t>hubların</a:t>
            </a:r>
            <a:r>
              <a:rPr lang="tr-TR" sz="2800" dirty="0"/>
              <a:t> herhangi bir </a:t>
            </a:r>
            <a:r>
              <a:rPr lang="tr-TR" sz="2800" dirty="0" err="1"/>
              <a:t>porttan</a:t>
            </a:r>
            <a:r>
              <a:rPr lang="tr-TR" sz="2800" dirty="0"/>
              <a:t> aldığı veriyi diğer bütün </a:t>
            </a:r>
            <a:r>
              <a:rPr lang="tr-TR" sz="2800" dirty="0" err="1"/>
              <a:t>portlara</a:t>
            </a:r>
            <a:r>
              <a:rPr lang="tr-TR" sz="2800" dirty="0"/>
              <a:t> dağıttıklarını söylemiştik. İki hub arasında bağlantı kurulurken bu özellikten faydalanılır</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4638"/>
            <a:ext cx="8229600" cy="4306490"/>
          </a:xfrm>
        </p:spPr>
        <p:txBody>
          <a:bodyPr>
            <a:normAutofit/>
          </a:bodyPr>
          <a:lstStyle/>
          <a:p>
            <a:r>
              <a:rPr lang="tr-TR" sz="4800" b="1" dirty="0" smtClean="0"/>
              <a:t>FİZİKSEL OLARAK</a:t>
            </a:r>
            <a:br>
              <a:rPr lang="tr-TR" sz="4800" b="1" dirty="0" smtClean="0"/>
            </a:br>
            <a:r>
              <a:rPr lang="tr-TR" sz="4800" b="1" dirty="0" smtClean="0"/>
              <a:t>AĞ KURULUMU</a:t>
            </a:r>
            <a:endParaRPr lang="tr-TR" sz="4800" b="1"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Resim" descr="http://www.darkhardware.com/content/images/content/netrehber_hubo_backd.jpg"/>
          <p:cNvPicPr/>
          <p:nvPr/>
        </p:nvPicPr>
        <p:blipFill>
          <a:blip r:embed="rId2" cstate="print">
            <a:extLst>
              <a:ext uri="{28A0092B-C50C-407E-A947-70E740481C1C}">
                <a14:useLocalDpi xmlns:lc="http://schemas.openxmlformats.org/drawingml/2006/lockedCanvas" xmlns:pic="http://schemas.openxmlformats.org/drawingml/2006/picture"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wpc="http://schemas.microsoft.com/office/word/2010/wordprocessingCanvas" xmlns="" val="0"/>
              </a:ext>
            </a:extLst>
          </a:blip>
          <a:srcRect/>
          <a:stretch>
            <a:fillRect/>
          </a:stretch>
        </p:blipFill>
        <p:spPr bwMode="auto">
          <a:xfrm>
            <a:off x="323528" y="260648"/>
            <a:ext cx="3816424" cy="3816424"/>
          </a:xfrm>
          <a:prstGeom prst="rect">
            <a:avLst/>
          </a:prstGeom>
          <a:noFill/>
          <a:ln>
            <a:noFill/>
          </a:ln>
        </p:spPr>
      </p:pic>
      <p:pic>
        <p:nvPicPr>
          <p:cNvPr id="5" name="4 Resim" descr="http://www.darkhardware.com/content/images/content/netrehber_hubn_backd.jpg"/>
          <p:cNvPicPr/>
          <p:nvPr/>
        </p:nvPicPr>
        <p:blipFill>
          <a:blip r:embed="rId3" cstate="print">
            <a:extLst>
              <a:ext uri="{28A0092B-C50C-407E-A947-70E740481C1C}">
                <a14:useLocalDpi xmlns:lc="http://schemas.openxmlformats.org/drawingml/2006/lockedCanvas" xmlns:pic="http://schemas.openxmlformats.org/drawingml/2006/picture"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wpc="http://schemas.microsoft.com/office/word/2010/wordprocessingCanvas" xmlns="" val="0"/>
              </a:ext>
            </a:extLst>
          </a:blip>
          <a:srcRect/>
          <a:stretch>
            <a:fillRect/>
          </a:stretch>
        </p:blipFill>
        <p:spPr bwMode="auto">
          <a:xfrm>
            <a:off x="4427984" y="260648"/>
            <a:ext cx="4032448" cy="3816424"/>
          </a:xfrm>
          <a:prstGeom prst="rect">
            <a:avLst/>
          </a:prstGeom>
          <a:noFill/>
          <a:ln>
            <a:noFill/>
          </a:ln>
        </p:spPr>
      </p:pic>
      <p:sp>
        <p:nvSpPr>
          <p:cNvPr id="6" name="5 Metin kutusu"/>
          <p:cNvSpPr txBox="1"/>
          <p:nvPr/>
        </p:nvSpPr>
        <p:spPr>
          <a:xfrm>
            <a:off x="467545" y="4437112"/>
            <a:ext cx="3600400" cy="646331"/>
          </a:xfrm>
          <a:prstGeom prst="rect">
            <a:avLst/>
          </a:prstGeom>
          <a:noFill/>
        </p:spPr>
        <p:txBody>
          <a:bodyPr wrap="square" rtlCol="0">
            <a:spAutoFit/>
          </a:bodyPr>
          <a:lstStyle/>
          <a:p>
            <a:r>
              <a:rPr lang="tr-TR" dirty="0"/>
              <a:t>Küçük bir anahtar yardımıyla bir </a:t>
            </a:r>
            <a:r>
              <a:rPr lang="tr-TR" dirty="0" err="1"/>
              <a:t>port</a:t>
            </a:r>
            <a:r>
              <a:rPr lang="tr-TR" dirty="0"/>
              <a:t/>
            </a:r>
            <a:br>
              <a:rPr lang="tr-TR" dirty="0"/>
            </a:br>
            <a:r>
              <a:rPr lang="tr-TR" dirty="0" err="1"/>
              <a:t>uplink</a:t>
            </a:r>
            <a:r>
              <a:rPr lang="tr-TR" dirty="0"/>
              <a:t> olarak kullanılabiliniyor</a:t>
            </a:r>
          </a:p>
        </p:txBody>
      </p:sp>
      <p:sp>
        <p:nvSpPr>
          <p:cNvPr id="7" name="6 Dikdörtgen"/>
          <p:cNvSpPr/>
          <p:nvPr/>
        </p:nvSpPr>
        <p:spPr>
          <a:xfrm>
            <a:off x="4716016" y="4437112"/>
            <a:ext cx="3456384" cy="369332"/>
          </a:xfrm>
          <a:prstGeom prst="rect">
            <a:avLst/>
          </a:prstGeom>
        </p:spPr>
        <p:txBody>
          <a:bodyPr wrap="square">
            <a:spAutoFit/>
          </a:bodyPr>
          <a:lstStyle/>
          <a:p>
            <a:r>
              <a:rPr lang="tr-TR" b="1" dirty="0"/>
              <a:t>Yeni olan </a:t>
            </a:r>
            <a:r>
              <a:rPr lang="tr-TR" b="1" dirty="0" err="1"/>
              <a:t>hubın</a:t>
            </a:r>
            <a:r>
              <a:rPr lang="tr-TR" b="1" dirty="0"/>
              <a:t> </a:t>
            </a:r>
            <a:r>
              <a:rPr lang="tr-TR" b="1" dirty="0" err="1"/>
              <a:t>uplink</a:t>
            </a:r>
            <a:r>
              <a:rPr lang="tr-TR" b="1" dirty="0"/>
              <a:t> </a:t>
            </a:r>
            <a:r>
              <a:rPr lang="tr-TR" b="1" dirty="0" err="1"/>
              <a:t>portu</a:t>
            </a:r>
            <a:endParaRPr lang="tr-TR"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Resim" descr="http://www.darkhardware.com/content/images/content/netrehber_wizard3.png"/>
          <p:cNvPicPr/>
          <p:nvPr/>
        </p:nvPicPr>
        <p:blipFill>
          <a:blip r:embed="rId2" cstate="print">
            <a:extLst>
              <a:ext uri="{28A0092B-C50C-407E-A947-70E740481C1C}">
                <a14:useLocalDpi xmlns:lc="http://schemas.openxmlformats.org/drawingml/2006/lockedCanvas" xmlns:pic="http://schemas.openxmlformats.org/drawingml/2006/picture"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wpc="http://schemas.microsoft.com/office/word/2010/wordprocessingCanvas" xmlns="" val="0"/>
              </a:ext>
            </a:extLst>
          </a:blip>
          <a:srcRect/>
          <a:stretch>
            <a:fillRect/>
          </a:stretch>
        </p:blipFill>
        <p:spPr bwMode="auto">
          <a:xfrm>
            <a:off x="899592" y="548681"/>
            <a:ext cx="7128792" cy="4392488"/>
          </a:xfrm>
          <a:prstGeom prst="rect">
            <a:avLst/>
          </a:prstGeom>
          <a:noFill/>
          <a:ln>
            <a:noFill/>
          </a:ln>
        </p:spPr>
      </p:pic>
      <p:sp>
        <p:nvSpPr>
          <p:cNvPr id="5" name="4 Dikdörtgen"/>
          <p:cNvSpPr/>
          <p:nvPr/>
        </p:nvSpPr>
        <p:spPr>
          <a:xfrm>
            <a:off x="1115616" y="5229493"/>
            <a:ext cx="6624736" cy="923330"/>
          </a:xfrm>
          <a:prstGeom prst="rect">
            <a:avLst/>
          </a:prstGeom>
        </p:spPr>
        <p:txBody>
          <a:bodyPr wrap="square">
            <a:spAutoFit/>
          </a:bodyPr>
          <a:lstStyle/>
          <a:p>
            <a:r>
              <a:rPr lang="tr-TR" dirty="0"/>
              <a:t>Karşınıza gelen pencerede sizden bilgisayarınız için bir isim belirlemeniz isteniyor. Bu pencerede yer alan bilgisayar tanımlaması kutusunu boş bırakabilirsiniz</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Resim" descr="http://www.darkhardware.com/content/images/content/netrehber_wizard4.png"/>
          <p:cNvPicPr/>
          <p:nvPr/>
        </p:nvPicPr>
        <p:blipFill>
          <a:blip r:embed="rId2" cstate="print">
            <a:extLst>
              <a:ext uri="{28A0092B-C50C-407E-A947-70E740481C1C}">
                <a14:useLocalDpi xmlns:lc="http://schemas.openxmlformats.org/drawingml/2006/lockedCanvas" xmlns:pic="http://schemas.openxmlformats.org/drawingml/2006/picture"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wpc="http://schemas.microsoft.com/office/word/2010/wordprocessingCanvas" xmlns="" val="0"/>
              </a:ext>
            </a:extLst>
          </a:blip>
          <a:srcRect/>
          <a:stretch>
            <a:fillRect/>
          </a:stretch>
        </p:blipFill>
        <p:spPr bwMode="auto">
          <a:xfrm>
            <a:off x="827584" y="476672"/>
            <a:ext cx="7416824" cy="4790653"/>
          </a:xfrm>
          <a:prstGeom prst="rect">
            <a:avLst/>
          </a:prstGeom>
          <a:noFill/>
          <a:ln>
            <a:noFill/>
          </a:ln>
        </p:spPr>
      </p:pic>
      <p:sp>
        <p:nvSpPr>
          <p:cNvPr id="5" name="4 Dikdörtgen"/>
          <p:cNvSpPr/>
          <p:nvPr/>
        </p:nvSpPr>
        <p:spPr>
          <a:xfrm>
            <a:off x="1043608" y="5517233"/>
            <a:ext cx="7200800" cy="1200329"/>
          </a:xfrm>
          <a:prstGeom prst="rect">
            <a:avLst/>
          </a:prstGeom>
        </p:spPr>
        <p:txBody>
          <a:bodyPr wrap="square">
            <a:spAutoFit/>
          </a:bodyPr>
          <a:lstStyle/>
          <a:p>
            <a:r>
              <a:rPr lang="tr-TR" dirty="0"/>
              <a:t>İleri tuşuna bastığınızda çalışma grubunun atanacağı pencereye ulaşıyorsunuz. Burada ağınızda yer alan bilgisayarlar için bir çalışma grubu adı belirlemelisiniz ve ağdaki bütün bilgisayarlarda bu ad aynı olmak zorundadır.</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Resim" descr="http://www.darkhardware.com/content/images/content/netrehber_wizard5.png"/>
          <p:cNvPicPr/>
          <p:nvPr/>
        </p:nvPicPr>
        <p:blipFill>
          <a:blip r:embed="rId2" cstate="print">
            <a:extLst>
              <a:ext uri="{28A0092B-C50C-407E-A947-70E740481C1C}">
                <a14:useLocalDpi xmlns:lc="http://schemas.openxmlformats.org/drawingml/2006/lockedCanvas" xmlns:pic="http://schemas.openxmlformats.org/drawingml/2006/picture"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wpc="http://schemas.microsoft.com/office/word/2010/wordprocessingCanvas" xmlns="" val="0"/>
              </a:ext>
            </a:extLst>
          </a:blip>
          <a:srcRect/>
          <a:stretch>
            <a:fillRect/>
          </a:stretch>
        </p:blipFill>
        <p:spPr bwMode="auto">
          <a:xfrm>
            <a:off x="755576" y="476672"/>
            <a:ext cx="7704856" cy="4790653"/>
          </a:xfrm>
          <a:prstGeom prst="rect">
            <a:avLst/>
          </a:prstGeom>
          <a:noFill/>
          <a:ln>
            <a:noFill/>
          </a:ln>
        </p:spPr>
      </p:pic>
      <p:sp>
        <p:nvSpPr>
          <p:cNvPr id="5" name="4 Dikdörtgen"/>
          <p:cNvSpPr/>
          <p:nvPr/>
        </p:nvSpPr>
        <p:spPr>
          <a:xfrm>
            <a:off x="899592" y="5644992"/>
            <a:ext cx="7200800" cy="923330"/>
          </a:xfrm>
          <a:prstGeom prst="rect">
            <a:avLst/>
          </a:prstGeom>
        </p:spPr>
        <p:txBody>
          <a:bodyPr wrap="square">
            <a:spAutoFit/>
          </a:bodyPr>
          <a:lstStyle/>
          <a:p>
            <a:r>
              <a:rPr lang="tr-TR" dirty="0"/>
              <a:t>Bir sonraki adımda yapılan ayarlar için bir onay penceresi karşınıza gelecek. Bilgileriniz doğruysa ileri tuşuna basarak bir sonraki adıma geçin.</a:t>
            </a:r>
            <a:br>
              <a:rPr lang="tr-TR" dirty="0"/>
            </a:br>
            <a:endParaRPr lang="tr-TR"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Resim" descr="http://www.darkhardware.com/content/images/content/netrehber_wizard6.png"/>
          <p:cNvPicPr/>
          <p:nvPr/>
        </p:nvPicPr>
        <p:blipFill>
          <a:blip r:embed="rId2" cstate="print">
            <a:extLst>
              <a:ext uri="{28A0092B-C50C-407E-A947-70E740481C1C}">
                <a14:useLocalDpi xmlns:lc="http://schemas.openxmlformats.org/drawingml/2006/lockedCanvas" xmlns:pic="http://schemas.openxmlformats.org/drawingml/2006/picture"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wpc="http://schemas.microsoft.com/office/word/2010/wordprocessingCanvas" xmlns="" val="0"/>
              </a:ext>
            </a:extLst>
          </a:blip>
          <a:srcRect/>
          <a:stretch>
            <a:fillRect/>
          </a:stretch>
        </p:blipFill>
        <p:spPr bwMode="auto">
          <a:xfrm>
            <a:off x="539552" y="476672"/>
            <a:ext cx="8064896" cy="4790653"/>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4638"/>
            <a:ext cx="8229600" cy="1210146"/>
          </a:xfrm>
        </p:spPr>
        <p:txBody>
          <a:bodyPr>
            <a:normAutofit fontScale="90000"/>
          </a:bodyPr>
          <a:lstStyle/>
          <a:p>
            <a:r>
              <a:rPr lang="tr-TR" b="1" dirty="0"/>
              <a:t>Ağ ayarlarının elle yapılması (Network ağ kurulumu resimli anlatım)</a:t>
            </a:r>
            <a:endParaRPr lang="tr-TR" dirty="0"/>
          </a:p>
        </p:txBody>
      </p:sp>
      <p:sp>
        <p:nvSpPr>
          <p:cNvPr id="3" name="2 İçerik Yer Tutucusu"/>
          <p:cNvSpPr>
            <a:spLocks noGrp="1"/>
          </p:cNvSpPr>
          <p:nvPr>
            <p:ph idx="1"/>
          </p:nvPr>
        </p:nvSpPr>
        <p:spPr>
          <a:xfrm>
            <a:off x="457200" y="2564904"/>
            <a:ext cx="8229600" cy="3561259"/>
          </a:xfrm>
        </p:spPr>
        <p:txBody>
          <a:bodyPr>
            <a:normAutofit/>
          </a:bodyPr>
          <a:lstStyle/>
          <a:p>
            <a:r>
              <a:rPr lang="tr-TR" sz="2400" dirty="0"/>
              <a:t>Ağ ayarlarını sihirbaza gerek duymadan gerçekleştirebilirsiniz. Bunun için öncelikle bilgisayarınıza bir ad atamalı ve bir çalışma grubu belirlemelisiniz. Eğer ağda otomatik IP yapılandırması kullanılıyorsa bu durumda sadece bu iki ayarı yapmanız ağa bağlanabilmeniz için yeterli olacaktır.</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Resim" descr="http://www.darkhardware.com/content/images/content/netrehber_compname.png"/>
          <p:cNvPicPr/>
          <p:nvPr/>
        </p:nvPicPr>
        <p:blipFill>
          <a:blip r:embed="rId2" cstate="print">
            <a:extLst>
              <a:ext uri="{28A0092B-C50C-407E-A947-70E740481C1C}">
                <a14:useLocalDpi xmlns:lc="http://schemas.openxmlformats.org/drawingml/2006/lockedCanvas" xmlns:pic="http://schemas.openxmlformats.org/drawingml/2006/picture"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wpc="http://schemas.microsoft.com/office/word/2010/wordprocessingCanvas" xmlns="" val="0"/>
              </a:ext>
            </a:extLst>
          </a:blip>
          <a:srcRect/>
          <a:stretch>
            <a:fillRect/>
          </a:stretch>
        </p:blipFill>
        <p:spPr bwMode="auto">
          <a:xfrm>
            <a:off x="827584" y="404664"/>
            <a:ext cx="7632847" cy="4680520"/>
          </a:xfrm>
          <a:prstGeom prst="rect">
            <a:avLst/>
          </a:prstGeom>
          <a:noFill/>
          <a:ln>
            <a:noFill/>
          </a:ln>
        </p:spPr>
      </p:pic>
      <p:sp>
        <p:nvSpPr>
          <p:cNvPr id="6" name="5 Dikdörtgen"/>
          <p:cNvSpPr/>
          <p:nvPr/>
        </p:nvSpPr>
        <p:spPr>
          <a:xfrm>
            <a:off x="1187624" y="5373216"/>
            <a:ext cx="4752527" cy="369332"/>
          </a:xfrm>
          <a:prstGeom prst="rect">
            <a:avLst/>
          </a:prstGeom>
        </p:spPr>
        <p:txBody>
          <a:bodyPr wrap="square">
            <a:spAutoFit/>
          </a:bodyPr>
          <a:lstStyle/>
          <a:p>
            <a:r>
              <a:rPr lang="tr-TR" b="1" dirty="0"/>
              <a:t>Bilgisayar ve çalışma grubu adlarının atanması</a:t>
            </a:r>
            <a:endParaRPr lang="tr-TR" dirty="0"/>
          </a:p>
        </p:txBody>
      </p:sp>
      <p:sp>
        <p:nvSpPr>
          <p:cNvPr id="7" name="6 Dikdörtgen"/>
          <p:cNvSpPr/>
          <p:nvPr/>
        </p:nvSpPr>
        <p:spPr>
          <a:xfrm>
            <a:off x="1187624" y="5733256"/>
            <a:ext cx="6696744" cy="646331"/>
          </a:xfrm>
          <a:prstGeom prst="rect">
            <a:avLst/>
          </a:prstGeom>
        </p:spPr>
        <p:txBody>
          <a:bodyPr wrap="square">
            <a:spAutoFit/>
          </a:bodyPr>
          <a:lstStyle/>
          <a:p>
            <a:r>
              <a:rPr lang="tr-TR" dirty="0"/>
              <a:t>Bu işlemin ardından Başlat&gt; Ayarlar&gt; Ağ Bağlantıları yolunu izleyerek Yerel Ağ Bağlantısını bulup, özelliklerine girin.</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Resim" descr="http://www.darkhardware.com/content/images/content/netrehber_lac1p.png"/>
          <p:cNvPicPr/>
          <p:nvPr/>
        </p:nvPicPr>
        <p:blipFill>
          <a:blip r:embed="rId2" cstate="print">
            <a:extLst>
              <a:ext uri="{28A0092B-C50C-407E-A947-70E740481C1C}">
                <a14:useLocalDpi xmlns:lc="http://schemas.openxmlformats.org/drawingml/2006/lockedCanvas" xmlns:pic="http://schemas.openxmlformats.org/drawingml/2006/picture"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wpc="http://schemas.microsoft.com/office/word/2010/wordprocessingCanvas" xmlns="" val="0"/>
              </a:ext>
            </a:extLst>
          </a:blip>
          <a:srcRect/>
          <a:stretch>
            <a:fillRect/>
          </a:stretch>
        </p:blipFill>
        <p:spPr bwMode="auto">
          <a:xfrm>
            <a:off x="827584" y="836712"/>
            <a:ext cx="7560840" cy="4702075"/>
          </a:xfrm>
          <a:prstGeom prst="rect">
            <a:avLst/>
          </a:prstGeom>
          <a:noFill/>
          <a:ln>
            <a:noFill/>
          </a:ln>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b="1" dirty="0"/>
              <a:t>Yerel ağ bağlantısına ait özellikler penceresi</a:t>
            </a:r>
            <a:endParaRPr lang="tr-TR" dirty="0"/>
          </a:p>
        </p:txBody>
      </p:sp>
      <p:sp>
        <p:nvSpPr>
          <p:cNvPr id="3" name="2 İçerik Yer Tutucusu"/>
          <p:cNvSpPr>
            <a:spLocks noGrp="1"/>
          </p:cNvSpPr>
          <p:nvPr>
            <p:ph idx="1"/>
          </p:nvPr>
        </p:nvSpPr>
        <p:spPr/>
        <p:txBody>
          <a:bodyPr>
            <a:normAutofit fontScale="85000" lnSpcReduction="20000"/>
          </a:bodyPr>
          <a:lstStyle/>
          <a:p>
            <a:r>
              <a:rPr lang="tr-TR" dirty="0"/>
              <a:t>Gördüğünüz gibi bu pencerenin tepesinde ağ kartınızın ismi gözüküyor. Farenizin imlecini buraya sürüklediğinizde ağ kartınızın hangi slotta takılı olduğunu ve fiziksel ağ adresinin (MAC adresi) ne olduğunu görebilirsiniz. Ortada yer alan liste kutusunda ise ağ bağlantısı için gerekli uygulamaları ve protokolleri görebilirsiniz. Burada Internet Protocol (TCP/IP) hepimizin bildiği Dünyada kullanılan en yaygın ağ protokolüdür. Bunu seçip {Network ağ kurulumu}, özelliklerine girerek IP yapılandırılması ile ilgili ayarlara ulaşabilirsiniz.</a:t>
            </a:r>
            <a:br>
              <a:rPr lang="tr-TR" dirty="0"/>
            </a:br>
            <a:r>
              <a:rPr lang="tr-TR" dirty="0"/>
              <a:t/>
            </a:r>
            <a:br>
              <a:rPr lang="tr-TR" dirty="0"/>
            </a:br>
            <a:endParaRPr lang="tr-TR"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Resim" descr="http://www.darkhardware.com/content/images/content/netrehber_tcpipprop.png"/>
          <p:cNvPicPr/>
          <p:nvPr/>
        </p:nvPicPr>
        <p:blipFill>
          <a:blip r:embed="rId2" cstate="print">
            <a:extLst>
              <a:ext uri="{28A0092B-C50C-407E-A947-70E740481C1C}">
                <a14:useLocalDpi xmlns:lc="http://schemas.openxmlformats.org/drawingml/2006/lockedCanvas" xmlns:pic="http://schemas.openxmlformats.org/drawingml/2006/picture"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wpc="http://schemas.microsoft.com/office/word/2010/wordprocessingCanvas" xmlns="" val="0"/>
              </a:ext>
            </a:extLst>
          </a:blip>
          <a:srcRect/>
          <a:stretch>
            <a:fillRect/>
          </a:stretch>
        </p:blipFill>
        <p:spPr bwMode="auto">
          <a:xfrm>
            <a:off x="755576" y="548680"/>
            <a:ext cx="7488832" cy="5040560"/>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4638"/>
            <a:ext cx="8229600" cy="5314602"/>
          </a:xfrm>
        </p:spPr>
        <p:txBody>
          <a:bodyPr>
            <a:normAutofit/>
          </a:bodyPr>
          <a:lstStyle/>
          <a:p>
            <a:r>
              <a:rPr lang="tr-TR" b="1" dirty="0"/>
              <a:t>Network ağ kurulumu Kablolu Ağ, Bağlantı Tipleri, Ürünler, Malzemeler</a:t>
            </a:r>
            <a:endParaRPr lang="tr-TR"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AĞ KURULUMU</a:t>
            </a:r>
            <a:endParaRPr lang="tr-TR" dirty="0"/>
          </a:p>
        </p:txBody>
      </p:sp>
      <p:sp>
        <p:nvSpPr>
          <p:cNvPr id="3" name="2 İçerik Yer Tutucusu"/>
          <p:cNvSpPr>
            <a:spLocks noGrp="1"/>
          </p:cNvSpPr>
          <p:nvPr>
            <p:ph idx="1"/>
          </p:nvPr>
        </p:nvSpPr>
        <p:spPr>
          <a:xfrm>
            <a:off x="457200" y="1600201"/>
            <a:ext cx="8229600" cy="1972816"/>
          </a:xfrm>
        </p:spPr>
        <p:txBody>
          <a:bodyPr>
            <a:normAutofit/>
          </a:bodyPr>
          <a:lstStyle/>
          <a:p>
            <a:r>
              <a:rPr lang="tr-TR" sz="2800" dirty="0"/>
              <a:t>Evinizde bir ağ oluşturmayı istemeniz için birçok neden bulunabilir. Bunlar; karşılıklı dosya paylaşmak, oyun oynamak, uzaktan </a:t>
            </a:r>
            <a:r>
              <a:rPr lang="tr-TR" sz="2800" u="sng" dirty="0"/>
              <a:t>yönetim</a:t>
            </a:r>
            <a:r>
              <a:rPr lang="tr-TR" sz="2800" dirty="0"/>
              <a:t>, ortak internet kullanımı gibi etkileşimlerdir. </a:t>
            </a:r>
          </a:p>
        </p:txBody>
      </p:sp>
      <p:pic>
        <p:nvPicPr>
          <p:cNvPr id="4" name="3 Resim" descr="http://www.daha.net/blog/wp-content/uploads/2010/03/network.jpg">
            <a:hlinkClick r:id="rId2"/>
          </p:cNvPr>
          <p:cNvPicPr/>
          <p:nvPr/>
        </p:nvPicPr>
        <p:blipFill>
          <a:blip r:embed="rId3" cstate="print">
            <a:extLst>
              <a:ext uri="{28A0092B-C50C-407E-A947-70E740481C1C}">
                <a14:useLocalDpi xmlns:lc="http://schemas.openxmlformats.org/drawingml/2006/lockedCanvas" xmlns:pic="http://schemas.openxmlformats.org/drawingml/2006/picture"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wpc="http://schemas.microsoft.com/office/word/2010/wordprocessingCanvas" xmlns="" val="0"/>
              </a:ext>
            </a:extLst>
          </a:blip>
          <a:srcRect/>
          <a:stretch>
            <a:fillRect/>
          </a:stretch>
        </p:blipFill>
        <p:spPr bwMode="auto">
          <a:xfrm>
            <a:off x="683568" y="3717032"/>
            <a:ext cx="5904656" cy="2016224"/>
          </a:xfrm>
          <a:prstGeom prst="rect">
            <a:avLst/>
          </a:prstGeom>
          <a:noFill/>
          <a:ln>
            <a:noFill/>
          </a:ln>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57200" y="404665"/>
            <a:ext cx="8229600" cy="720080"/>
          </a:xfrm>
        </p:spPr>
        <p:txBody>
          <a:bodyPr/>
          <a:lstStyle/>
          <a:p>
            <a:r>
              <a:rPr lang="tr-TR" dirty="0"/>
              <a:t>Ağ </a:t>
            </a:r>
            <a:r>
              <a:rPr lang="tr-TR" dirty="0" smtClean="0"/>
              <a:t>bağlantıları  üç </a:t>
            </a:r>
            <a:r>
              <a:rPr lang="tr-TR" dirty="0"/>
              <a:t>şekilde sağlanabilmektedir.</a:t>
            </a:r>
          </a:p>
        </p:txBody>
      </p:sp>
      <p:pic>
        <p:nvPicPr>
          <p:cNvPr id="4" name="3 Resim" descr="http://www.daha.net/blog/wp-content/uploads/2010/03/e2fe9149-b61f-4a08-8cdb-eef08cf47de7.png">
            <a:hlinkClick r:id="rId2"/>
          </p:cNvPr>
          <p:cNvPicPr/>
          <p:nvPr/>
        </p:nvPicPr>
        <p:blipFill>
          <a:blip r:embed="rId3" cstate="print">
            <a:extLst>
              <a:ext uri="{28A0092B-C50C-407E-A947-70E740481C1C}">
                <a14:useLocalDpi xmlns:lc="http://schemas.openxmlformats.org/drawingml/2006/lockedCanvas" xmlns:pic="http://schemas.openxmlformats.org/drawingml/2006/picture"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wpc="http://schemas.microsoft.com/office/word/2010/wordprocessingCanvas" xmlns="" val="0"/>
              </a:ext>
            </a:extLst>
          </a:blip>
          <a:srcRect/>
          <a:stretch>
            <a:fillRect/>
          </a:stretch>
        </p:blipFill>
        <p:spPr bwMode="auto">
          <a:xfrm>
            <a:off x="755576" y="1124744"/>
            <a:ext cx="3960440" cy="3324225"/>
          </a:xfrm>
          <a:prstGeom prst="rect">
            <a:avLst/>
          </a:prstGeom>
          <a:noFill/>
          <a:ln>
            <a:noFill/>
          </a:ln>
        </p:spPr>
      </p:pic>
      <p:sp>
        <p:nvSpPr>
          <p:cNvPr id="44033" name="Rectangle 1"/>
          <p:cNvSpPr>
            <a:spLocks noChangeArrowheads="1"/>
          </p:cNvSpPr>
          <p:nvPr/>
        </p:nvSpPr>
        <p:spPr bwMode="auto">
          <a:xfrm>
            <a:off x="395536" y="4676837"/>
            <a:ext cx="4824536" cy="1323439"/>
          </a:xfrm>
          <a:prstGeom prst="rect">
            <a:avLst/>
          </a:prstGeom>
          <a:solidFill>
            <a:srgbClr val="FFFFFF"/>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Char char="•"/>
              <a:tabLst>
                <a:tab pos="457200" algn="l"/>
              </a:tabLst>
            </a:pPr>
            <a:r>
              <a:rPr kumimoji="0" lang="tr-TR" sz="2000" b="0" i="0" u="none" strike="noStrike" cap="none" normalizeH="0" baseline="0" dirty="0" smtClean="0">
                <a:ln>
                  <a:noFill/>
                </a:ln>
                <a:solidFill>
                  <a:srgbClr val="111111"/>
                </a:solidFill>
                <a:effectLst/>
                <a:latin typeface="Arial" pitchFamily="34" charset="0"/>
                <a:ea typeface="Calibri" pitchFamily="34" charset="0"/>
                <a:cs typeface="Arial" pitchFamily="34" charset="0"/>
              </a:rPr>
              <a:t>Kablosuz ağ</a:t>
            </a:r>
            <a:r>
              <a:rPr kumimoji="0" lang="tr-TR" sz="2000" b="0" i="0" u="none" strike="noStrike" cap="none" normalizeH="0" baseline="0" dirty="0" smtClean="0">
                <a:ln>
                  <a:noFill/>
                </a:ln>
                <a:solidFill>
                  <a:srgbClr val="111111"/>
                </a:solidFill>
                <a:effectLst/>
                <a:latin typeface="Calibri"/>
                <a:ea typeface="Calibri" pitchFamily="34" charset="0"/>
                <a:cs typeface="Arial" pitchFamily="34" charset="0"/>
              </a:rPr>
              <a:t> </a:t>
            </a:r>
            <a:r>
              <a:rPr kumimoji="0" lang="tr-TR" sz="2000" b="0" i="0" u="none" strike="noStrike" cap="none" normalizeH="0" baseline="0" dirty="0" smtClean="0">
                <a:ln>
                  <a:noFill/>
                </a:ln>
                <a:solidFill>
                  <a:srgbClr val="2361A1"/>
                </a:solidFill>
                <a:effectLst/>
                <a:latin typeface="Arial" pitchFamily="34" charset="0"/>
                <a:ea typeface="Calibri" pitchFamily="34" charset="0"/>
                <a:cs typeface="Arial" pitchFamily="34" charset="0"/>
              </a:rPr>
              <a:t>bağlantı</a:t>
            </a:r>
            <a:r>
              <a:rPr kumimoji="0" lang="tr-TR" sz="2000" b="0" i="0" u="none" strike="noStrike" cap="none" normalizeH="0" baseline="0" dirty="0" smtClean="0">
                <a:ln>
                  <a:noFill/>
                </a:ln>
                <a:solidFill>
                  <a:srgbClr val="111111"/>
                </a:solidFill>
                <a:effectLst/>
                <a:latin typeface="Arial" pitchFamily="34" charset="0"/>
                <a:ea typeface="Calibri" pitchFamily="34" charset="0"/>
                <a:cs typeface="Arial" pitchFamily="34" charset="0"/>
              </a:rPr>
              <a:t>sı (</a:t>
            </a:r>
            <a:r>
              <a:rPr kumimoji="0" lang="tr-TR" sz="2000" b="0" i="0" u="none" strike="noStrike" cap="none" normalizeH="0" baseline="0" dirty="0" smtClean="0">
                <a:ln>
                  <a:noFill/>
                </a:ln>
                <a:solidFill>
                  <a:srgbClr val="2361A1"/>
                </a:solidFill>
                <a:effectLst/>
                <a:latin typeface="Arial" pitchFamily="34" charset="0"/>
                <a:ea typeface="Calibri" pitchFamily="34" charset="0"/>
                <a:cs typeface="Arial" pitchFamily="34" charset="0"/>
              </a:rPr>
              <a:t>WLAN</a:t>
            </a:r>
            <a:r>
              <a:rPr kumimoji="0" lang="tr-TR" sz="2000" b="0" i="0" u="none" strike="noStrike" cap="none" normalizeH="0" baseline="0" dirty="0" smtClean="0">
                <a:ln>
                  <a:noFill/>
                </a:ln>
                <a:solidFill>
                  <a:srgbClr val="111111"/>
                </a:solidFill>
                <a:effectLst/>
                <a:latin typeface="Arial" pitchFamily="34" charset="0"/>
                <a:ea typeface="Calibri" pitchFamily="34" charset="0"/>
                <a:cs typeface="Arial" pitchFamily="34" charset="0"/>
              </a:rPr>
              <a:t>)</a:t>
            </a:r>
            <a:endParaRPr kumimoji="0" lang="tr-TR" sz="1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tab pos="457200" algn="l"/>
              </a:tabLst>
            </a:pPr>
            <a:r>
              <a:rPr kumimoji="0" lang="tr-TR" sz="2000" b="0" i="0" u="none" strike="noStrike" cap="none" normalizeH="0" baseline="0" dirty="0" smtClean="0">
                <a:ln>
                  <a:noFill/>
                </a:ln>
                <a:solidFill>
                  <a:srgbClr val="111111"/>
                </a:solidFill>
                <a:effectLst/>
                <a:latin typeface="Arial" pitchFamily="34" charset="0"/>
                <a:ea typeface="Calibri" pitchFamily="34" charset="0"/>
                <a:cs typeface="Arial" pitchFamily="34" charset="0"/>
              </a:rPr>
              <a:t>Ethernet </a:t>
            </a:r>
            <a:r>
              <a:rPr kumimoji="0" lang="tr-TR" sz="2000" b="0" i="0" u="none" strike="noStrike" cap="none" normalizeH="0" baseline="0" dirty="0" smtClean="0">
                <a:ln>
                  <a:noFill/>
                </a:ln>
                <a:solidFill>
                  <a:srgbClr val="111111"/>
                </a:solidFill>
                <a:effectLst/>
                <a:latin typeface="Calibri"/>
                <a:ea typeface="Calibri" pitchFamily="34" charset="0"/>
                <a:cs typeface="Arial" pitchFamily="34" charset="0"/>
              </a:rPr>
              <a:t>ü</a:t>
            </a:r>
            <a:r>
              <a:rPr kumimoji="0" lang="tr-TR" sz="2000" b="0" i="0" u="none" strike="noStrike" cap="none" normalizeH="0" baseline="0" dirty="0" smtClean="0">
                <a:ln>
                  <a:noFill/>
                </a:ln>
                <a:solidFill>
                  <a:srgbClr val="111111"/>
                </a:solidFill>
                <a:effectLst/>
                <a:latin typeface="Arial" pitchFamily="34" charset="0"/>
                <a:ea typeface="Calibri" pitchFamily="34" charset="0"/>
                <a:cs typeface="Arial" pitchFamily="34" charset="0"/>
              </a:rPr>
              <a:t>zerinden kablolu ağ</a:t>
            </a:r>
            <a:r>
              <a:rPr kumimoji="0" lang="tr-TR" sz="2000" b="0" i="0" u="none" strike="noStrike" cap="none" normalizeH="0" baseline="0" dirty="0" smtClean="0">
                <a:ln>
                  <a:noFill/>
                </a:ln>
                <a:solidFill>
                  <a:srgbClr val="111111"/>
                </a:solidFill>
                <a:effectLst/>
                <a:latin typeface="Calibri"/>
                <a:ea typeface="Calibri" pitchFamily="34" charset="0"/>
                <a:cs typeface="Arial" pitchFamily="34" charset="0"/>
              </a:rPr>
              <a:t> </a:t>
            </a:r>
            <a:r>
              <a:rPr kumimoji="0" lang="tr-TR" sz="2000" b="0" i="0" u="none" strike="noStrike" cap="none" normalizeH="0" baseline="0" dirty="0" smtClean="0">
                <a:ln>
                  <a:noFill/>
                </a:ln>
                <a:solidFill>
                  <a:srgbClr val="2361A1"/>
                </a:solidFill>
                <a:effectLst/>
                <a:latin typeface="Arial" pitchFamily="34" charset="0"/>
                <a:ea typeface="Calibri" pitchFamily="34" charset="0"/>
                <a:cs typeface="Arial" pitchFamily="34" charset="0"/>
              </a:rPr>
              <a:t>bağlantı</a:t>
            </a:r>
            <a:r>
              <a:rPr kumimoji="0" lang="tr-TR" sz="2000" b="0" i="0" u="none" strike="noStrike" cap="none" normalizeH="0" baseline="0" dirty="0" smtClean="0">
                <a:ln>
                  <a:noFill/>
                </a:ln>
                <a:solidFill>
                  <a:srgbClr val="111111"/>
                </a:solidFill>
                <a:effectLst/>
                <a:latin typeface="Arial" pitchFamily="34" charset="0"/>
                <a:ea typeface="Calibri" pitchFamily="34" charset="0"/>
                <a:cs typeface="Arial" pitchFamily="34" charset="0"/>
              </a:rPr>
              <a:t>sı (LAN)</a:t>
            </a:r>
            <a:endParaRPr kumimoji="0" lang="tr-TR" sz="1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tab pos="457200" algn="l"/>
              </a:tabLst>
            </a:pPr>
            <a:r>
              <a:rPr kumimoji="0" lang="tr-TR" sz="2000" b="0" i="0" u="none" strike="noStrike" cap="none" normalizeH="0" baseline="0" dirty="0" smtClean="0">
                <a:ln>
                  <a:noFill/>
                </a:ln>
                <a:solidFill>
                  <a:srgbClr val="111111"/>
                </a:solidFill>
                <a:effectLst/>
                <a:latin typeface="Arial" pitchFamily="34" charset="0"/>
                <a:ea typeface="Calibri" pitchFamily="34" charset="0"/>
                <a:cs typeface="Arial" pitchFamily="34" charset="0"/>
              </a:rPr>
              <a:t>Telefon hattı </a:t>
            </a:r>
            <a:r>
              <a:rPr kumimoji="0" lang="tr-TR" sz="2000" b="0" i="0" u="none" strike="noStrike" cap="none" normalizeH="0" baseline="0" dirty="0" smtClean="0">
                <a:ln>
                  <a:noFill/>
                </a:ln>
                <a:solidFill>
                  <a:srgbClr val="111111"/>
                </a:solidFill>
                <a:effectLst/>
                <a:latin typeface="Calibri"/>
                <a:ea typeface="Calibri" pitchFamily="34" charset="0"/>
                <a:cs typeface="Arial" pitchFamily="34" charset="0"/>
              </a:rPr>
              <a:t>ü</a:t>
            </a:r>
            <a:r>
              <a:rPr kumimoji="0" lang="tr-TR" sz="2000" b="0" i="0" u="none" strike="noStrike" cap="none" normalizeH="0" baseline="0" dirty="0" smtClean="0">
                <a:ln>
                  <a:noFill/>
                </a:ln>
                <a:solidFill>
                  <a:srgbClr val="111111"/>
                </a:solidFill>
                <a:effectLst/>
                <a:latin typeface="Arial" pitchFamily="34" charset="0"/>
                <a:ea typeface="Calibri" pitchFamily="34" charset="0"/>
                <a:cs typeface="Arial" pitchFamily="34" charset="0"/>
              </a:rPr>
              <a:t>zerinden bağlantı (</a:t>
            </a:r>
            <a:r>
              <a:rPr kumimoji="0" lang="tr-TR" sz="2000" b="0" i="0" u="none" strike="noStrike" cap="none" normalizeH="0" baseline="0" dirty="0" smtClean="0">
                <a:ln>
                  <a:noFill/>
                </a:ln>
                <a:solidFill>
                  <a:srgbClr val="2361A1"/>
                </a:solidFill>
                <a:effectLst/>
                <a:latin typeface="Arial" pitchFamily="34" charset="0"/>
                <a:ea typeface="Calibri" pitchFamily="34" charset="0"/>
                <a:cs typeface="Arial" pitchFamily="34" charset="0"/>
              </a:rPr>
              <a:t>HPNA</a:t>
            </a:r>
            <a:r>
              <a:rPr kumimoji="0" lang="tr-TR" sz="2000" b="0" i="0" u="none" strike="noStrike" cap="none" normalizeH="0" baseline="0" dirty="0" smtClean="0">
                <a:ln>
                  <a:noFill/>
                </a:ln>
                <a:solidFill>
                  <a:srgbClr val="111111"/>
                </a:solidFill>
                <a:effectLst/>
                <a:latin typeface="Arial" pitchFamily="34" charset="0"/>
                <a:ea typeface="Calibri" pitchFamily="34" charset="0"/>
                <a:cs typeface="Arial" pitchFamily="34" charset="0"/>
              </a:rPr>
              <a:t>)</a:t>
            </a:r>
            <a:endParaRPr kumimoji="0" lang="tr-TR" sz="24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57200" y="332656"/>
            <a:ext cx="8229600" cy="5793507"/>
          </a:xfrm>
        </p:spPr>
        <p:txBody>
          <a:bodyPr>
            <a:normAutofit fontScale="92500" lnSpcReduction="10000"/>
          </a:bodyPr>
          <a:lstStyle/>
          <a:p>
            <a:r>
              <a:rPr lang="tr-TR" dirty="0"/>
              <a:t>Bir ağ </a:t>
            </a:r>
            <a:r>
              <a:rPr lang="tr-TR" dirty="0" smtClean="0"/>
              <a:t>bağlantısı </a:t>
            </a:r>
            <a:r>
              <a:rPr lang="tr-TR" dirty="0"/>
              <a:t>sağlayabilmeniz için bu üçünden birine mutlaka sahip olmanız gereklidir. Evinizde ağ kurmak için izlemeniz gereken adımlar ise şöyledir.</a:t>
            </a:r>
          </a:p>
          <a:p>
            <a:pPr lvl="0"/>
            <a:r>
              <a:rPr lang="tr-TR" dirty="0"/>
              <a:t>D</a:t>
            </a:r>
            <a:r>
              <a:rPr lang="tr-TR" dirty="0" smtClean="0"/>
              <a:t>onanımınızı </a:t>
            </a:r>
            <a:r>
              <a:rPr lang="tr-TR" dirty="0"/>
              <a:t>hazırlayın</a:t>
            </a:r>
          </a:p>
          <a:p>
            <a:pPr lvl="0"/>
            <a:r>
              <a:rPr lang="tr-TR" dirty="0" smtClean="0"/>
              <a:t>Donanımları bilgisayarınızın </a:t>
            </a:r>
            <a:r>
              <a:rPr lang="tr-TR" dirty="0"/>
              <a:t>tanıyacağı şekilde tanıtın</a:t>
            </a:r>
          </a:p>
          <a:p>
            <a:pPr lvl="0"/>
            <a:r>
              <a:rPr lang="tr-TR" dirty="0"/>
              <a:t>İnternet </a:t>
            </a:r>
            <a:r>
              <a:rPr lang="tr-TR" dirty="0" smtClean="0"/>
              <a:t>bağlantısı </a:t>
            </a:r>
            <a:r>
              <a:rPr lang="tr-TR" dirty="0"/>
              <a:t>gerekiyorsa sağlayın</a:t>
            </a:r>
          </a:p>
          <a:p>
            <a:pPr lvl="0"/>
            <a:r>
              <a:rPr lang="tr-TR" dirty="0" smtClean="0"/>
              <a:t>Modem, </a:t>
            </a:r>
            <a:r>
              <a:rPr lang="tr-TR" dirty="0"/>
              <a:t>router, erişim noktası gibi cihazlar varsa yönlendirmelerini yapın</a:t>
            </a:r>
          </a:p>
          <a:p>
            <a:pPr lvl="0"/>
            <a:r>
              <a:rPr lang="tr-TR" dirty="0"/>
              <a:t>Bilgisayarları birbirine tanıtın</a:t>
            </a:r>
          </a:p>
          <a:p>
            <a:pPr lvl="0"/>
            <a:r>
              <a:rPr lang="tr-TR" dirty="0"/>
              <a:t>Bağlanın</a:t>
            </a:r>
          </a:p>
          <a:p>
            <a:endParaRPr lang="tr-TR" dirty="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404664"/>
            <a:ext cx="8229600" cy="720080"/>
          </a:xfrm>
        </p:spPr>
        <p:txBody>
          <a:bodyPr>
            <a:normAutofit fontScale="90000"/>
          </a:bodyPr>
          <a:lstStyle/>
          <a:p>
            <a:r>
              <a:rPr lang="tr-TR" sz="4900" dirty="0" smtClean="0"/>
              <a:t>1-Donanımın </a:t>
            </a:r>
            <a:r>
              <a:rPr lang="tr-TR" sz="4900" dirty="0"/>
              <a:t>Hazırlanması</a:t>
            </a:r>
            <a:r>
              <a:rPr lang="tr-TR" b="1" dirty="0"/>
              <a:t/>
            </a:r>
            <a:br>
              <a:rPr lang="tr-TR" b="1" dirty="0"/>
            </a:br>
            <a:endParaRPr lang="tr-TR" dirty="0"/>
          </a:p>
        </p:txBody>
      </p:sp>
      <p:pic>
        <p:nvPicPr>
          <p:cNvPr id="4" name="3 Resim" descr="http://www.daha.net/blog/wp-content/uploads/2010/03/7f964411-0bc0-40ff-9000-b8476030ee50-300x280.png">
            <a:hlinkClick r:id="rId2"/>
          </p:cNvPr>
          <p:cNvPicPr/>
          <p:nvPr/>
        </p:nvPicPr>
        <p:blipFill>
          <a:blip r:embed="rId3" cstate="print">
            <a:extLst>
              <a:ext uri="{28A0092B-C50C-407E-A947-70E740481C1C}">
                <a14:useLocalDpi xmlns:lc="http://schemas.openxmlformats.org/drawingml/2006/lockedCanvas" xmlns:pic="http://schemas.openxmlformats.org/drawingml/2006/picture"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wpc="http://schemas.microsoft.com/office/word/2010/wordprocessingCanvas" xmlns="" val="0"/>
              </a:ext>
            </a:extLst>
          </a:blip>
          <a:srcRect/>
          <a:stretch>
            <a:fillRect/>
          </a:stretch>
        </p:blipFill>
        <p:spPr bwMode="auto">
          <a:xfrm>
            <a:off x="2267744" y="1196752"/>
            <a:ext cx="4392488" cy="4104456"/>
          </a:xfrm>
          <a:prstGeom prst="rect">
            <a:avLst/>
          </a:prstGeom>
          <a:noFill/>
          <a:ln>
            <a:noFill/>
          </a:ln>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57200" y="476672"/>
            <a:ext cx="8229600" cy="5649491"/>
          </a:xfrm>
        </p:spPr>
        <p:txBody>
          <a:bodyPr>
            <a:normAutofit fontScale="92500" lnSpcReduction="20000"/>
          </a:bodyPr>
          <a:lstStyle/>
          <a:p>
            <a:r>
              <a:rPr lang="tr-TR" dirty="0"/>
              <a:t>Öncelikli olarak gerekli ağ bağdaştırıcıları (Ethernet </a:t>
            </a:r>
            <a:r>
              <a:rPr lang="tr-TR" dirty="0" smtClean="0"/>
              <a:t>kartı,modem, </a:t>
            </a:r>
            <a:r>
              <a:rPr lang="tr-TR" dirty="0"/>
              <a:t>kablosuz adaptörü, router, switch, hub…) hazırlayın. Burada kullanacağınız yönteme göre seçenekler size kalmıştır. Eğer kablolu bağlantı yapacak ve internet bağlantınız yoksa bir hub veya switch, LAN kablosu </a:t>
            </a:r>
            <a:r>
              <a:rPr lang="tr-TR" dirty="0" smtClean="0"/>
              <a:t>ile bilgisayarınıza </a:t>
            </a:r>
            <a:r>
              <a:rPr lang="tr-TR" dirty="0"/>
              <a:t>tanıtılmış </a:t>
            </a:r>
            <a:r>
              <a:rPr lang="tr-TR" dirty="0" smtClean="0"/>
              <a:t>bir Ethernet kartına ihtiyacınız </a:t>
            </a:r>
            <a:r>
              <a:rPr lang="tr-TR" dirty="0"/>
              <a:t>olacak. İnternet bağlantınız varsa bunların dışında bir adet </a:t>
            </a:r>
            <a:r>
              <a:rPr lang="tr-TR" dirty="0" smtClean="0"/>
              <a:t>DSL modem kullanmanız </a:t>
            </a:r>
            <a:r>
              <a:rPr lang="tr-TR" dirty="0"/>
              <a:t>gerekecek. Kablosuz bağlantılarda ise kablo, switch veya hub yerine </a:t>
            </a:r>
            <a:r>
              <a:rPr lang="tr-TR" dirty="0" smtClean="0"/>
              <a:t>kablosuz</a:t>
            </a:r>
            <a:r>
              <a:rPr lang="tr-TR" dirty="0"/>
              <a:t> </a:t>
            </a:r>
            <a:r>
              <a:rPr lang="tr-TR" dirty="0" smtClean="0"/>
              <a:t>modem</a:t>
            </a:r>
            <a:r>
              <a:rPr lang="tr-TR" dirty="0"/>
              <a:t> kullanmanız yeterlidir. Bunun dışında </a:t>
            </a:r>
            <a:r>
              <a:rPr lang="tr-TR" dirty="0" smtClean="0"/>
              <a:t>bilgisayarınızın </a:t>
            </a:r>
            <a:r>
              <a:rPr lang="tr-TR" dirty="0"/>
              <a:t>da kablosuz sinyalleri alabilecek bir adaptöre ihtiyacı vardır</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dirty="0"/>
              <a:t>2-Donanımların tanıtılması</a:t>
            </a:r>
            <a:r>
              <a:rPr lang="tr-TR" b="1" dirty="0"/>
              <a:t/>
            </a:r>
            <a:br>
              <a:rPr lang="tr-TR" b="1" dirty="0"/>
            </a:br>
            <a:endParaRPr lang="tr-TR" dirty="0"/>
          </a:p>
        </p:txBody>
      </p:sp>
      <p:pic>
        <p:nvPicPr>
          <p:cNvPr id="4" name="3 Resim" descr="http://www.daha.net/blog/wp-content/uploads/2010/03/efd35800-4af8-4cba-b656-8bfe100150ae-240x300.png">
            <a:hlinkClick r:id="rId2"/>
          </p:cNvPr>
          <p:cNvPicPr/>
          <p:nvPr/>
        </p:nvPicPr>
        <p:blipFill>
          <a:blip r:embed="rId3" cstate="print">
            <a:extLst>
              <a:ext uri="{28A0092B-C50C-407E-A947-70E740481C1C}">
                <a14:useLocalDpi xmlns:lc="http://schemas.openxmlformats.org/drawingml/2006/lockedCanvas" xmlns:pic="http://schemas.openxmlformats.org/drawingml/2006/picture"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wpc="http://schemas.microsoft.com/office/word/2010/wordprocessingCanvas" xmlns="" val="0"/>
              </a:ext>
            </a:extLst>
          </a:blip>
          <a:srcRect/>
          <a:stretch>
            <a:fillRect/>
          </a:stretch>
        </p:blipFill>
        <p:spPr bwMode="auto">
          <a:xfrm>
            <a:off x="827584" y="1196752"/>
            <a:ext cx="6984776" cy="4032448"/>
          </a:xfrm>
          <a:prstGeom prst="rect">
            <a:avLst/>
          </a:prstGeom>
          <a:noFill/>
          <a:ln>
            <a:noFill/>
          </a:ln>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57200" y="476672"/>
            <a:ext cx="8229600" cy="5649491"/>
          </a:xfrm>
        </p:spPr>
        <p:txBody>
          <a:bodyPr>
            <a:normAutofit fontScale="92500" lnSpcReduction="10000"/>
          </a:bodyPr>
          <a:lstStyle/>
          <a:p>
            <a:r>
              <a:rPr lang="tr-TR" dirty="0"/>
              <a:t>Bu adım, ethernet kartı; gerekli ise kablosuz adaptörü; </a:t>
            </a:r>
            <a:r>
              <a:rPr lang="tr-TR" dirty="0" smtClean="0"/>
              <a:t>modem</a:t>
            </a:r>
            <a:r>
              <a:rPr lang="tr-TR" dirty="0"/>
              <a:t> kullanmıyorsak switch, kullanıyorsak modemin bilgisayara tanıtılması aşamasıdır. Ethernet kartları ve kablosuz adaptörler </a:t>
            </a:r>
            <a:r>
              <a:rPr lang="tr-TR" dirty="0" smtClean="0"/>
              <a:t>bilgisayarınıza kendiyazılımları </a:t>
            </a:r>
            <a:r>
              <a:rPr lang="tr-TR" dirty="0"/>
              <a:t>vasıtasıyla tanıtılmalıdır.</a:t>
            </a:r>
          </a:p>
          <a:p>
            <a:r>
              <a:rPr lang="tr-TR" dirty="0"/>
              <a:t>İnternete bağlanacaksanız veya </a:t>
            </a:r>
            <a:r>
              <a:rPr lang="tr-TR" dirty="0" smtClean="0"/>
              <a:t>modem kullanacaksanız </a:t>
            </a:r>
            <a:r>
              <a:rPr lang="tr-TR" dirty="0"/>
              <a:t>modem üzerinde yapmanız gereken </a:t>
            </a:r>
            <a:r>
              <a:rPr lang="tr-TR" dirty="0" smtClean="0"/>
              <a:t>ayarlar</a:t>
            </a:r>
            <a:r>
              <a:rPr lang="tr-TR" dirty="0"/>
              <a:t> olacaktır. Bu </a:t>
            </a:r>
            <a:r>
              <a:rPr lang="tr-TR" dirty="0" smtClean="0"/>
              <a:t>ayarlar modem </a:t>
            </a:r>
            <a:r>
              <a:rPr lang="tr-TR" dirty="0"/>
              <a:t>türüne, modeline göre ve internet servis sağlayıcıya (iss) göre değişmektedir. Modem olarak tek çıkışlı bir modelimiz varsa en az bir tane de switch kullanmamız gerekecektir. </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57200" y="332656"/>
            <a:ext cx="8229600" cy="5793507"/>
          </a:xfrm>
        </p:spPr>
        <p:txBody>
          <a:bodyPr>
            <a:normAutofit lnSpcReduction="10000"/>
          </a:bodyPr>
          <a:lstStyle/>
          <a:p>
            <a:r>
              <a:rPr lang="tr-TR" dirty="0"/>
              <a:t>Switch modemden gelen sinyali çoğaltıp bilgisayarlara dağıtan bir cihazdır. Switch kendi başına çalışabilme yeteneğine sahip değildir. Eğer sadece switch kullanacaksanız, yani internet bağlantısı istemiyorsanız bu durumda bilgisayarlarınızı switch </a:t>
            </a:r>
            <a:r>
              <a:rPr lang="tr-TR" dirty="0" smtClean="0"/>
              <a:t>ayarlarına </a:t>
            </a:r>
            <a:r>
              <a:rPr lang="tr-TR" dirty="0"/>
              <a:t>uygun hale getirmeli ve </a:t>
            </a:r>
            <a:r>
              <a:rPr lang="tr-TR" dirty="0" smtClean="0"/>
              <a:t>bilgisayarınızın </a:t>
            </a:r>
            <a:r>
              <a:rPr lang="tr-TR" dirty="0"/>
              <a:t>ağ seçeneklerinde bazı değişiklikler yapmalısınız. Bunlar genellikle ip </a:t>
            </a:r>
            <a:r>
              <a:rPr lang="tr-TR" dirty="0" smtClean="0"/>
              <a:t>ayarları </a:t>
            </a:r>
            <a:r>
              <a:rPr lang="tr-TR" dirty="0"/>
              <a:t>dediğimiz, modemin otomatik olarak dağıttığı bir sayı aralığıdır ve modemin olmadığı durumlarda bunu kendi elimizle tanıtmalıyız.</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dirty="0" smtClean="0"/>
              <a:t/>
            </a:r>
            <a:br>
              <a:rPr lang="tr-TR" dirty="0" smtClean="0"/>
            </a:br>
            <a:r>
              <a:rPr lang="tr-TR" b="1" dirty="0" smtClean="0"/>
              <a:t>3-İnternet </a:t>
            </a:r>
            <a:r>
              <a:rPr lang="tr-TR" b="1" dirty="0"/>
              <a:t>Bağlantısının Yapılandırılması</a:t>
            </a:r>
            <a:br>
              <a:rPr lang="tr-TR" b="1" dirty="0"/>
            </a:br>
            <a:endParaRPr lang="tr-TR" dirty="0"/>
          </a:p>
        </p:txBody>
      </p:sp>
      <p:sp>
        <p:nvSpPr>
          <p:cNvPr id="3" name="2 İçerik Yer Tutucusu"/>
          <p:cNvSpPr>
            <a:spLocks noGrp="1"/>
          </p:cNvSpPr>
          <p:nvPr>
            <p:ph idx="1"/>
          </p:nvPr>
        </p:nvSpPr>
        <p:spPr/>
        <p:txBody>
          <a:bodyPr/>
          <a:lstStyle/>
          <a:p>
            <a:r>
              <a:rPr lang="tr-TR" dirty="0"/>
              <a:t>İnternet kurulumu için ISS’ </a:t>
            </a:r>
            <a:r>
              <a:rPr lang="tr-TR" dirty="0" err="1"/>
              <a:t>nizin</a:t>
            </a:r>
            <a:r>
              <a:rPr lang="tr-TR" dirty="0"/>
              <a:t> size sağladığı kullanıcı bilgileri modem içerisine konsol üzerinden veya bahsettiğimiz kurulum CD’ si vasıtasıyla tanıtmalısınız. Bu işlem için ISS’ </a:t>
            </a:r>
            <a:r>
              <a:rPr lang="tr-TR" dirty="0" err="1"/>
              <a:t>nize</a:t>
            </a:r>
            <a:r>
              <a:rPr lang="tr-TR" dirty="0"/>
              <a:t> veya bir teknik servise başvurmanız sizin açınızdan </a:t>
            </a:r>
            <a:r>
              <a:rPr lang="tr-TR" dirty="0" smtClean="0"/>
              <a:t>daha </a:t>
            </a:r>
            <a:r>
              <a:rPr lang="tr-TR" dirty="0"/>
              <a:t>yararlı olur</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dirty="0" smtClean="0"/>
              <a:t/>
            </a:r>
            <a:br>
              <a:rPr lang="tr-TR" dirty="0" smtClean="0"/>
            </a:br>
            <a:r>
              <a:rPr lang="tr-TR" b="1" dirty="0" smtClean="0"/>
              <a:t>4-Gerekiyorsa </a:t>
            </a:r>
            <a:r>
              <a:rPr lang="tr-TR" b="1" dirty="0"/>
              <a:t>Yönlendirme Yapılması</a:t>
            </a:r>
            <a:br>
              <a:rPr lang="tr-TR" b="1" dirty="0"/>
            </a:br>
            <a:endParaRPr lang="tr-TR" dirty="0"/>
          </a:p>
        </p:txBody>
      </p:sp>
      <p:sp>
        <p:nvSpPr>
          <p:cNvPr id="3" name="2 İçerik Yer Tutucusu"/>
          <p:cNvSpPr>
            <a:spLocks noGrp="1"/>
          </p:cNvSpPr>
          <p:nvPr>
            <p:ph idx="1"/>
          </p:nvPr>
        </p:nvSpPr>
        <p:spPr/>
        <p:txBody>
          <a:bodyPr/>
          <a:lstStyle/>
          <a:p>
            <a:r>
              <a:rPr lang="tr-TR" dirty="0"/>
              <a:t>Eğer bir erişim noktası veya hub kullanıyorsak bu aygıtları ve buna bağlı aygıtları birbirine tanıtmamız gerekecektir. Bu aygıtlar genellikle alınan sinyali dağıtmak için kullanılır ve birbirleriye belirli </a:t>
            </a:r>
            <a:r>
              <a:rPr lang="tr-TR" dirty="0" smtClean="0"/>
              <a:t>iletişim</a:t>
            </a:r>
            <a:r>
              <a:rPr lang="tr-TR" dirty="0"/>
              <a:t> yöntemleri ile bağlanırlar.</a:t>
            </a:r>
          </a:p>
          <a:p>
            <a:endParaRPr lang="tr-TR"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Resim" descr="http://img52.imageshack.us/img52/3160/212au.jpg"/>
          <p:cNvPicPr/>
          <p:nvPr/>
        </p:nvPicPr>
        <p:blipFill>
          <a:blip r:embed="rId2" cstate="print">
            <a:extLst>
              <a:ext uri="{28A0092B-C50C-407E-A947-70E740481C1C}">
                <a14:useLocalDpi xmlns:lc="http://schemas.openxmlformats.org/drawingml/2006/lockedCanvas" xmlns:pic="http://schemas.openxmlformats.org/drawingml/2006/picture"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wpc="http://schemas.microsoft.com/office/word/2010/wordprocessingCanvas" xmlns="" val="0"/>
              </a:ext>
            </a:extLst>
          </a:blip>
          <a:srcRect/>
          <a:stretch>
            <a:fillRect/>
          </a:stretch>
        </p:blipFill>
        <p:spPr bwMode="auto">
          <a:xfrm>
            <a:off x="611560" y="476672"/>
            <a:ext cx="7350249" cy="2564904"/>
          </a:xfrm>
          <a:prstGeom prst="rect">
            <a:avLst/>
          </a:prstGeom>
          <a:noFill/>
          <a:ln>
            <a:noFill/>
          </a:ln>
        </p:spPr>
      </p:pic>
      <p:pic>
        <p:nvPicPr>
          <p:cNvPr id="5" name="4 Resim" descr="http://img84.imageshack.us/img84/4889/netrehbercrimptoolcopyc.jpg"/>
          <p:cNvPicPr/>
          <p:nvPr/>
        </p:nvPicPr>
        <p:blipFill>
          <a:blip r:embed="rId3" cstate="print">
            <a:extLst>
              <a:ext uri="{28A0092B-C50C-407E-A947-70E740481C1C}">
                <a14:useLocalDpi xmlns:lc="http://schemas.openxmlformats.org/drawingml/2006/lockedCanvas" xmlns:pic="http://schemas.openxmlformats.org/drawingml/2006/picture"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wpc="http://schemas.microsoft.com/office/word/2010/wordprocessingCanvas" xmlns="" val="0"/>
              </a:ext>
            </a:extLst>
          </a:blip>
          <a:srcRect/>
          <a:stretch>
            <a:fillRect/>
          </a:stretch>
        </p:blipFill>
        <p:spPr bwMode="auto">
          <a:xfrm>
            <a:off x="539552" y="3284984"/>
            <a:ext cx="7416824" cy="2379340"/>
          </a:xfrm>
          <a:prstGeom prst="rect">
            <a:avLst/>
          </a:prstGeom>
          <a:noFill/>
          <a:ln>
            <a:noFill/>
          </a:ln>
        </p:spPr>
      </p:pic>
      <p:sp>
        <p:nvSpPr>
          <p:cNvPr id="6" name="5 Metin kutusu"/>
          <p:cNvSpPr txBox="1"/>
          <p:nvPr/>
        </p:nvSpPr>
        <p:spPr>
          <a:xfrm>
            <a:off x="755576" y="5733256"/>
            <a:ext cx="7560840" cy="923330"/>
          </a:xfrm>
          <a:prstGeom prst="rect">
            <a:avLst/>
          </a:prstGeom>
          <a:noFill/>
        </p:spPr>
        <p:txBody>
          <a:bodyPr wrap="square" rtlCol="0">
            <a:spAutoFit/>
          </a:bodyPr>
          <a:lstStyle/>
          <a:p>
            <a:r>
              <a:rPr lang="tr-TR" dirty="0"/>
              <a:t>Kullanacağınız kabloları hazır olarak alabilirsiniz veya gideceğiniz yerde kabloları ve RJ45leri alıp, orada bastırabilirsiniz. Bu durumda mutlaka yaptırdığınız veya aldığınız kabloları test cihazı ile test </a:t>
            </a:r>
            <a:r>
              <a:rPr lang="tr-TR" dirty="0" smtClean="0"/>
              <a:t>ettirin.</a:t>
            </a:r>
            <a:endParaRPr lang="tr-TR" dirty="0"/>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dirty="0" smtClean="0"/>
              <a:t/>
            </a:r>
            <a:br>
              <a:rPr lang="tr-TR" dirty="0" smtClean="0"/>
            </a:br>
            <a:r>
              <a:rPr lang="tr-TR" b="1" dirty="0" smtClean="0"/>
              <a:t>5-Bilgisayarların </a:t>
            </a:r>
            <a:r>
              <a:rPr lang="tr-TR" b="1" dirty="0"/>
              <a:t>Birbirine Tanıtılması</a:t>
            </a:r>
            <a:br>
              <a:rPr lang="tr-TR" b="1" dirty="0"/>
            </a:br>
            <a:endParaRPr lang="tr-TR" dirty="0"/>
          </a:p>
        </p:txBody>
      </p:sp>
      <p:sp>
        <p:nvSpPr>
          <p:cNvPr id="3" name="2 İçerik Yer Tutucusu"/>
          <p:cNvSpPr>
            <a:spLocks noGrp="1"/>
          </p:cNvSpPr>
          <p:nvPr>
            <p:ph idx="1"/>
          </p:nvPr>
        </p:nvSpPr>
        <p:spPr/>
        <p:txBody>
          <a:bodyPr>
            <a:noAutofit/>
          </a:bodyPr>
          <a:lstStyle/>
          <a:p>
            <a:r>
              <a:rPr lang="tr-TR" sz="2600" dirty="0"/>
              <a:t>Bilgisayarlar kendi </a:t>
            </a:r>
            <a:r>
              <a:rPr lang="tr-TR" sz="2600" dirty="0" smtClean="0"/>
              <a:t>güvenlik</a:t>
            </a:r>
            <a:r>
              <a:rPr lang="tr-TR" sz="2600" dirty="0"/>
              <a:t> ayarları</a:t>
            </a:r>
            <a:r>
              <a:rPr lang="tr-TR" sz="2600" dirty="0" smtClean="0"/>
              <a:t>, güvenlik </a:t>
            </a:r>
            <a:r>
              <a:rPr lang="tr-TR" sz="2600" dirty="0"/>
              <a:t> duvarları ve virüs koruma sistemlerine sahiptir. Bu yüzden ağ üzerinde iki bilgisayarın birbirini görebilmesi için bazı </a:t>
            </a:r>
            <a:r>
              <a:rPr lang="tr-TR" sz="2600" dirty="0" smtClean="0"/>
              <a:t>güvenlik</a:t>
            </a:r>
            <a:r>
              <a:rPr lang="tr-TR" sz="2600" u="sng" dirty="0" smtClean="0"/>
              <a:t> </a:t>
            </a:r>
            <a:r>
              <a:rPr lang="tr-TR" sz="2600" dirty="0" smtClean="0"/>
              <a:t>ayarlarının </a:t>
            </a:r>
            <a:r>
              <a:rPr lang="tr-TR" sz="2600" dirty="0"/>
              <a:t>yapılması gerekmektedir. Bunlardan birincisi dosya ve yazıcı paylaşımıdır. Bilgisayarınızda var olan dosyaları iki yollu paylaşıma açabilirsiniz; “misafir” olarak veya “sahip” olarak. Misafir paylaşımında bilgisayarınızdaki dosyaları gören misafir kullanıcı dosyalarınızın içeriğini değiştiremez, sadece görür ve okur. Sahip paylaşımında ise her türlü hakka sahip olur. </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dirty="0" smtClean="0"/>
              <a:t/>
            </a:r>
            <a:br>
              <a:rPr lang="tr-TR" dirty="0" smtClean="0"/>
            </a:br>
            <a:r>
              <a:rPr lang="tr-TR" b="1" dirty="0" smtClean="0"/>
              <a:t>6-Bağlantı </a:t>
            </a:r>
            <a:r>
              <a:rPr lang="tr-TR" b="1" dirty="0"/>
              <a:t>Adımı</a:t>
            </a:r>
            <a:br>
              <a:rPr lang="tr-TR" b="1" dirty="0"/>
            </a:br>
            <a:endParaRPr lang="tr-TR" dirty="0"/>
          </a:p>
        </p:txBody>
      </p:sp>
      <p:sp>
        <p:nvSpPr>
          <p:cNvPr id="3" name="2 İçerik Yer Tutucusu"/>
          <p:cNvSpPr>
            <a:spLocks noGrp="1"/>
          </p:cNvSpPr>
          <p:nvPr>
            <p:ph idx="1"/>
          </p:nvPr>
        </p:nvSpPr>
        <p:spPr/>
        <p:txBody>
          <a:bodyPr>
            <a:normAutofit fontScale="85000" lnSpcReduction="20000"/>
          </a:bodyPr>
          <a:lstStyle/>
          <a:p>
            <a:r>
              <a:rPr lang="tr-TR" dirty="0"/>
              <a:t>Şimdi bilgisayarların birinden Ağ Bağlantıları’ </a:t>
            </a:r>
            <a:r>
              <a:rPr lang="tr-TR" dirty="0" err="1"/>
              <a:t>na</a:t>
            </a:r>
            <a:r>
              <a:rPr lang="tr-TR" dirty="0"/>
              <a:t> girip çalışma grubu bilgisayarlarını sorgulattığınızda diğer bilgisayarın adını görmeli ve buna tıkladığınızda da o bilgisayarda paylaşıma açık klasörleri ve yazıcıları görmelisiniz. Eğer </a:t>
            </a:r>
            <a:r>
              <a:rPr lang="tr-TR" dirty="0" smtClean="0"/>
              <a:t>hata</a:t>
            </a:r>
            <a:r>
              <a:rPr lang="tr-TR" dirty="0"/>
              <a:t> veriyorsa veya bağlanamıyorsa, bilgisayarınızın </a:t>
            </a:r>
            <a:r>
              <a:rPr lang="tr-TR" dirty="0" smtClean="0"/>
              <a:t>güvenlik</a:t>
            </a:r>
            <a:r>
              <a:rPr lang="tr-TR" dirty="0"/>
              <a:t> duvarı ayarlarına veya anti virüsünüzün ayarlarına göz atın. Sorun mutlaka buradan kaynaklanıyordur. Bu aşamayı da atlattıktan sonra iki bilgisayar arasında dosya paylaşımı, yazıcı paylaşımı yapabilir, tüm bilgisayarlar internete aynı anda bağlanabilir, ağ üzerinden karşılıklı eş zamanlı </a:t>
            </a:r>
            <a:r>
              <a:rPr lang="tr-TR" dirty="0" smtClean="0"/>
              <a:t>oyun,yazılım</a:t>
            </a:r>
            <a:r>
              <a:rPr lang="tr-TR" dirty="0"/>
              <a:t> ve projelerinizi </a:t>
            </a:r>
            <a:r>
              <a:rPr lang="tr-TR" dirty="0" smtClean="0"/>
              <a:t>yönlendirebilirsiniz.</a:t>
            </a:r>
            <a:endParaRPr lang="tr-TR"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Resim" descr="http://www.darkhardware.com/content/images/content/netrehber_rj45.jpg"/>
          <p:cNvPicPr/>
          <p:nvPr/>
        </p:nvPicPr>
        <p:blipFill>
          <a:blip r:embed="rId2" cstate="print">
            <a:extLst>
              <a:ext uri="{28A0092B-C50C-407E-A947-70E740481C1C}">
                <a14:useLocalDpi xmlns:lc="http://schemas.openxmlformats.org/drawingml/2006/lockedCanvas" xmlns:pic="http://schemas.openxmlformats.org/drawingml/2006/picture"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wpc="http://schemas.microsoft.com/office/word/2010/wordprocessingCanvas" xmlns="" val="0"/>
              </a:ext>
            </a:extLst>
          </a:blip>
          <a:srcRect/>
          <a:stretch>
            <a:fillRect/>
          </a:stretch>
        </p:blipFill>
        <p:spPr bwMode="auto">
          <a:xfrm>
            <a:off x="251520" y="260648"/>
            <a:ext cx="3672408" cy="4586833"/>
          </a:xfrm>
          <a:prstGeom prst="rect">
            <a:avLst/>
          </a:prstGeom>
          <a:noFill/>
          <a:ln>
            <a:noFill/>
          </a:ln>
        </p:spPr>
      </p:pic>
      <p:sp>
        <p:nvSpPr>
          <p:cNvPr id="5" name="4 Metin kutusu"/>
          <p:cNvSpPr txBox="1"/>
          <p:nvPr/>
        </p:nvSpPr>
        <p:spPr>
          <a:xfrm>
            <a:off x="611560" y="5301208"/>
            <a:ext cx="1872208" cy="369332"/>
          </a:xfrm>
          <a:prstGeom prst="rect">
            <a:avLst/>
          </a:prstGeom>
          <a:noFill/>
        </p:spPr>
        <p:txBody>
          <a:bodyPr wrap="square" rtlCol="0">
            <a:spAutoFit/>
          </a:bodyPr>
          <a:lstStyle/>
          <a:p>
            <a:r>
              <a:rPr lang="tr-TR" dirty="0" smtClean="0"/>
              <a:t>RJ-45 kablo ucu</a:t>
            </a:r>
            <a:endParaRPr lang="tr-TR" dirty="0"/>
          </a:p>
        </p:txBody>
      </p:sp>
      <p:pic>
        <p:nvPicPr>
          <p:cNvPr id="6" name="5 Resim" descr="http://www.darkhardware.com/content/images/content/netrehber_rj45mac2.jpg"/>
          <p:cNvPicPr/>
          <p:nvPr/>
        </p:nvPicPr>
        <p:blipFill>
          <a:blip r:embed="rId3" cstate="print">
            <a:extLst>
              <a:ext uri="{28A0092B-C50C-407E-A947-70E740481C1C}">
                <a14:useLocalDpi xmlns:lc="http://schemas.openxmlformats.org/drawingml/2006/lockedCanvas" xmlns:pic="http://schemas.openxmlformats.org/drawingml/2006/picture"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wpc="http://schemas.microsoft.com/office/word/2010/wordprocessingCanvas" xmlns="" val="0"/>
              </a:ext>
            </a:extLst>
          </a:blip>
          <a:srcRect/>
          <a:stretch>
            <a:fillRect/>
          </a:stretch>
        </p:blipFill>
        <p:spPr bwMode="auto">
          <a:xfrm>
            <a:off x="4283968" y="332656"/>
            <a:ext cx="4392488" cy="4608512"/>
          </a:xfrm>
          <a:prstGeom prst="rect">
            <a:avLst/>
          </a:prstGeom>
          <a:noFill/>
          <a:ln>
            <a:noFill/>
          </a:ln>
        </p:spPr>
      </p:pic>
      <p:sp>
        <p:nvSpPr>
          <p:cNvPr id="7" name="6 Dikdörtgen"/>
          <p:cNvSpPr/>
          <p:nvPr/>
        </p:nvSpPr>
        <p:spPr>
          <a:xfrm>
            <a:off x="5148064" y="5301208"/>
            <a:ext cx="2592288" cy="646331"/>
          </a:xfrm>
          <a:prstGeom prst="rect">
            <a:avLst/>
          </a:prstGeom>
        </p:spPr>
        <p:txBody>
          <a:bodyPr wrap="square">
            <a:spAutoFit/>
          </a:bodyPr>
          <a:lstStyle/>
          <a:p>
            <a:r>
              <a:rPr lang="tr-TR" dirty="0"/>
              <a:t>RJ45′ e ait </a:t>
            </a:r>
            <a:r>
              <a:rPr lang="tr-TR" dirty="0" err="1"/>
              <a:t>pin</a:t>
            </a:r>
            <a:r>
              <a:rPr lang="tr-TR" dirty="0"/>
              <a:t> sıralaması</a:t>
            </a:r>
            <a:br>
              <a:rPr lang="tr-TR" dirty="0"/>
            </a:br>
            <a:endParaRPr lang="tr-TR"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b="1" dirty="0"/>
              <a:t>Crossover (Çapraz) Bağlantı</a:t>
            </a:r>
            <a:endParaRPr lang="tr-TR" dirty="0"/>
          </a:p>
        </p:txBody>
      </p:sp>
      <p:sp>
        <p:nvSpPr>
          <p:cNvPr id="3" name="2 İçerik Yer Tutucusu"/>
          <p:cNvSpPr>
            <a:spLocks noGrp="1"/>
          </p:cNvSpPr>
          <p:nvPr>
            <p:ph idx="1"/>
          </p:nvPr>
        </p:nvSpPr>
        <p:spPr/>
        <p:txBody>
          <a:bodyPr/>
          <a:lstStyle/>
          <a:p>
            <a:r>
              <a:rPr lang="tr-TR" dirty="0"/>
              <a:t>Bu tipte bir bağlantı, sadece 2 bilgisayar veya cihaz arasında gerçekleştirilebilir. (Network ağ kurulumu) Her bilgisayarda bir network kartı takılmış ve sürücülerinin doğru yüklenmiş olması gerekiyor. Bu işlemleri doğru olarak tamamladıysanız size nasıl hazırlanacağını göstereceğimiz kabloyu sistemlerinize takarak kendi network ortamınıza </a:t>
            </a:r>
            <a:r>
              <a:rPr lang="tr-TR" dirty="0" smtClean="0"/>
              <a:t>kavuşabilirsiniz.</a:t>
            </a:r>
            <a:endParaRPr lang="tr-TR"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b="1" dirty="0"/>
              <a:t>Crossover kablonun hazırlanışı</a:t>
            </a:r>
            <a:endParaRPr lang="tr-TR" dirty="0"/>
          </a:p>
        </p:txBody>
      </p:sp>
      <p:sp>
        <p:nvSpPr>
          <p:cNvPr id="3" name="2 İçerik Yer Tutucusu"/>
          <p:cNvSpPr>
            <a:spLocks noGrp="1"/>
          </p:cNvSpPr>
          <p:nvPr>
            <p:ph idx="1"/>
          </p:nvPr>
        </p:nvSpPr>
        <p:spPr>
          <a:xfrm>
            <a:off x="457200" y="1600200"/>
            <a:ext cx="8229600" cy="4853136"/>
          </a:xfrm>
        </p:spPr>
        <p:txBody>
          <a:bodyPr>
            <a:normAutofit fontScale="92500" lnSpcReduction="10000"/>
          </a:bodyPr>
          <a:lstStyle/>
          <a:p>
            <a:r>
              <a:rPr lang="tr-TR" dirty="0"/>
              <a:t>Bu işlem için uygun uzunlukta bir CAT5 kablo ve iki tane RJ45 erkek sokete ihtiyacımız var. {Network ağ kurulumu} Kablo uzunluğunu, ölçtüğünüz değerden her zaman 1 m. fazla tutun. Böylece kablonun kısa gelme ihtimalinden uzaklaşırsınız. Öncelikle sarmal çiftlerin kablo uçlarında nasıl dizildiğini inceleyelim.</a:t>
            </a:r>
            <a:br>
              <a:rPr lang="tr-TR" dirty="0"/>
            </a:br>
            <a:r>
              <a:rPr lang="tr-TR" dirty="0"/>
              <a:t/>
            </a:r>
            <a:br>
              <a:rPr lang="tr-TR" dirty="0"/>
            </a:br>
            <a:r>
              <a:rPr lang="tr-TR" dirty="0"/>
              <a:t/>
            </a:r>
            <a:br>
              <a:rPr lang="tr-TR" dirty="0"/>
            </a:br>
            <a:r>
              <a:rPr lang="tr-TR" dirty="0"/>
              <a:t/>
            </a:r>
            <a:br>
              <a:rPr lang="tr-TR" dirty="0"/>
            </a:br>
            <a:endParaRPr lang="tr-TR"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Resim" descr="http://www.darkhardware.com/content/images/content/netrehber_twistedps.jpg"/>
          <p:cNvPicPr/>
          <p:nvPr/>
        </p:nvPicPr>
        <p:blipFill>
          <a:blip r:embed="rId2" cstate="print">
            <a:extLst>
              <a:ext uri="{28A0092B-C50C-407E-A947-70E740481C1C}">
                <a14:useLocalDpi xmlns:lc="http://schemas.openxmlformats.org/drawingml/2006/lockedCanvas" xmlns:pic="http://schemas.openxmlformats.org/drawingml/2006/picture"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wpc="http://schemas.microsoft.com/office/word/2010/wordprocessingCanvas" xmlns="" val="0"/>
              </a:ext>
            </a:extLst>
          </a:blip>
          <a:srcRect/>
          <a:stretch>
            <a:fillRect/>
          </a:stretch>
        </p:blipFill>
        <p:spPr bwMode="auto">
          <a:xfrm>
            <a:off x="251520" y="404664"/>
            <a:ext cx="3312368" cy="4104456"/>
          </a:xfrm>
          <a:prstGeom prst="rect">
            <a:avLst/>
          </a:prstGeom>
          <a:noFill/>
          <a:ln>
            <a:noFill/>
          </a:ln>
        </p:spPr>
      </p:pic>
      <p:sp>
        <p:nvSpPr>
          <p:cNvPr id="5" name="4 Metin kutusu"/>
          <p:cNvSpPr txBox="1"/>
          <p:nvPr/>
        </p:nvSpPr>
        <p:spPr>
          <a:xfrm>
            <a:off x="899592" y="4941168"/>
            <a:ext cx="1860644" cy="369332"/>
          </a:xfrm>
          <a:prstGeom prst="rect">
            <a:avLst/>
          </a:prstGeom>
          <a:noFill/>
        </p:spPr>
        <p:txBody>
          <a:bodyPr wrap="square" rtlCol="0">
            <a:spAutoFit/>
          </a:bodyPr>
          <a:lstStyle/>
          <a:p>
            <a:r>
              <a:rPr lang="tr-TR" dirty="0" smtClean="0"/>
              <a:t>Sarmal çiftler</a:t>
            </a:r>
            <a:endParaRPr lang="tr-TR" dirty="0"/>
          </a:p>
        </p:txBody>
      </p:sp>
      <p:pic>
        <p:nvPicPr>
          <p:cNvPr id="6" name="5 Resim" descr="http://www.darkhardware.com/content/images/content/netrehber_f568a.png"/>
          <p:cNvPicPr/>
          <p:nvPr/>
        </p:nvPicPr>
        <p:blipFill>
          <a:blip r:embed="rId3" cstate="print">
            <a:extLst>
              <a:ext uri="{28A0092B-C50C-407E-A947-70E740481C1C}">
                <a14:useLocalDpi xmlns:lc="http://schemas.openxmlformats.org/drawingml/2006/lockedCanvas" xmlns:pic="http://schemas.openxmlformats.org/drawingml/2006/picture"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wpc="http://schemas.microsoft.com/office/word/2010/wordprocessingCanvas" xmlns="" val="0"/>
              </a:ext>
            </a:extLst>
          </a:blip>
          <a:srcRect/>
          <a:stretch>
            <a:fillRect/>
          </a:stretch>
        </p:blipFill>
        <p:spPr bwMode="auto">
          <a:xfrm>
            <a:off x="3779912" y="332656"/>
            <a:ext cx="4464496" cy="4176464"/>
          </a:xfrm>
          <a:prstGeom prst="rect">
            <a:avLst/>
          </a:prstGeom>
          <a:noFill/>
          <a:ln>
            <a:noFill/>
          </a:ln>
        </p:spPr>
      </p:pic>
      <p:sp>
        <p:nvSpPr>
          <p:cNvPr id="7" name="6 Dikdörtgen"/>
          <p:cNvSpPr/>
          <p:nvPr/>
        </p:nvSpPr>
        <p:spPr>
          <a:xfrm>
            <a:off x="4211960" y="4725144"/>
            <a:ext cx="3384376" cy="646331"/>
          </a:xfrm>
          <a:prstGeom prst="rect">
            <a:avLst/>
          </a:prstGeom>
        </p:spPr>
        <p:txBody>
          <a:bodyPr wrap="square">
            <a:spAutoFit/>
          </a:bodyPr>
          <a:lstStyle/>
          <a:p>
            <a:r>
              <a:rPr lang="tr-TR" dirty="0"/>
              <a:t>Crossover kablonun bir ucundaki renk sıralaması</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Dikdörtgen"/>
          <p:cNvSpPr/>
          <p:nvPr/>
        </p:nvSpPr>
        <p:spPr>
          <a:xfrm>
            <a:off x="395536" y="332656"/>
            <a:ext cx="8424936" cy="2954655"/>
          </a:xfrm>
          <a:prstGeom prst="rect">
            <a:avLst/>
          </a:prstGeom>
        </p:spPr>
        <p:txBody>
          <a:bodyPr wrap="square">
            <a:spAutoFit/>
          </a:bodyPr>
          <a:lstStyle/>
          <a:p>
            <a:r>
              <a:rPr lang="tr-TR" sz="2400" dirty="0"/>
              <a:t>Kabloların uçlarını RJ45 soketlere basmadan önce uygun bir biçimde açıyoruz. Bu işlem için basma aparatınızın üzerinde kablo sıyırmak için kısımlar varsa kullanabilirsiniz. Sarmal çiftlerin uzunluğu uygun miktarda olmalıdır. Bu uzunluk 1.2 – 1.4 cm. civarında seçilirse kablo düzgün biçimde sıkışacaktır ağ kurulumu resimli anlatım. Aksi takdirde RJ45’ in kabloyu sıkıştırıp, çıkmasını engelleyecek olan kısım kablonuzu tam olarak kavrayamaz.</a:t>
            </a:r>
            <a:r>
              <a:rPr lang="tr-TR" dirty="0"/>
              <a:t/>
            </a:r>
            <a:br>
              <a:rPr lang="tr-TR" dirty="0"/>
            </a:br>
            <a:endParaRPr lang="tr-TR" dirty="0"/>
          </a:p>
        </p:txBody>
      </p:sp>
      <p:pic>
        <p:nvPicPr>
          <p:cNvPr id="5" name="4 Resim" descr="http://www.darkhardware.com/content/images/content/netrehber_568a.jpg"/>
          <p:cNvPicPr/>
          <p:nvPr/>
        </p:nvPicPr>
        <p:blipFill>
          <a:blip r:embed="rId2" cstate="print">
            <a:extLst>
              <a:ext uri="{28A0092B-C50C-407E-A947-70E740481C1C}">
                <a14:useLocalDpi xmlns:lc="http://schemas.openxmlformats.org/drawingml/2006/lockedCanvas" xmlns:pic="http://schemas.openxmlformats.org/drawingml/2006/picture"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wpc="http://schemas.microsoft.com/office/word/2010/wordprocessingCanvas" xmlns="" val="0"/>
              </a:ext>
            </a:extLst>
          </a:blip>
          <a:srcRect/>
          <a:stretch>
            <a:fillRect/>
          </a:stretch>
        </p:blipFill>
        <p:spPr bwMode="auto">
          <a:xfrm>
            <a:off x="539552" y="3140968"/>
            <a:ext cx="3240360" cy="2736304"/>
          </a:xfrm>
          <a:prstGeom prst="rect">
            <a:avLst/>
          </a:prstGeom>
          <a:noFill/>
          <a:ln>
            <a:noFill/>
          </a:ln>
        </p:spPr>
      </p:pic>
      <p:sp>
        <p:nvSpPr>
          <p:cNvPr id="6" name="5 Dikdörtgen"/>
          <p:cNvSpPr/>
          <p:nvPr/>
        </p:nvSpPr>
        <p:spPr>
          <a:xfrm>
            <a:off x="827584" y="6056042"/>
            <a:ext cx="2717513" cy="646331"/>
          </a:xfrm>
          <a:prstGeom prst="rect">
            <a:avLst/>
          </a:prstGeom>
        </p:spPr>
        <p:txBody>
          <a:bodyPr wrap="square">
            <a:spAutoFit/>
          </a:bodyPr>
          <a:lstStyle/>
          <a:p>
            <a:r>
              <a:rPr lang="tr-TR" dirty="0"/>
              <a:t>Renk sıralamasının uygulaması</a:t>
            </a:r>
          </a:p>
        </p:txBody>
      </p:sp>
    </p:spTree>
  </p:cSld>
  <p:clrMapOvr>
    <a:masterClrMapping/>
  </p:clrMapOvr>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215</TotalTime>
  <Words>1103</Words>
  <Application>Microsoft Office PowerPoint</Application>
  <PresentationFormat>Ekran Gösterisi (4:3)</PresentationFormat>
  <Paragraphs>73</Paragraphs>
  <Slides>41</Slides>
  <Notes>0</Notes>
  <HiddenSlides>0</HiddenSlides>
  <MMClips>0</MMClips>
  <ScaleCrop>false</ScaleCrop>
  <HeadingPairs>
    <vt:vector size="4" baseType="variant">
      <vt:variant>
        <vt:lpstr>Tema</vt:lpstr>
      </vt:variant>
      <vt:variant>
        <vt:i4>1</vt:i4>
      </vt:variant>
      <vt:variant>
        <vt:lpstr>Slayt Başlıkları</vt:lpstr>
      </vt:variant>
      <vt:variant>
        <vt:i4>41</vt:i4>
      </vt:variant>
    </vt:vector>
  </HeadingPairs>
  <TitlesOfParts>
    <vt:vector size="42" baseType="lpstr">
      <vt:lpstr>Ofis Teması</vt:lpstr>
      <vt:lpstr>HALİL CAN</vt:lpstr>
      <vt:lpstr>FİZİKSEL OLARAK AĞ KURULUMU</vt:lpstr>
      <vt:lpstr>Network ağ kurulumu Kablolu Ağ, Bağlantı Tipleri, Ürünler, Malzemeler</vt:lpstr>
      <vt:lpstr>Slayt 4</vt:lpstr>
      <vt:lpstr>Slayt 5</vt:lpstr>
      <vt:lpstr>Crossover (Çapraz) Bağlantı</vt:lpstr>
      <vt:lpstr>Crossover kablonun hazırlanışı</vt:lpstr>
      <vt:lpstr>Slayt 8</vt:lpstr>
      <vt:lpstr>Slayt 9</vt:lpstr>
      <vt:lpstr>Slayt 10</vt:lpstr>
      <vt:lpstr>Slayt 11</vt:lpstr>
      <vt:lpstr>Slayt 12</vt:lpstr>
      <vt:lpstr>Slayt 13</vt:lpstr>
      <vt:lpstr>Slayt 14</vt:lpstr>
      <vt:lpstr>Crossover bağlantı ile kullanılabilecek cihazlar</vt:lpstr>
      <vt:lpstr>Hub Kullanarak Oluşturulan Ağlar</vt:lpstr>
      <vt:lpstr>Slayt 17</vt:lpstr>
      <vt:lpstr>Straight Through (Düz / Patch) kablonun hazırlanışı</vt:lpstr>
      <vt:lpstr>İki hub arasında bağlantı kurulumu</vt:lpstr>
      <vt:lpstr>Slayt 20</vt:lpstr>
      <vt:lpstr>Slayt 21</vt:lpstr>
      <vt:lpstr>Slayt 22</vt:lpstr>
      <vt:lpstr>Slayt 23</vt:lpstr>
      <vt:lpstr>Slayt 24</vt:lpstr>
      <vt:lpstr>Ağ ayarlarının elle yapılması (Network ağ kurulumu resimli anlatım)</vt:lpstr>
      <vt:lpstr>Slayt 26</vt:lpstr>
      <vt:lpstr>Slayt 27</vt:lpstr>
      <vt:lpstr>Yerel ağ bağlantısına ait özellikler penceresi</vt:lpstr>
      <vt:lpstr>Slayt 29</vt:lpstr>
      <vt:lpstr>AĞ KURULUMU</vt:lpstr>
      <vt:lpstr>Slayt 31</vt:lpstr>
      <vt:lpstr>Slayt 32</vt:lpstr>
      <vt:lpstr>1-Donanımın Hazırlanması </vt:lpstr>
      <vt:lpstr>Slayt 34</vt:lpstr>
      <vt:lpstr>2-Donanımların tanıtılması </vt:lpstr>
      <vt:lpstr>Slayt 36</vt:lpstr>
      <vt:lpstr>Slayt 37</vt:lpstr>
      <vt:lpstr> 3-İnternet Bağlantısının Yapılandırılması </vt:lpstr>
      <vt:lpstr> 4-Gerekiyorsa Yönlendirme Yapılması </vt:lpstr>
      <vt:lpstr> 5-Bilgisayarların Birbirine Tanıtılması </vt:lpstr>
      <vt:lpstr> 6-Bağlantı Adımı </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www.sorubak.com; yurt</dc:creator>
  <cp:keywords>www.sorubak.com</cp:keywords>
  <dc:description>www.sorubak.com</dc:description>
  <cp:lastModifiedBy>Dogan</cp:lastModifiedBy>
  <cp:revision>www.sorubak.com</cp:revision>
  <dcterms:created xsi:type="dcterms:W3CDTF">2012-11-28T10:33:45Z</dcterms:created>
  <dcterms:modified xsi:type="dcterms:W3CDTF">2012-12-06T17:41:33Z</dcterms:modified>
  <cp:category>www.sorubak.com</cp:category>
  <cp:contentType>www.sorubak.com</cp:contentType>
  <cp:contentStatus>www.sorubak.com</cp:contentStatus>
  <dc:language>www.sorubak.com</dc:language>
  <cp:version>www.sorubak.com</cp:version>
</cp:coreProperties>
</file>