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63" r:id="rId3"/>
    <p:sldId id="264" r:id="rId4"/>
    <p:sldId id="257" r:id="rId5"/>
    <p:sldId id="266" r:id="rId6"/>
    <p:sldId id="267" r:id="rId7"/>
    <p:sldId id="268" r:id="rId8"/>
    <p:sldId id="269" r:id="rId9"/>
    <p:sldId id="270" r:id="rId10"/>
    <p:sldId id="271" r:id="rId11"/>
    <p:sldId id="258" r:id="rId12"/>
    <p:sldId id="265" r:id="rId13"/>
    <p:sldId id="26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60F3C-28A4-4CCC-B8F7-6575F018F2F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F4C133F0-B62F-4B02-B588-8D8B51F20C8A}">
      <dgm:prSet/>
      <dgm:spPr/>
      <dgm:t>
        <a:bodyPr/>
        <a:lstStyle/>
        <a:p>
          <a:pPr rtl="0"/>
          <a:r>
            <a:rPr lang="tr-TR" b="1" baseline="0" dirty="0" smtClean="0"/>
            <a:t>HAC İBADETİ</a:t>
          </a:r>
          <a:endParaRPr lang="tr-TR" b="1" baseline="0" dirty="0"/>
        </a:p>
      </dgm:t>
    </dgm:pt>
    <dgm:pt modelId="{19BD5DD3-FA26-4108-A4C7-3DC32E72A082}" type="parTrans" cxnId="{87C8C1F0-C433-4C6C-83BC-0BCAC4C403EE}">
      <dgm:prSet/>
      <dgm:spPr/>
      <dgm:t>
        <a:bodyPr/>
        <a:lstStyle/>
        <a:p>
          <a:endParaRPr lang="tr-TR"/>
        </a:p>
      </dgm:t>
    </dgm:pt>
    <dgm:pt modelId="{1345D11B-064E-4A61-BF7F-3A66431FCC4F}" type="sibTrans" cxnId="{87C8C1F0-C433-4C6C-83BC-0BCAC4C403EE}">
      <dgm:prSet/>
      <dgm:spPr/>
      <dgm:t>
        <a:bodyPr/>
        <a:lstStyle/>
        <a:p>
          <a:endParaRPr lang="tr-TR"/>
        </a:p>
      </dgm:t>
    </dgm:pt>
    <dgm:pt modelId="{5478D716-92E5-4AA3-A507-6F235AA13700}" type="pres">
      <dgm:prSet presAssocID="{CD160F3C-28A4-4CCC-B8F7-6575F018F2F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21D7D5A-1B1F-4379-9B98-CE5E64F51FC2}" type="pres">
      <dgm:prSet presAssocID="{F4C133F0-B62F-4B02-B588-8D8B51F20C8A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C8C1F0-C433-4C6C-83BC-0BCAC4C403EE}" srcId="{CD160F3C-28A4-4CCC-B8F7-6575F018F2F1}" destId="{F4C133F0-B62F-4B02-B588-8D8B51F20C8A}" srcOrd="0" destOrd="0" parTransId="{19BD5DD3-FA26-4108-A4C7-3DC32E72A082}" sibTransId="{1345D11B-064E-4A61-BF7F-3A66431FCC4F}"/>
    <dgm:cxn modelId="{6C2E2E41-3A19-4803-8023-80163997A550}" type="presOf" srcId="{F4C133F0-B62F-4B02-B588-8D8B51F20C8A}" destId="{821D7D5A-1B1F-4379-9B98-CE5E64F51FC2}" srcOrd="0" destOrd="0" presId="urn:microsoft.com/office/officeart/2005/8/layout/process1"/>
    <dgm:cxn modelId="{3E74E3D7-20CD-486D-AA5E-28B07E467E43}" type="presOf" srcId="{CD160F3C-28A4-4CCC-B8F7-6575F018F2F1}" destId="{5478D716-92E5-4AA3-A507-6F235AA13700}" srcOrd="0" destOrd="0" presId="urn:microsoft.com/office/officeart/2005/8/layout/process1"/>
    <dgm:cxn modelId="{2DBEE0A3-F983-462D-B79C-78E49507636F}" type="presParOf" srcId="{5478D716-92E5-4AA3-A507-6F235AA13700}" destId="{821D7D5A-1B1F-4379-9B98-CE5E64F51FC2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D303C4-A7BC-4146-B533-75A5A59D328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BDCF1E4-3B37-40C6-8A1D-28301F1817D6}">
      <dgm:prSet phldrT="[Metin]"/>
      <dgm:spPr/>
      <dgm:t>
        <a:bodyPr/>
        <a:lstStyle/>
        <a:p>
          <a:r>
            <a:rPr lang="tr-TR" b="0" i="0" dirty="0" smtClean="0"/>
            <a:t>Hac niyetiyle yola çıkan Müslümanlar, harem sınırlarını belirleyen </a:t>
          </a:r>
          <a:r>
            <a:rPr lang="tr-TR" b="0" i="0" dirty="0" err="1" smtClean="0"/>
            <a:t>Mikat</a:t>
          </a:r>
          <a:r>
            <a:rPr lang="tr-TR" b="0" i="0" dirty="0" smtClean="0"/>
            <a:t> bölgelerinde ihrama girerek hac için ilk adımı atarlar.</a:t>
          </a:r>
          <a:endParaRPr lang="tr-TR" dirty="0"/>
        </a:p>
      </dgm:t>
    </dgm:pt>
    <dgm:pt modelId="{7ABB8A22-C617-4550-9868-1947C2AE6753}" type="parTrans" cxnId="{35171057-1117-447D-806C-80356D7BA752}">
      <dgm:prSet/>
      <dgm:spPr/>
      <dgm:t>
        <a:bodyPr/>
        <a:lstStyle/>
        <a:p>
          <a:endParaRPr lang="tr-TR"/>
        </a:p>
      </dgm:t>
    </dgm:pt>
    <dgm:pt modelId="{9DBBD410-C819-4307-869D-CEAF1BEA2684}" type="sibTrans" cxnId="{35171057-1117-447D-806C-80356D7BA752}">
      <dgm:prSet/>
      <dgm:spPr/>
      <dgm:t>
        <a:bodyPr/>
        <a:lstStyle/>
        <a:p>
          <a:endParaRPr lang="tr-TR"/>
        </a:p>
      </dgm:t>
    </dgm:pt>
    <dgm:pt modelId="{2360281E-68EF-4A9E-B645-BC1841B70834}">
      <dgm:prSet phldrT="[Metin]"/>
      <dgm:spPr/>
      <dgm:t>
        <a:bodyPr/>
        <a:lstStyle/>
        <a:p>
          <a:r>
            <a:rPr lang="tr-TR" b="0" i="0" dirty="0" smtClean="0"/>
            <a:t>Kabe’de “tavaf”, Safa ve Merve arasında “say” yapılır.</a:t>
          </a:r>
          <a:endParaRPr lang="tr-TR" dirty="0"/>
        </a:p>
      </dgm:t>
    </dgm:pt>
    <dgm:pt modelId="{91733A4C-39AA-4E2E-9D07-8E29F37391D9}" type="parTrans" cxnId="{CF85C95A-938C-4BDF-9A11-1096B1A645D9}">
      <dgm:prSet/>
      <dgm:spPr/>
      <dgm:t>
        <a:bodyPr/>
        <a:lstStyle/>
        <a:p>
          <a:endParaRPr lang="tr-TR"/>
        </a:p>
      </dgm:t>
    </dgm:pt>
    <dgm:pt modelId="{752F6A84-BDA8-4C9C-8168-E8843CFD37E3}" type="sibTrans" cxnId="{CF85C95A-938C-4BDF-9A11-1096B1A645D9}">
      <dgm:prSet/>
      <dgm:spPr/>
      <dgm:t>
        <a:bodyPr/>
        <a:lstStyle/>
        <a:p>
          <a:endParaRPr lang="tr-TR"/>
        </a:p>
      </dgm:t>
    </dgm:pt>
    <dgm:pt modelId="{166E4109-BBA3-49D8-BF5B-D1597588E957}">
      <dgm:prSet phldrT="[Metin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ARİFE GÜNÜ</a:t>
          </a:r>
          <a:endParaRPr lang="tr-TR" dirty="0"/>
        </a:p>
      </dgm:t>
    </dgm:pt>
    <dgm:pt modelId="{AE33378D-2C77-47C3-8E4A-C0C529A078F0}" type="parTrans" cxnId="{4E177083-AC0F-445B-BB00-030D6E04AD5A}">
      <dgm:prSet/>
      <dgm:spPr/>
      <dgm:t>
        <a:bodyPr/>
        <a:lstStyle/>
        <a:p>
          <a:endParaRPr lang="tr-TR"/>
        </a:p>
      </dgm:t>
    </dgm:pt>
    <dgm:pt modelId="{7B043062-B2A8-4A1E-ABB5-29DA36AD5A75}" type="sibTrans" cxnId="{4E177083-AC0F-445B-BB00-030D6E04AD5A}">
      <dgm:prSet/>
      <dgm:spPr/>
      <dgm:t>
        <a:bodyPr/>
        <a:lstStyle/>
        <a:p>
          <a:endParaRPr lang="tr-TR"/>
        </a:p>
      </dgm:t>
    </dgm:pt>
    <dgm:pt modelId="{9C586DC4-61C5-4786-A0B7-8BD35B0435C4}">
      <dgm:prSet phldrT="[Metin]"/>
      <dgm:spPr/>
      <dgm:t>
        <a:bodyPr/>
        <a:lstStyle/>
        <a:p>
          <a:r>
            <a:rPr lang="tr-TR" b="0" i="0" dirty="0" smtClean="0"/>
            <a:t>Arife günü Arafat’ta “vakfe” yapılır.</a:t>
          </a:r>
          <a:endParaRPr lang="tr-TR" dirty="0"/>
        </a:p>
      </dgm:t>
    </dgm:pt>
    <dgm:pt modelId="{240BB6D9-33D9-4341-80B1-17875D55B358}" type="parTrans" cxnId="{FB8AF711-602E-49F5-B028-50A2107898CA}">
      <dgm:prSet/>
      <dgm:spPr/>
      <dgm:t>
        <a:bodyPr/>
        <a:lstStyle/>
        <a:p>
          <a:endParaRPr lang="tr-TR"/>
        </a:p>
      </dgm:t>
    </dgm:pt>
    <dgm:pt modelId="{BE64E8B0-6217-4E28-885B-DEBBD255C957}" type="sibTrans" cxnId="{FB8AF711-602E-49F5-B028-50A2107898CA}">
      <dgm:prSet/>
      <dgm:spPr/>
      <dgm:t>
        <a:bodyPr/>
        <a:lstStyle/>
        <a:p>
          <a:endParaRPr lang="tr-TR"/>
        </a:p>
      </dgm:t>
    </dgm:pt>
    <dgm:pt modelId="{9E08A98D-B31C-402D-A4D4-D94A662B10DA}">
      <dgm:prSet phldrT="[Metin]"/>
      <dgm:spPr/>
      <dgm:t>
        <a:bodyPr/>
        <a:lstStyle/>
        <a:p>
          <a:r>
            <a:rPr lang="tr-TR" b="0" i="0" dirty="0" smtClean="0"/>
            <a:t>Aynı gün </a:t>
          </a:r>
          <a:r>
            <a:rPr lang="tr-TR" b="0" i="0" dirty="0" err="1" smtClean="0"/>
            <a:t>Müzdelife’de</a:t>
          </a:r>
          <a:r>
            <a:rPr lang="tr-TR" b="0" i="0" dirty="0" smtClean="0"/>
            <a:t> vakfe yapıldıktan sonra güneş doğmadan </a:t>
          </a:r>
          <a:r>
            <a:rPr lang="tr-TR" b="0" i="0" dirty="0" err="1" smtClean="0"/>
            <a:t>Mina’ya</a:t>
          </a:r>
          <a:r>
            <a:rPr lang="tr-TR" b="0" i="0" dirty="0" smtClean="0"/>
            <a:t> gidilir.</a:t>
          </a:r>
          <a:endParaRPr lang="tr-TR" dirty="0"/>
        </a:p>
      </dgm:t>
    </dgm:pt>
    <dgm:pt modelId="{754192EA-AA1D-4F79-B009-108C40441800}" type="parTrans" cxnId="{5F9AE233-B16F-45BB-B8B2-7707FFCF3AB0}">
      <dgm:prSet/>
      <dgm:spPr/>
      <dgm:t>
        <a:bodyPr/>
        <a:lstStyle/>
        <a:p>
          <a:endParaRPr lang="tr-TR"/>
        </a:p>
      </dgm:t>
    </dgm:pt>
    <dgm:pt modelId="{F3131586-9516-4FDB-BD7F-B52CF086729D}" type="sibTrans" cxnId="{5F9AE233-B16F-45BB-B8B2-7707FFCF3AB0}">
      <dgm:prSet/>
      <dgm:spPr/>
      <dgm:t>
        <a:bodyPr/>
        <a:lstStyle/>
        <a:p>
          <a:endParaRPr lang="tr-TR"/>
        </a:p>
      </dgm:t>
    </dgm:pt>
    <dgm:pt modelId="{7C924B44-4DBA-4D2F-8166-26D7FA5B1AB0}">
      <dgm:prSet phldrT="[Metin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1200" dirty="0" smtClean="0"/>
            <a:t>BAYRAMIN 1. 2. VE 3. GÜNÜ</a:t>
          </a:r>
        </a:p>
        <a:p>
          <a:endParaRPr lang="tr-TR" sz="1100" dirty="0"/>
        </a:p>
      </dgm:t>
    </dgm:pt>
    <dgm:pt modelId="{60BFD33B-2D27-43D0-9DC0-654E27953C83}" type="parTrans" cxnId="{694E8674-3EFF-4CBE-A690-BC7D8AC89D26}">
      <dgm:prSet/>
      <dgm:spPr/>
      <dgm:t>
        <a:bodyPr/>
        <a:lstStyle/>
        <a:p>
          <a:endParaRPr lang="tr-TR"/>
        </a:p>
      </dgm:t>
    </dgm:pt>
    <dgm:pt modelId="{99560EE4-CFE0-480F-B3E0-3019653CE401}" type="sibTrans" cxnId="{694E8674-3EFF-4CBE-A690-BC7D8AC89D26}">
      <dgm:prSet/>
      <dgm:spPr/>
      <dgm:t>
        <a:bodyPr/>
        <a:lstStyle/>
        <a:p>
          <a:endParaRPr lang="tr-TR"/>
        </a:p>
      </dgm:t>
    </dgm:pt>
    <dgm:pt modelId="{FE8BF833-5EC5-457E-8347-7E07ACA9BD87}">
      <dgm:prSet phldrT="[Metin]"/>
      <dgm:spPr/>
      <dgm:t>
        <a:bodyPr/>
        <a:lstStyle/>
        <a:p>
          <a:r>
            <a:rPr lang="tr-TR" b="0" i="0" dirty="0" err="1" smtClean="0"/>
            <a:t>Mina’da</a:t>
          </a:r>
          <a:r>
            <a:rPr lang="tr-TR" b="0" i="0" dirty="0" smtClean="0"/>
            <a:t> şeytan taşlandıktan sonra ihramdan çıkılır.</a:t>
          </a:r>
          <a:endParaRPr lang="tr-TR" dirty="0"/>
        </a:p>
      </dgm:t>
    </dgm:pt>
    <dgm:pt modelId="{94A41FFC-E042-42E5-97BA-12742C524BB2}" type="parTrans" cxnId="{AEE88449-5023-40AA-AF0C-A7F707B72273}">
      <dgm:prSet/>
      <dgm:spPr/>
      <dgm:t>
        <a:bodyPr/>
        <a:lstStyle/>
        <a:p>
          <a:endParaRPr lang="tr-TR"/>
        </a:p>
      </dgm:t>
    </dgm:pt>
    <dgm:pt modelId="{FAB925CC-DAA9-42DC-BD54-4662967C0FB5}" type="sibTrans" cxnId="{AEE88449-5023-40AA-AF0C-A7F707B72273}">
      <dgm:prSet/>
      <dgm:spPr/>
      <dgm:t>
        <a:bodyPr/>
        <a:lstStyle/>
        <a:p>
          <a:endParaRPr lang="tr-TR"/>
        </a:p>
      </dgm:t>
    </dgm:pt>
    <dgm:pt modelId="{E64D6E92-0E3F-4B3D-BDEB-13F7C1371BEC}">
      <dgm:prSet phldrT="[Metin]"/>
      <dgm:spPr/>
      <dgm:t>
        <a:bodyPr/>
        <a:lstStyle/>
        <a:p>
          <a:r>
            <a:rPr lang="tr-TR" b="0" i="0" dirty="0" smtClean="0"/>
            <a:t>Bayramın 1. 2. veya 3. günlerinde Kâbe’de farz olan ziyaret tavafı yapılarak hac ibadeti tamamlanır.</a:t>
          </a:r>
          <a:endParaRPr lang="tr-TR" dirty="0"/>
        </a:p>
      </dgm:t>
    </dgm:pt>
    <dgm:pt modelId="{F69CA863-E074-456A-AB42-BA664D05CE2D}" type="parTrans" cxnId="{51C742A4-B3DD-42D0-9710-A0B4B9258AEE}">
      <dgm:prSet/>
      <dgm:spPr/>
      <dgm:t>
        <a:bodyPr/>
        <a:lstStyle/>
        <a:p>
          <a:endParaRPr lang="tr-TR"/>
        </a:p>
      </dgm:t>
    </dgm:pt>
    <dgm:pt modelId="{F1138DE6-ABC1-4D2C-8FEB-7ABBFF03885C}" type="sibTrans" cxnId="{51C742A4-B3DD-42D0-9710-A0B4B9258AEE}">
      <dgm:prSet/>
      <dgm:spPr/>
      <dgm:t>
        <a:bodyPr/>
        <a:lstStyle/>
        <a:p>
          <a:endParaRPr lang="tr-TR"/>
        </a:p>
      </dgm:t>
    </dgm:pt>
    <dgm:pt modelId="{F0B1F910-F585-4380-AEA6-2CE5C00A77B0}">
      <dgm:prSet phldrT="[Metin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sz="1800" dirty="0" smtClean="0"/>
            <a:t>MİKAT</a:t>
          </a:r>
        </a:p>
        <a:p>
          <a:endParaRPr lang="tr-TR" sz="1500" dirty="0"/>
        </a:p>
      </dgm:t>
    </dgm:pt>
    <dgm:pt modelId="{B77011CD-4A52-412A-8E97-EC359B4A4B27}" type="sibTrans" cxnId="{F4826192-E802-4CEB-9EA5-9616329B3C83}">
      <dgm:prSet/>
      <dgm:spPr/>
      <dgm:t>
        <a:bodyPr/>
        <a:lstStyle/>
        <a:p>
          <a:endParaRPr lang="tr-TR"/>
        </a:p>
      </dgm:t>
    </dgm:pt>
    <dgm:pt modelId="{4DAFF841-DCF0-4126-8250-EDC6D9CCD027}" type="parTrans" cxnId="{F4826192-E802-4CEB-9EA5-9616329B3C83}">
      <dgm:prSet/>
      <dgm:spPr/>
      <dgm:t>
        <a:bodyPr/>
        <a:lstStyle/>
        <a:p>
          <a:endParaRPr lang="tr-TR"/>
        </a:p>
      </dgm:t>
    </dgm:pt>
    <dgm:pt modelId="{D95B2B5F-ED30-45D0-8E93-F48BB1653D9A}" type="pres">
      <dgm:prSet presAssocID="{8DD303C4-A7BC-4146-B533-75A5A59D328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E0540C1-2297-4932-87EF-062AB824F110}" type="pres">
      <dgm:prSet presAssocID="{F0B1F910-F585-4380-AEA6-2CE5C00A77B0}" presName="composite" presStyleCnt="0"/>
      <dgm:spPr/>
    </dgm:pt>
    <dgm:pt modelId="{61E0BA0E-A49F-4929-B882-09315433E2E4}" type="pres">
      <dgm:prSet presAssocID="{F0B1F910-F585-4380-AEA6-2CE5C00A77B0}" presName="parentText" presStyleLbl="alignNode1" presStyleIdx="0" presStyleCnt="3" custLinFactNeighborX="0" custLinFactNeighborY="-6432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F837D1E-CC5A-460A-8E9D-1D325636A55F}" type="pres">
      <dgm:prSet presAssocID="{F0B1F910-F585-4380-AEA6-2CE5C00A77B0}" presName="descendantText" presStyleLbl="alignAcc1" presStyleIdx="0" presStyleCnt="3" custScaleY="10166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5FB665-BE45-4F60-9E06-6CCA6035C0F9}" type="pres">
      <dgm:prSet presAssocID="{B77011CD-4A52-412A-8E97-EC359B4A4B27}" presName="sp" presStyleCnt="0"/>
      <dgm:spPr/>
    </dgm:pt>
    <dgm:pt modelId="{370D01DA-B558-4F7A-A7C5-89F283D1F5E8}" type="pres">
      <dgm:prSet presAssocID="{166E4109-BBA3-49D8-BF5B-D1597588E957}" presName="composite" presStyleCnt="0"/>
      <dgm:spPr/>
    </dgm:pt>
    <dgm:pt modelId="{E586F374-5194-4876-B731-B17F9D581844}" type="pres">
      <dgm:prSet presAssocID="{166E4109-BBA3-49D8-BF5B-D1597588E95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45DEF6-1CBE-44C0-9810-03810AE3115D}" type="pres">
      <dgm:prSet presAssocID="{166E4109-BBA3-49D8-BF5B-D1597588E95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87C8D7-42C4-4AEA-A05D-7D926307A75D}" type="pres">
      <dgm:prSet presAssocID="{7B043062-B2A8-4A1E-ABB5-29DA36AD5A75}" presName="sp" presStyleCnt="0"/>
      <dgm:spPr/>
    </dgm:pt>
    <dgm:pt modelId="{32E230C6-FE93-46B3-9B3B-238841720B68}" type="pres">
      <dgm:prSet presAssocID="{7C924B44-4DBA-4D2F-8166-26D7FA5B1AB0}" presName="composite" presStyleCnt="0"/>
      <dgm:spPr/>
    </dgm:pt>
    <dgm:pt modelId="{A981DDB5-508C-472D-A159-5F9C79D99BCF}" type="pres">
      <dgm:prSet presAssocID="{7C924B44-4DBA-4D2F-8166-26D7FA5B1AB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C9C655-2681-4C47-9354-94C0A1520C48}" type="pres">
      <dgm:prSet presAssocID="{7C924B44-4DBA-4D2F-8166-26D7FA5B1AB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F9AE233-B16F-45BB-B8B2-7707FFCF3AB0}" srcId="{166E4109-BBA3-49D8-BF5B-D1597588E957}" destId="{9E08A98D-B31C-402D-A4D4-D94A662B10DA}" srcOrd="1" destOrd="0" parTransId="{754192EA-AA1D-4F79-B009-108C40441800}" sibTransId="{F3131586-9516-4FDB-BD7F-B52CF086729D}"/>
    <dgm:cxn modelId="{4E177083-AC0F-445B-BB00-030D6E04AD5A}" srcId="{8DD303C4-A7BC-4146-B533-75A5A59D328B}" destId="{166E4109-BBA3-49D8-BF5B-D1597588E957}" srcOrd="1" destOrd="0" parTransId="{AE33378D-2C77-47C3-8E4A-C0C529A078F0}" sibTransId="{7B043062-B2A8-4A1E-ABB5-29DA36AD5A75}"/>
    <dgm:cxn modelId="{51C742A4-B3DD-42D0-9710-A0B4B9258AEE}" srcId="{7C924B44-4DBA-4D2F-8166-26D7FA5B1AB0}" destId="{E64D6E92-0E3F-4B3D-BDEB-13F7C1371BEC}" srcOrd="1" destOrd="0" parTransId="{F69CA863-E074-456A-AB42-BA664D05CE2D}" sibTransId="{F1138DE6-ABC1-4D2C-8FEB-7ABBFF03885C}"/>
    <dgm:cxn modelId="{FB8AF711-602E-49F5-B028-50A2107898CA}" srcId="{166E4109-BBA3-49D8-BF5B-D1597588E957}" destId="{9C586DC4-61C5-4786-A0B7-8BD35B0435C4}" srcOrd="0" destOrd="0" parTransId="{240BB6D9-33D9-4341-80B1-17875D55B358}" sibTransId="{BE64E8B0-6217-4E28-885B-DEBBD255C957}"/>
    <dgm:cxn modelId="{9DC6F55E-2731-4C73-BA5B-C3D26F2A377E}" type="presOf" srcId="{7BDCF1E4-3B37-40C6-8A1D-28301F1817D6}" destId="{0F837D1E-CC5A-460A-8E9D-1D325636A55F}" srcOrd="0" destOrd="0" presId="urn:microsoft.com/office/officeart/2005/8/layout/chevron2"/>
    <dgm:cxn modelId="{84347EAF-14ED-4AC9-A973-29972BE6F926}" type="presOf" srcId="{8DD303C4-A7BC-4146-B533-75A5A59D328B}" destId="{D95B2B5F-ED30-45D0-8E93-F48BB1653D9A}" srcOrd="0" destOrd="0" presId="urn:microsoft.com/office/officeart/2005/8/layout/chevron2"/>
    <dgm:cxn modelId="{AC529882-60E6-402F-9509-9C4AC3AD3BFC}" type="presOf" srcId="{166E4109-BBA3-49D8-BF5B-D1597588E957}" destId="{E586F374-5194-4876-B731-B17F9D581844}" srcOrd="0" destOrd="0" presId="urn:microsoft.com/office/officeart/2005/8/layout/chevron2"/>
    <dgm:cxn modelId="{CF85C95A-938C-4BDF-9A11-1096B1A645D9}" srcId="{F0B1F910-F585-4380-AEA6-2CE5C00A77B0}" destId="{2360281E-68EF-4A9E-B645-BC1841B70834}" srcOrd="1" destOrd="0" parTransId="{91733A4C-39AA-4E2E-9D07-8E29F37391D9}" sibTransId="{752F6A84-BDA8-4C9C-8168-E8843CFD37E3}"/>
    <dgm:cxn modelId="{F082AF51-E44A-40BE-9912-8CE3AD8DFF71}" type="presOf" srcId="{2360281E-68EF-4A9E-B645-BC1841B70834}" destId="{0F837D1E-CC5A-460A-8E9D-1D325636A55F}" srcOrd="0" destOrd="1" presId="urn:microsoft.com/office/officeart/2005/8/layout/chevron2"/>
    <dgm:cxn modelId="{F4826192-E802-4CEB-9EA5-9616329B3C83}" srcId="{8DD303C4-A7BC-4146-B533-75A5A59D328B}" destId="{F0B1F910-F585-4380-AEA6-2CE5C00A77B0}" srcOrd="0" destOrd="0" parTransId="{4DAFF841-DCF0-4126-8250-EDC6D9CCD027}" sibTransId="{B77011CD-4A52-412A-8E97-EC359B4A4B27}"/>
    <dgm:cxn modelId="{93A40E72-D29D-47EA-9896-E141E028D1AB}" type="presOf" srcId="{9E08A98D-B31C-402D-A4D4-D94A662B10DA}" destId="{CC45DEF6-1CBE-44C0-9810-03810AE3115D}" srcOrd="0" destOrd="1" presId="urn:microsoft.com/office/officeart/2005/8/layout/chevron2"/>
    <dgm:cxn modelId="{3747A4CA-0B0B-46C8-86E8-FF619FFB601F}" type="presOf" srcId="{E64D6E92-0E3F-4B3D-BDEB-13F7C1371BEC}" destId="{33C9C655-2681-4C47-9354-94C0A1520C48}" srcOrd="0" destOrd="1" presId="urn:microsoft.com/office/officeart/2005/8/layout/chevron2"/>
    <dgm:cxn modelId="{1FDA8188-4E04-4D51-9D82-983F7B406096}" type="presOf" srcId="{9C586DC4-61C5-4786-A0B7-8BD35B0435C4}" destId="{CC45DEF6-1CBE-44C0-9810-03810AE3115D}" srcOrd="0" destOrd="0" presId="urn:microsoft.com/office/officeart/2005/8/layout/chevron2"/>
    <dgm:cxn modelId="{BDA8598F-8A85-4ED1-8995-875A5B2C3F4A}" type="presOf" srcId="{FE8BF833-5EC5-457E-8347-7E07ACA9BD87}" destId="{33C9C655-2681-4C47-9354-94C0A1520C48}" srcOrd="0" destOrd="0" presId="urn:microsoft.com/office/officeart/2005/8/layout/chevron2"/>
    <dgm:cxn modelId="{694E8674-3EFF-4CBE-A690-BC7D8AC89D26}" srcId="{8DD303C4-A7BC-4146-B533-75A5A59D328B}" destId="{7C924B44-4DBA-4D2F-8166-26D7FA5B1AB0}" srcOrd="2" destOrd="0" parTransId="{60BFD33B-2D27-43D0-9DC0-654E27953C83}" sibTransId="{99560EE4-CFE0-480F-B3E0-3019653CE401}"/>
    <dgm:cxn modelId="{AEE88449-5023-40AA-AF0C-A7F707B72273}" srcId="{7C924B44-4DBA-4D2F-8166-26D7FA5B1AB0}" destId="{FE8BF833-5EC5-457E-8347-7E07ACA9BD87}" srcOrd="0" destOrd="0" parTransId="{94A41FFC-E042-42E5-97BA-12742C524BB2}" sibTransId="{FAB925CC-DAA9-42DC-BD54-4662967C0FB5}"/>
    <dgm:cxn modelId="{35171057-1117-447D-806C-80356D7BA752}" srcId="{F0B1F910-F585-4380-AEA6-2CE5C00A77B0}" destId="{7BDCF1E4-3B37-40C6-8A1D-28301F1817D6}" srcOrd="0" destOrd="0" parTransId="{7ABB8A22-C617-4550-9868-1947C2AE6753}" sibTransId="{9DBBD410-C819-4307-869D-CEAF1BEA2684}"/>
    <dgm:cxn modelId="{880B5F9B-843A-46A4-BA79-C753F20C1528}" type="presOf" srcId="{7C924B44-4DBA-4D2F-8166-26D7FA5B1AB0}" destId="{A981DDB5-508C-472D-A159-5F9C79D99BCF}" srcOrd="0" destOrd="0" presId="urn:microsoft.com/office/officeart/2005/8/layout/chevron2"/>
    <dgm:cxn modelId="{D4D00CA2-C55A-4F39-83C0-23FB6108B59E}" type="presOf" srcId="{F0B1F910-F585-4380-AEA6-2CE5C00A77B0}" destId="{61E0BA0E-A49F-4929-B882-09315433E2E4}" srcOrd="0" destOrd="0" presId="urn:microsoft.com/office/officeart/2005/8/layout/chevron2"/>
    <dgm:cxn modelId="{A5B74BBC-9337-4CE3-BF72-F0539763D363}" type="presParOf" srcId="{D95B2B5F-ED30-45D0-8E93-F48BB1653D9A}" destId="{8E0540C1-2297-4932-87EF-062AB824F110}" srcOrd="0" destOrd="0" presId="urn:microsoft.com/office/officeart/2005/8/layout/chevron2"/>
    <dgm:cxn modelId="{8BBB063C-6CF8-4AD8-81EB-C7C788F2A4BE}" type="presParOf" srcId="{8E0540C1-2297-4932-87EF-062AB824F110}" destId="{61E0BA0E-A49F-4929-B882-09315433E2E4}" srcOrd="0" destOrd="0" presId="urn:microsoft.com/office/officeart/2005/8/layout/chevron2"/>
    <dgm:cxn modelId="{734E67C1-EC91-49F4-92F4-954065F0C4CA}" type="presParOf" srcId="{8E0540C1-2297-4932-87EF-062AB824F110}" destId="{0F837D1E-CC5A-460A-8E9D-1D325636A55F}" srcOrd="1" destOrd="0" presId="urn:microsoft.com/office/officeart/2005/8/layout/chevron2"/>
    <dgm:cxn modelId="{E7676651-930A-41AC-BCC0-5EE2C3CFF0B2}" type="presParOf" srcId="{D95B2B5F-ED30-45D0-8E93-F48BB1653D9A}" destId="{255FB665-BE45-4F60-9E06-6CCA6035C0F9}" srcOrd="1" destOrd="0" presId="urn:microsoft.com/office/officeart/2005/8/layout/chevron2"/>
    <dgm:cxn modelId="{2A2C344A-D7B6-49DE-896D-3D7E5B748F50}" type="presParOf" srcId="{D95B2B5F-ED30-45D0-8E93-F48BB1653D9A}" destId="{370D01DA-B558-4F7A-A7C5-89F283D1F5E8}" srcOrd="2" destOrd="0" presId="urn:microsoft.com/office/officeart/2005/8/layout/chevron2"/>
    <dgm:cxn modelId="{D2E712C2-8E79-48A3-B4BF-A778D10A690A}" type="presParOf" srcId="{370D01DA-B558-4F7A-A7C5-89F283D1F5E8}" destId="{E586F374-5194-4876-B731-B17F9D581844}" srcOrd="0" destOrd="0" presId="urn:microsoft.com/office/officeart/2005/8/layout/chevron2"/>
    <dgm:cxn modelId="{2677CF30-4D74-4BD9-9795-A96889715052}" type="presParOf" srcId="{370D01DA-B558-4F7A-A7C5-89F283D1F5E8}" destId="{CC45DEF6-1CBE-44C0-9810-03810AE3115D}" srcOrd="1" destOrd="0" presId="urn:microsoft.com/office/officeart/2005/8/layout/chevron2"/>
    <dgm:cxn modelId="{0AA02110-AB33-4D26-8F55-D6B84A553275}" type="presParOf" srcId="{D95B2B5F-ED30-45D0-8E93-F48BB1653D9A}" destId="{7F87C8D7-42C4-4AEA-A05D-7D926307A75D}" srcOrd="3" destOrd="0" presId="urn:microsoft.com/office/officeart/2005/8/layout/chevron2"/>
    <dgm:cxn modelId="{81AB956F-8A44-4723-946C-6061937EADBE}" type="presParOf" srcId="{D95B2B5F-ED30-45D0-8E93-F48BB1653D9A}" destId="{32E230C6-FE93-46B3-9B3B-238841720B68}" srcOrd="4" destOrd="0" presId="urn:microsoft.com/office/officeart/2005/8/layout/chevron2"/>
    <dgm:cxn modelId="{EEC70392-D4D2-4C37-8AE1-267FF9B433F8}" type="presParOf" srcId="{32E230C6-FE93-46B3-9B3B-238841720B68}" destId="{A981DDB5-508C-472D-A159-5F9C79D99BCF}" srcOrd="0" destOrd="0" presId="urn:microsoft.com/office/officeart/2005/8/layout/chevron2"/>
    <dgm:cxn modelId="{8C74F009-E580-47F3-BD5B-F0A3F400A913}" type="presParOf" srcId="{32E230C6-FE93-46B3-9B3B-238841720B68}" destId="{33C9C655-2681-4C47-9354-94C0A1520C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9B9949-AB6B-42BD-BEEF-E7112E51BE71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706BAA3-2E88-48A9-8CE8-59B1298005D8}">
      <dgm:prSet/>
      <dgm:spPr/>
      <dgm:t>
        <a:bodyPr/>
        <a:lstStyle/>
        <a:p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1)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Ifrad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: Umresiz yapılan hac demektir. Hacı adayı ihrama girerken sadece hacca niyet eder ve hac vazifelerini yerine getirir.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Ifrad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haccı yapanlara kurban kesmek vacip değildir. </a:t>
          </a:r>
          <a:b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</a:br>
          <a:endParaRPr lang="tr-TR" dirty="0">
            <a:solidFill>
              <a:schemeClr val="bg1"/>
            </a:solidFill>
          </a:endParaRPr>
        </a:p>
      </dgm:t>
    </dgm:pt>
    <dgm:pt modelId="{44334075-8D9A-4745-AC3D-73428D68A18D}" type="parTrans" cxnId="{06B89697-5473-4056-B908-21CBC52A6722}">
      <dgm:prSet/>
      <dgm:spPr/>
      <dgm:t>
        <a:bodyPr/>
        <a:lstStyle/>
        <a:p>
          <a:endParaRPr lang="tr-TR"/>
        </a:p>
      </dgm:t>
    </dgm:pt>
    <dgm:pt modelId="{0882F07B-CC4B-4B74-9223-A2FF428E6BD7}" type="sibTrans" cxnId="{06B89697-5473-4056-B908-21CBC52A6722}">
      <dgm:prSet/>
      <dgm:spPr/>
      <dgm:t>
        <a:bodyPr/>
        <a:lstStyle/>
        <a:p>
          <a:endParaRPr lang="tr-TR"/>
        </a:p>
      </dgm:t>
    </dgm:pt>
    <dgm:pt modelId="{25E136BD-DF77-4F42-9573-21D244466973}">
      <dgm:prSet/>
      <dgm:spPr/>
      <dgm:t>
        <a:bodyPr/>
        <a:lstStyle/>
        <a:p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2)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Temettu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: Umre ve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ayri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ayri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ihrama girerek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yapmaktir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.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adayi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önce umre için ihrama girip umre vazifelerini yapar ve ihramdan çıkar. Günü gelince yeniden ihrama girerek hac vazifelerini yerine getirir.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Temettu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haccında kurban kesmek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vacibdir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. </a:t>
          </a:r>
          <a:endParaRPr lang="tr-TR" dirty="0">
            <a:solidFill>
              <a:schemeClr val="bg1"/>
            </a:solidFill>
          </a:endParaRPr>
        </a:p>
      </dgm:t>
    </dgm:pt>
    <dgm:pt modelId="{064F30FC-E60F-41FA-A32D-09D9DA108C27}" type="parTrans" cxnId="{4C8A6BF1-3641-4CEC-8DC2-0E29867DB753}">
      <dgm:prSet/>
      <dgm:spPr/>
      <dgm:t>
        <a:bodyPr/>
        <a:lstStyle/>
        <a:p>
          <a:endParaRPr lang="tr-TR"/>
        </a:p>
      </dgm:t>
    </dgm:pt>
    <dgm:pt modelId="{9A2B4CE1-FF1C-4B85-9C74-76FAC66375BC}" type="sibTrans" cxnId="{4C8A6BF1-3641-4CEC-8DC2-0E29867DB753}">
      <dgm:prSet/>
      <dgm:spPr/>
      <dgm:t>
        <a:bodyPr/>
        <a:lstStyle/>
        <a:p>
          <a:endParaRPr lang="tr-TR"/>
        </a:p>
      </dgm:t>
    </dgm:pt>
    <dgm:pt modelId="{2A65C737-EB9B-4327-94D7-D089AA1873C9}">
      <dgm:prSet/>
      <dgm:spPr/>
      <dgm:t>
        <a:bodyPr/>
        <a:lstStyle/>
        <a:p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3) Kiran Haccı: Umre ve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bir ihramda yapmaktır. Hacı adayı ihrama girerken hem umre, hem de hacca niyet eder. Önce umreyi yapar fakat ihramdan çıkmaz, sonra da haccı yapar. Kiran haccında da kurban kesmek </a:t>
          </a:r>
          <a:r>
            <a:rPr lang="tr-TR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vacibdir</a:t>
          </a:r>
          <a:endParaRPr lang="tr-TR" dirty="0">
            <a:solidFill>
              <a:schemeClr val="bg1"/>
            </a:solidFill>
          </a:endParaRPr>
        </a:p>
      </dgm:t>
    </dgm:pt>
    <dgm:pt modelId="{3CED4A48-67D6-4B3C-88CB-ED0EF2C2108F}" type="parTrans" cxnId="{622662BE-82B9-4D67-BC09-479771CC3109}">
      <dgm:prSet/>
      <dgm:spPr/>
      <dgm:t>
        <a:bodyPr/>
        <a:lstStyle/>
        <a:p>
          <a:endParaRPr lang="tr-TR"/>
        </a:p>
      </dgm:t>
    </dgm:pt>
    <dgm:pt modelId="{C9294F8E-B95C-4382-8DA3-B574273D405F}" type="sibTrans" cxnId="{622662BE-82B9-4D67-BC09-479771CC3109}">
      <dgm:prSet/>
      <dgm:spPr/>
      <dgm:t>
        <a:bodyPr/>
        <a:lstStyle/>
        <a:p>
          <a:endParaRPr lang="tr-TR"/>
        </a:p>
      </dgm:t>
    </dgm:pt>
    <dgm:pt modelId="{DB4A9FAD-8D1F-44E7-AF8A-B7F17AB67F7A}" type="pres">
      <dgm:prSet presAssocID="{899B9949-AB6B-42BD-BEEF-E7112E51BE7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D561D62-914B-4B75-9F85-85241968CB6D}" type="pres">
      <dgm:prSet presAssocID="{899B9949-AB6B-42BD-BEEF-E7112E51BE71}" presName="dummyMaxCanvas" presStyleCnt="0">
        <dgm:presLayoutVars/>
      </dgm:prSet>
      <dgm:spPr/>
    </dgm:pt>
    <dgm:pt modelId="{58923E5E-F47A-47CD-ACB5-0B09DCA9C35B}" type="pres">
      <dgm:prSet presAssocID="{899B9949-AB6B-42BD-BEEF-E7112E51BE71}" presName="ThreeNodes_1" presStyleLbl="node1" presStyleIdx="0" presStyleCnt="3" custLinFactNeighborX="163" custLinFactNeighborY="195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126935-8DDC-4CB2-840C-8C42D974D416}" type="pres">
      <dgm:prSet presAssocID="{899B9949-AB6B-42BD-BEEF-E7112E51BE7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D0735C4-C270-4442-A6D9-278CC3BE79A4}" type="pres">
      <dgm:prSet presAssocID="{899B9949-AB6B-42BD-BEEF-E7112E51BE7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17FDAB-C4A3-4DE5-9E3A-C2593922B28F}" type="pres">
      <dgm:prSet presAssocID="{899B9949-AB6B-42BD-BEEF-E7112E51BE71}" presName="ThreeConn_1-2" presStyleLbl="fgAccFollowNode1" presStyleIdx="0" presStyleCnt="2" custLinFactNeighborX="1456" custLinFactNeighborY="-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1A6620D-DA56-4EB7-BE74-B6C1FBD669CF}" type="pres">
      <dgm:prSet presAssocID="{899B9949-AB6B-42BD-BEEF-E7112E51BE7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35AE89-1D01-4F8A-AC64-4A39597672F2}" type="pres">
      <dgm:prSet presAssocID="{899B9949-AB6B-42BD-BEEF-E7112E51BE7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F89CC9C-5A5E-4446-962E-E842EB745ACC}" type="pres">
      <dgm:prSet presAssocID="{899B9949-AB6B-42BD-BEEF-E7112E51BE7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4864C4-3E5A-4985-AE22-ABC03595D9F6}" type="pres">
      <dgm:prSet presAssocID="{899B9949-AB6B-42BD-BEEF-E7112E51BE7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646F10-4E21-4DF7-B9B0-00CC7AF246FF}" type="presOf" srcId="{2A65C737-EB9B-4327-94D7-D089AA1873C9}" destId="{FD0735C4-C270-4442-A6D9-278CC3BE79A4}" srcOrd="0" destOrd="0" presId="urn:microsoft.com/office/officeart/2005/8/layout/vProcess5"/>
    <dgm:cxn modelId="{2269E871-95E0-4A3C-9EA8-AAEB1D1941DE}" type="presOf" srcId="{25E136BD-DF77-4F42-9573-21D244466973}" destId="{9F89CC9C-5A5E-4446-962E-E842EB745ACC}" srcOrd="1" destOrd="0" presId="urn:microsoft.com/office/officeart/2005/8/layout/vProcess5"/>
    <dgm:cxn modelId="{06B89697-5473-4056-B908-21CBC52A6722}" srcId="{899B9949-AB6B-42BD-BEEF-E7112E51BE71}" destId="{2706BAA3-2E88-48A9-8CE8-59B1298005D8}" srcOrd="0" destOrd="0" parTransId="{44334075-8D9A-4745-AC3D-73428D68A18D}" sibTransId="{0882F07B-CC4B-4B74-9223-A2FF428E6BD7}"/>
    <dgm:cxn modelId="{D1239FAB-EA38-43BD-B26B-5B17D49917CC}" type="presOf" srcId="{899B9949-AB6B-42BD-BEEF-E7112E51BE71}" destId="{DB4A9FAD-8D1F-44E7-AF8A-B7F17AB67F7A}" srcOrd="0" destOrd="0" presId="urn:microsoft.com/office/officeart/2005/8/layout/vProcess5"/>
    <dgm:cxn modelId="{4806E484-42D5-4E47-8B96-2BAE32FB6EF1}" type="presOf" srcId="{2706BAA3-2E88-48A9-8CE8-59B1298005D8}" destId="{AD35AE89-1D01-4F8A-AC64-4A39597672F2}" srcOrd="1" destOrd="0" presId="urn:microsoft.com/office/officeart/2005/8/layout/vProcess5"/>
    <dgm:cxn modelId="{F134CDC5-8DE4-4B68-84C6-205C60661836}" type="presOf" srcId="{9A2B4CE1-FF1C-4B85-9C74-76FAC66375BC}" destId="{F1A6620D-DA56-4EB7-BE74-B6C1FBD669CF}" srcOrd="0" destOrd="0" presId="urn:microsoft.com/office/officeart/2005/8/layout/vProcess5"/>
    <dgm:cxn modelId="{4C8A6BF1-3641-4CEC-8DC2-0E29867DB753}" srcId="{899B9949-AB6B-42BD-BEEF-E7112E51BE71}" destId="{25E136BD-DF77-4F42-9573-21D244466973}" srcOrd="1" destOrd="0" parTransId="{064F30FC-E60F-41FA-A32D-09D9DA108C27}" sibTransId="{9A2B4CE1-FF1C-4B85-9C74-76FAC66375BC}"/>
    <dgm:cxn modelId="{566F9559-DB3F-42D8-9FA3-3EEB8E4A5194}" type="presOf" srcId="{0882F07B-CC4B-4B74-9223-A2FF428E6BD7}" destId="{5917FDAB-C4A3-4DE5-9E3A-C2593922B28F}" srcOrd="0" destOrd="0" presId="urn:microsoft.com/office/officeart/2005/8/layout/vProcess5"/>
    <dgm:cxn modelId="{D98890D0-C35E-4D0B-995A-2B8A07237E74}" type="presOf" srcId="{2706BAA3-2E88-48A9-8CE8-59B1298005D8}" destId="{58923E5E-F47A-47CD-ACB5-0B09DCA9C35B}" srcOrd="0" destOrd="0" presId="urn:microsoft.com/office/officeart/2005/8/layout/vProcess5"/>
    <dgm:cxn modelId="{AE9319CD-6C8C-483F-9EB8-DD2C9A9BE1D2}" type="presOf" srcId="{2A65C737-EB9B-4327-94D7-D089AA1873C9}" destId="{AD4864C4-3E5A-4985-AE22-ABC03595D9F6}" srcOrd="1" destOrd="0" presId="urn:microsoft.com/office/officeart/2005/8/layout/vProcess5"/>
    <dgm:cxn modelId="{E2DB376E-C8E6-4EA4-8567-3B47185FA3C6}" type="presOf" srcId="{25E136BD-DF77-4F42-9573-21D244466973}" destId="{BD126935-8DDC-4CB2-840C-8C42D974D416}" srcOrd="0" destOrd="0" presId="urn:microsoft.com/office/officeart/2005/8/layout/vProcess5"/>
    <dgm:cxn modelId="{622662BE-82B9-4D67-BC09-479771CC3109}" srcId="{899B9949-AB6B-42BD-BEEF-E7112E51BE71}" destId="{2A65C737-EB9B-4327-94D7-D089AA1873C9}" srcOrd="2" destOrd="0" parTransId="{3CED4A48-67D6-4B3C-88CB-ED0EF2C2108F}" sibTransId="{C9294F8E-B95C-4382-8DA3-B574273D405F}"/>
    <dgm:cxn modelId="{1D318789-C27F-480E-9CCC-9449793E48DC}" type="presParOf" srcId="{DB4A9FAD-8D1F-44E7-AF8A-B7F17AB67F7A}" destId="{DD561D62-914B-4B75-9F85-85241968CB6D}" srcOrd="0" destOrd="0" presId="urn:microsoft.com/office/officeart/2005/8/layout/vProcess5"/>
    <dgm:cxn modelId="{27AAAE64-A70E-48FB-9990-541F3DD16923}" type="presParOf" srcId="{DB4A9FAD-8D1F-44E7-AF8A-B7F17AB67F7A}" destId="{58923E5E-F47A-47CD-ACB5-0B09DCA9C35B}" srcOrd="1" destOrd="0" presId="urn:microsoft.com/office/officeart/2005/8/layout/vProcess5"/>
    <dgm:cxn modelId="{0EF3B0F6-B701-4D88-8717-5DA455E25FDF}" type="presParOf" srcId="{DB4A9FAD-8D1F-44E7-AF8A-B7F17AB67F7A}" destId="{BD126935-8DDC-4CB2-840C-8C42D974D416}" srcOrd="2" destOrd="0" presId="urn:microsoft.com/office/officeart/2005/8/layout/vProcess5"/>
    <dgm:cxn modelId="{9D979A80-B470-4D0E-8CBD-0315F5455506}" type="presParOf" srcId="{DB4A9FAD-8D1F-44E7-AF8A-B7F17AB67F7A}" destId="{FD0735C4-C270-4442-A6D9-278CC3BE79A4}" srcOrd="3" destOrd="0" presId="urn:microsoft.com/office/officeart/2005/8/layout/vProcess5"/>
    <dgm:cxn modelId="{1561BB8C-7D76-410F-BA28-4723A3F73BDA}" type="presParOf" srcId="{DB4A9FAD-8D1F-44E7-AF8A-B7F17AB67F7A}" destId="{5917FDAB-C4A3-4DE5-9E3A-C2593922B28F}" srcOrd="4" destOrd="0" presId="urn:microsoft.com/office/officeart/2005/8/layout/vProcess5"/>
    <dgm:cxn modelId="{787DDB52-2744-4A93-BBDF-87F27865A03D}" type="presParOf" srcId="{DB4A9FAD-8D1F-44E7-AF8A-B7F17AB67F7A}" destId="{F1A6620D-DA56-4EB7-BE74-B6C1FBD669CF}" srcOrd="5" destOrd="0" presId="urn:microsoft.com/office/officeart/2005/8/layout/vProcess5"/>
    <dgm:cxn modelId="{63DF61BD-9132-4C69-9E17-04D216301DF8}" type="presParOf" srcId="{DB4A9FAD-8D1F-44E7-AF8A-B7F17AB67F7A}" destId="{AD35AE89-1D01-4F8A-AC64-4A39597672F2}" srcOrd="6" destOrd="0" presId="urn:microsoft.com/office/officeart/2005/8/layout/vProcess5"/>
    <dgm:cxn modelId="{8E258EA9-3447-4DDD-A344-0A4E94E8EBA3}" type="presParOf" srcId="{DB4A9FAD-8D1F-44E7-AF8A-B7F17AB67F7A}" destId="{9F89CC9C-5A5E-4446-962E-E842EB745ACC}" srcOrd="7" destOrd="0" presId="urn:microsoft.com/office/officeart/2005/8/layout/vProcess5"/>
    <dgm:cxn modelId="{3E8AB471-47B4-4B46-9B4C-1D60758F7FDA}" type="presParOf" srcId="{DB4A9FAD-8D1F-44E7-AF8A-B7F17AB67F7A}" destId="{AD4864C4-3E5A-4985-AE22-ABC03595D9F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9B5E95-9F17-4DAB-A87C-5BB1C95494DA}" type="doc">
      <dgm:prSet loTypeId="urn:microsoft.com/office/officeart/2005/8/layout/h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46B0813-7449-47CB-8607-2D4E9C0BB114}">
      <dgm:prSet phldrT="[Metin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r-TR" dirty="0" smtClean="0"/>
            <a:t>HACCIN FARZLARI</a:t>
          </a:r>
          <a:endParaRPr lang="tr-TR" dirty="0"/>
        </a:p>
      </dgm:t>
    </dgm:pt>
    <dgm:pt modelId="{779CAC34-93B8-4694-AAA0-3EA31D8877A6}" type="parTrans" cxnId="{A495D9DE-368F-404D-91F8-E865E46AA22D}">
      <dgm:prSet/>
      <dgm:spPr/>
      <dgm:t>
        <a:bodyPr/>
        <a:lstStyle/>
        <a:p>
          <a:endParaRPr lang="tr-TR"/>
        </a:p>
      </dgm:t>
    </dgm:pt>
    <dgm:pt modelId="{409B221A-76E4-4A24-B709-BEEBA965C1E5}" type="sibTrans" cxnId="{A495D9DE-368F-404D-91F8-E865E46AA22D}">
      <dgm:prSet/>
      <dgm:spPr/>
      <dgm:t>
        <a:bodyPr/>
        <a:lstStyle/>
        <a:p>
          <a:endParaRPr lang="tr-TR"/>
        </a:p>
      </dgm:t>
    </dgm:pt>
    <dgm:pt modelId="{87E02E5B-647F-477C-81FF-F3D3B930A497}">
      <dgm:prSet phldrT="[Metin]"/>
      <dgm:spPr/>
      <dgm:t>
        <a:bodyPr/>
        <a:lstStyle/>
        <a:p>
          <a:r>
            <a:rPr lang="tr-TR" dirty="0" smtClean="0"/>
            <a:t>Arafat'ta vakfe</a:t>
          </a:r>
        </a:p>
        <a:p>
          <a:r>
            <a:rPr lang="tr-TR" dirty="0" smtClean="0"/>
            <a:t>(Rükün)</a:t>
          </a:r>
          <a:endParaRPr lang="tr-TR" dirty="0"/>
        </a:p>
      </dgm:t>
    </dgm:pt>
    <dgm:pt modelId="{8423EE7C-558E-46A2-9AD9-300B22DC5300}" type="parTrans" cxnId="{E99FA16B-992E-41CF-9A27-70E4854E500C}">
      <dgm:prSet/>
      <dgm:spPr/>
      <dgm:t>
        <a:bodyPr/>
        <a:lstStyle/>
        <a:p>
          <a:endParaRPr lang="tr-TR"/>
        </a:p>
      </dgm:t>
    </dgm:pt>
    <dgm:pt modelId="{50686B1E-D334-4014-AE7E-8F5767D0E124}" type="sibTrans" cxnId="{E99FA16B-992E-41CF-9A27-70E4854E500C}">
      <dgm:prSet/>
      <dgm:spPr/>
      <dgm:t>
        <a:bodyPr/>
        <a:lstStyle/>
        <a:p>
          <a:endParaRPr lang="tr-TR"/>
        </a:p>
      </dgm:t>
    </dgm:pt>
    <dgm:pt modelId="{F14CE80D-75A7-4122-B921-B065B870F2FF}">
      <dgm:prSet/>
      <dgm:spPr/>
      <dgm:t>
        <a:bodyPr/>
        <a:lstStyle/>
        <a:p>
          <a:r>
            <a:rPr lang="tr-TR" dirty="0" smtClean="0"/>
            <a:t>İhrama girmek (Şarttır)</a:t>
          </a:r>
          <a:endParaRPr lang="tr-TR" dirty="0"/>
        </a:p>
      </dgm:t>
    </dgm:pt>
    <dgm:pt modelId="{98A88C19-ECFA-4B84-910F-A97DEF4B2ABA}" type="parTrans" cxnId="{57DBB02F-63E6-4B25-BC33-BEAD6111787C}">
      <dgm:prSet/>
      <dgm:spPr/>
      <dgm:t>
        <a:bodyPr/>
        <a:lstStyle/>
        <a:p>
          <a:endParaRPr lang="tr-TR"/>
        </a:p>
      </dgm:t>
    </dgm:pt>
    <dgm:pt modelId="{65B47C14-0572-4CC3-A7A3-BEAA2488E6F1}" type="sibTrans" cxnId="{57DBB02F-63E6-4B25-BC33-BEAD6111787C}">
      <dgm:prSet/>
      <dgm:spPr/>
      <dgm:t>
        <a:bodyPr/>
        <a:lstStyle/>
        <a:p>
          <a:endParaRPr lang="tr-TR"/>
        </a:p>
      </dgm:t>
    </dgm:pt>
    <dgm:pt modelId="{F2795B8B-FECB-4D81-B61D-4BD5070F2909}">
      <dgm:prSet/>
      <dgm:spPr/>
      <dgm:t>
        <a:bodyPr/>
        <a:lstStyle/>
        <a:p>
          <a:endParaRPr lang="tr-TR" dirty="0" smtClean="0"/>
        </a:p>
        <a:p>
          <a:r>
            <a:rPr lang="tr-TR" dirty="0" smtClean="0"/>
            <a:t>Ziyaret tavafı</a:t>
          </a:r>
        </a:p>
        <a:p>
          <a:r>
            <a:rPr lang="tr-TR" dirty="0" smtClean="0"/>
            <a:t>(Rükün)</a:t>
          </a:r>
        </a:p>
        <a:p>
          <a:endParaRPr lang="tr-TR" dirty="0"/>
        </a:p>
      </dgm:t>
    </dgm:pt>
    <dgm:pt modelId="{02E7B92B-EE2D-4B39-9A3A-828A7006D1D4}" type="parTrans" cxnId="{D18988D1-6A12-48C0-BC78-D75E5E22D414}">
      <dgm:prSet/>
      <dgm:spPr/>
      <dgm:t>
        <a:bodyPr/>
        <a:lstStyle/>
        <a:p>
          <a:endParaRPr lang="tr-TR"/>
        </a:p>
      </dgm:t>
    </dgm:pt>
    <dgm:pt modelId="{FFC4D3A7-05FC-4AE7-9746-8A050569B9B3}" type="sibTrans" cxnId="{D18988D1-6A12-48C0-BC78-D75E5E22D414}">
      <dgm:prSet/>
      <dgm:spPr/>
      <dgm:t>
        <a:bodyPr/>
        <a:lstStyle/>
        <a:p>
          <a:endParaRPr lang="tr-TR"/>
        </a:p>
      </dgm:t>
    </dgm:pt>
    <dgm:pt modelId="{692B5AFF-348D-421F-B49B-0F4EA9CCE9D3}" type="pres">
      <dgm:prSet presAssocID="{129B5E95-9F17-4DAB-A87C-5BB1C95494D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D9A1FE7-FDDB-4CA3-B0BD-78E69FF986A8}" type="pres">
      <dgm:prSet presAssocID="{A46B0813-7449-47CB-8607-2D4E9C0BB114}" presName="roof" presStyleLbl="dkBgShp" presStyleIdx="0" presStyleCnt="2"/>
      <dgm:spPr/>
      <dgm:t>
        <a:bodyPr/>
        <a:lstStyle/>
        <a:p>
          <a:endParaRPr lang="tr-TR"/>
        </a:p>
      </dgm:t>
    </dgm:pt>
    <dgm:pt modelId="{36B06807-DB73-4E57-828D-D4370FEFD5AC}" type="pres">
      <dgm:prSet presAssocID="{A46B0813-7449-47CB-8607-2D4E9C0BB114}" presName="pillars" presStyleCnt="0"/>
      <dgm:spPr/>
    </dgm:pt>
    <dgm:pt modelId="{7685F614-E169-4995-B67C-B99A63EECDF9}" type="pres">
      <dgm:prSet presAssocID="{A46B0813-7449-47CB-8607-2D4E9C0BB11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4325643-9FB6-4609-8CAE-155B59DF8427}" type="pres">
      <dgm:prSet presAssocID="{87E02E5B-647F-477C-81FF-F3D3B930A497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E06A168-F21D-47BC-AB8D-BAD0288406E5}" type="pres">
      <dgm:prSet presAssocID="{F2795B8B-FECB-4D81-B61D-4BD5070F290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034B7CB-3B46-428C-BA5D-C7261AE4C146}" type="pres">
      <dgm:prSet presAssocID="{A46B0813-7449-47CB-8607-2D4E9C0BB114}" presName="base" presStyleLbl="dkBgShp" presStyleIdx="1" presStyleCnt="2"/>
      <dgm:spPr/>
    </dgm:pt>
  </dgm:ptLst>
  <dgm:cxnLst>
    <dgm:cxn modelId="{E0E1835E-657C-4E12-B3A7-B408F538840D}" type="presOf" srcId="{F2795B8B-FECB-4D81-B61D-4BD5070F2909}" destId="{CE06A168-F21D-47BC-AB8D-BAD0288406E5}" srcOrd="0" destOrd="0" presId="urn:microsoft.com/office/officeart/2005/8/layout/hList3"/>
    <dgm:cxn modelId="{C6A8BAE2-53A2-4932-B6BF-33ABE6D8A93D}" type="presOf" srcId="{87E02E5B-647F-477C-81FF-F3D3B930A497}" destId="{D4325643-9FB6-4609-8CAE-155B59DF8427}" srcOrd="0" destOrd="0" presId="urn:microsoft.com/office/officeart/2005/8/layout/hList3"/>
    <dgm:cxn modelId="{8E888FCA-A476-484A-B4F7-97B75D0A4810}" type="presOf" srcId="{129B5E95-9F17-4DAB-A87C-5BB1C95494DA}" destId="{692B5AFF-348D-421F-B49B-0F4EA9CCE9D3}" srcOrd="0" destOrd="0" presId="urn:microsoft.com/office/officeart/2005/8/layout/hList3"/>
    <dgm:cxn modelId="{E99FA16B-992E-41CF-9A27-70E4854E500C}" srcId="{A46B0813-7449-47CB-8607-2D4E9C0BB114}" destId="{87E02E5B-647F-477C-81FF-F3D3B930A497}" srcOrd="1" destOrd="0" parTransId="{8423EE7C-558E-46A2-9AD9-300B22DC5300}" sibTransId="{50686B1E-D334-4014-AE7E-8F5767D0E124}"/>
    <dgm:cxn modelId="{C612FAD6-5263-4DFF-BFCB-7766CF19A869}" type="presOf" srcId="{F14CE80D-75A7-4122-B921-B065B870F2FF}" destId="{7685F614-E169-4995-B67C-B99A63EECDF9}" srcOrd="0" destOrd="0" presId="urn:microsoft.com/office/officeart/2005/8/layout/hList3"/>
    <dgm:cxn modelId="{D18988D1-6A12-48C0-BC78-D75E5E22D414}" srcId="{A46B0813-7449-47CB-8607-2D4E9C0BB114}" destId="{F2795B8B-FECB-4D81-B61D-4BD5070F2909}" srcOrd="2" destOrd="0" parTransId="{02E7B92B-EE2D-4B39-9A3A-828A7006D1D4}" sibTransId="{FFC4D3A7-05FC-4AE7-9746-8A050569B9B3}"/>
    <dgm:cxn modelId="{A495D9DE-368F-404D-91F8-E865E46AA22D}" srcId="{129B5E95-9F17-4DAB-A87C-5BB1C95494DA}" destId="{A46B0813-7449-47CB-8607-2D4E9C0BB114}" srcOrd="0" destOrd="0" parTransId="{779CAC34-93B8-4694-AAA0-3EA31D8877A6}" sibTransId="{409B221A-76E4-4A24-B709-BEEBA965C1E5}"/>
    <dgm:cxn modelId="{57DBB02F-63E6-4B25-BC33-BEAD6111787C}" srcId="{A46B0813-7449-47CB-8607-2D4E9C0BB114}" destId="{F14CE80D-75A7-4122-B921-B065B870F2FF}" srcOrd="0" destOrd="0" parTransId="{98A88C19-ECFA-4B84-910F-A97DEF4B2ABA}" sibTransId="{65B47C14-0572-4CC3-A7A3-BEAA2488E6F1}"/>
    <dgm:cxn modelId="{0A750134-FE19-44A9-A9C2-6A7C6A50D063}" type="presOf" srcId="{A46B0813-7449-47CB-8607-2D4E9C0BB114}" destId="{7D9A1FE7-FDDB-4CA3-B0BD-78E69FF986A8}" srcOrd="0" destOrd="0" presId="urn:microsoft.com/office/officeart/2005/8/layout/hList3"/>
    <dgm:cxn modelId="{D8E4FF66-AE37-4AAE-A45B-2C29993B883E}" type="presParOf" srcId="{692B5AFF-348D-421F-B49B-0F4EA9CCE9D3}" destId="{7D9A1FE7-FDDB-4CA3-B0BD-78E69FF986A8}" srcOrd="0" destOrd="0" presId="urn:microsoft.com/office/officeart/2005/8/layout/hList3"/>
    <dgm:cxn modelId="{6380AC70-930A-4B36-801A-C1856C99DFBD}" type="presParOf" srcId="{692B5AFF-348D-421F-B49B-0F4EA9CCE9D3}" destId="{36B06807-DB73-4E57-828D-D4370FEFD5AC}" srcOrd="1" destOrd="0" presId="urn:microsoft.com/office/officeart/2005/8/layout/hList3"/>
    <dgm:cxn modelId="{5E5C91FA-18DF-48D4-B7BE-54EF568CEB0B}" type="presParOf" srcId="{36B06807-DB73-4E57-828D-D4370FEFD5AC}" destId="{7685F614-E169-4995-B67C-B99A63EECDF9}" srcOrd="0" destOrd="0" presId="urn:microsoft.com/office/officeart/2005/8/layout/hList3"/>
    <dgm:cxn modelId="{49FDF595-0B8B-457B-9A8E-6E5BCBAB10FD}" type="presParOf" srcId="{36B06807-DB73-4E57-828D-D4370FEFD5AC}" destId="{D4325643-9FB6-4609-8CAE-155B59DF8427}" srcOrd="1" destOrd="0" presId="urn:microsoft.com/office/officeart/2005/8/layout/hList3"/>
    <dgm:cxn modelId="{9F075A6F-E8B0-4CCC-B6DE-88F9D9D5C915}" type="presParOf" srcId="{36B06807-DB73-4E57-828D-D4370FEFD5AC}" destId="{CE06A168-F21D-47BC-AB8D-BAD0288406E5}" srcOrd="2" destOrd="0" presId="urn:microsoft.com/office/officeart/2005/8/layout/hList3"/>
    <dgm:cxn modelId="{27539FCC-FA42-4E93-8640-9645CC609B19}" type="presParOf" srcId="{692B5AFF-348D-421F-B49B-0F4EA9CCE9D3}" destId="{6034B7CB-3B46-428C-BA5D-C7261AE4C14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1D7D5A-1B1F-4379-9B98-CE5E64F51FC2}">
      <dsp:nvSpPr>
        <dsp:cNvPr id="0" name=""/>
        <dsp:cNvSpPr/>
      </dsp:nvSpPr>
      <dsp:spPr>
        <a:xfrm>
          <a:off x="3305" y="0"/>
          <a:ext cx="6762141" cy="11521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b="1" kern="1200" baseline="0" dirty="0" smtClean="0"/>
            <a:t>HAC İBADETİ</a:t>
          </a:r>
          <a:endParaRPr lang="tr-TR" sz="5000" b="1" kern="1200" baseline="0" dirty="0"/>
        </a:p>
      </dsp:txBody>
      <dsp:txXfrm>
        <a:off x="3305" y="0"/>
        <a:ext cx="6762141" cy="11521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E0BA0E-A49F-4929-B882-09315433E2E4}">
      <dsp:nvSpPr>
        <dsp:cNvPr id="0" name=""/>
        <dsp:cNvSpPr/>
      </dsp:nvSpPr>
      <dsp:spPr>
        <a:xfrm rot="5400000">
          <a:off x="-291801" y="291801"/>
          <a:ext cx="1945341" cy="1361738"/>
        </a:xfrm>
        <a:prstGeom prst="chevron">
          <a:avLst/>
        </a:prstGeom>
        <a:solidFill>
          <a:schemeClr val="accent1"/>
        </a:solidFill>
        <a:ln w="55000" cap="flat" cmpd="thickThin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MİKAT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kern="1200" dirty="0"/>
        </a:p>
      </dsp:txBody>
      <dsp:txXfrm rot="5400000">
        <a:off x="-291801" y="291801"/>
        <a:ext cx="1945341" cy="1361738"/>
      </dsp:txXfrm>
    </dsp:sp>
    <dsp:sp modelId="{0F837D1E-CC5A-460A-8E9D-1D325636A55F}">
      <dsp:nvSpPr>
        <dsp:cNvPr id="0" name=""/>
        <dsp:cNvSpPr/>
      </dsp:nvSpPr>
      <dsp:spPr>
        <a:xfrm rot="5400000">
          <a:off x="4147760" y="-2782562"/>
          <a:ext cx="1285474" cy="68575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smtClean="0"/>
            <a:t>Hac niyetiyle yola çıkan Müslümanlar, harem sınırlarını belirleyen </a:t>
          </a:r>
          <a:r>
            <a:rPr lang="tr-TR" sz="1900" b="0" i="0" kern="1200" dirty="0" err="1" smtClean="0"/>
            <a:t>Mikat</a:t>
          </a:r>
          <a:r>
            <a:rPr lang="tr-TR" sz="1900" b="0" i="0" kern="1200" dirty="0" smtClean="0"/>
            <a:t> bölgelerinde ihrama girerek hac için ilk adımı atarlar.</a:t>
          </a:r>
          <a:endParaRPr lang="tr-T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smtClean="0"/>
            <a:t>Kabe’de “tavaf”, Safa ve Merve arasında “say” yapılır.</a:t>
          </a:r>
          <a:endParaRPr lang="tr-TR" sz="1900" kern="1200" dirty="0"/>
        </a:p>
      </dsp:txBody>
      <dsp:txXfrm rot="5400000">
        <a:off x="4147760" y="-2782562"/>
        <a:ext cx="1285474" cy="6857517"/>
      </dsp:txXfrm>
    </dsp:sp>
    <dsp:sp modelId="{E586F374-5194-4876-B731-B17F9D581844}">
      <dsp:nvSpPr>
        <dsp:cNvPr id="0" name=""/>
        <dsp:cNvSpPr/>
      </dsp:nvSpPr>
      <dsp:spPr>
        <a:xfrm rot="5400000">
          <a:off x="-291801" y="2060685"/>
          <a:ext cx="1945341" cy="1361738"/>
        </a:xfrm>
        <a:prstGeom prst="chevron">
          <a:avLst/>
        </a:prstGeom>
        <a:solidFill>
          <a:schemeClr val="accent1"/>
        </a:solidFill>
        <a:ln w="55000" cap="flat" cmpd="thickThin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ARİFE GÜNÜ</a:t>
          </a:r>
          <a:endParaRPr lang="tr-TR" sz="2000" kern="1200" dirty="0"/>
        </a:p>
      </dsp:txBody>
      <dsp:txXfrm rot="5400000">
        <a:off x="-291801" y="2060685"/>
        <a:ext cx="1945341" cy="1361738"/>
      </dsp:txXfrm>
    </dsp:sp>
    <dsp:sp modelId="{CC45DEF6-1CBE-44C0-9810-03810AE3115D}">
      <dsp:nvSpPr>
        <dsp:cNvPr id="0" name=""/>
        <dsp:cNvSpPr/>
      </dsp:nvSpPr>
      <dsp:spPr>
        <a:xfrm rot="5400000">
          <a:off x="4158261" y="-1027638"/>
          <a:ext cx="1264471" cy="68575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smtClean="0"/>
            <a:t>Arife günü Arafat’ta “vakfe” yapılır.</a:t>
          </a:r>
          <a:endParaRPr lang="tr-T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smtClean="0"/>
            <a:t>Aynı gün </a:t>
          </a:r>
          <a:r>
            <a:rPr lang="tr-TR" sz="1900" b="0" i="0" kern="1200" dirty="0" err="1" smtClean="0"/>
            <a:t>Müzdelife’de</a:t>
          </a:r>
          <a:r>
            <a:rPr lang="tr-TR" sz="1900" b="0" i="0" kern="1200" dirty="0" smtClean="0"/>
            <a:t> vakfe yapıldıktan sonra güneş doğmadan </a:t>
          </a:r>
          <a:r>
            <a:rPr lang="tr-TR" sz="1900" b="0" i="0" kern="1200" dirty="0" err="1" smtClean="0"/>
            <a:t>Mina’ya</a:t>
          </a:r>
          <a:r>
            <a:rPr lang="tr-TR" sz="1900" b="0" i="0" kern="1200" dirty="0" smtClean="0"/>
            <a:t> gidilir.</a:t>
          </a:r>
          <a:endParaRPr lang="tr-TR" sz="1900" kern="1200" dirty="0"/>
        </a:p>
      </dsp:txBody>
      <dsp:txXfrm rot="5400000">
        <a:off x="4158261" y="-1027638"/>
        <a:ext cx="1264471" cy="6857517"/>
      </dsp:txXfrm>
    </dsp:sp>
    <dsp:sp modelId="{A981DDB5-508C-472D-A159-5F9C79D99BCF}">
      <dsp:nvSpPr>
        <dsp:cNvPr id="0" name=""/>
        <dsp:cNvSpPr/>
      </dsp:nvSpPr>
      <dsp:spPr>
        <a:xfrm rot="5400000">
          <a:off x="-291801" y="3815608"/>
          <a:ext cx="1945341" cy="1361738"/>
        </a:xfrm>
        <a:prstGeom prst="chevron">
          <a:avLst/>
        </a:prstGeom>
        <a:solidFill>
          <a:schemeClr val="accent1"/>
        </a:solidFill>
        <a:ln w="55000" cap="flat" cmpd="thickThin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BAYRAMIN 1. 2. VE 3. GÜNÜ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100" kern="1200" dirty="0"/>
        </a:p>
      </dsp:txBody>
      <dsp:txXfrm rot="5400000">
        <a:off x="-291801" y="3815608"/>
        <a:ext cx="1945341" cy="1361738"/>
      </dsp:txXfrm>
    </dsp:sp>
    <dsp:sp modelId="{33C9C655-2681-4C47-9354-94C0A1520C48}">
      <dsp:nvSpPr>
        <dsp:cNvPr id="0" name=""/>
        <dsp:cNvSpPr/>
      </dsp:nvSpPr>
      <dsp:spPr>
        <a:xfrm rot="5400000">
          <a:off x="4158261" y="727285"/>
          <a:ext cx="1264471" cy="68575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err="1" smtClean="0"/>
            <a:t>Mina’da</a:t>
          </a:r>
          <a:r>
            <a:rPr lang="tr-TR" sz="1900" b="0" i="0" kern="1200" dirty="0" smtClean="0"/>
            <a:t> şeytan taşlandıktan sonra ihramdan çıkılır.</a:t>
          </a:r>
          <a:endParaRPr lang="tr-T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b="0" i="0" kern="1200" dirty="0" smtClean="0"/>
            <a:t>Bayramın 1. 2. veya 3. günlerinde Kâbe’de farz olan ziyaret tavafı yapılarak hac ibadeti tamamlanır.</a:t>
          </a:r>
          <a:endParaRPr lang="tr-TR" sz="1900" kern="1200" dirty="0"/>
        </a:p>
      </dsp:txBody>
      <dsp:txXfrm rot="5400000">
        <a:off x="4158261" y="727285"/>
        <a:ext cx="1264471" cy="685751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923E5E-F47A-47CD-ACB5-0B09DCA9C35B}">
      <dsp:nvSpPr>
        <dsp:cNvPr id="0" name=""/>
        <dsp:cNvSpPr/>
      </dsp:nvSpPr>
      <dsp:spPr>
        <a:xfrm>
          <a:off x="10346" y="28598"/>
          <a:ext cx="6347460" cy="1462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1)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Ifrad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: Umresiz yapılan hac demektir. Hacı adayı ihrama girerken sadece hacca niyet eder ve hac vazifelerini yerine getirir.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Ifrad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haccı yapanlara kurban kesmek vacip değildir. </a:t>
          </a:r>
          <a:b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</a:br>
          <a:endParaRPr lang="tr-TR" sz="1500" kern="1200" dirty="0">
            <a:solidFill>
              <a:schemeClr val="bg1"/>
            </a:solidFill>
          </a:endParaRPr>
        </a:p>
      </dsp:txBody>
      <dsp:txXfrm>
        <a:off x="10346" y="28598"/>
        <a:ext cx="4855399" cy="1462087"/>
      </dsp:txXfrm>
    </dsp:sp>
    <dsp:sp modelId="{BD126935-8DDC-4CB2-840C-8C42D974D416}">
      <dsp:nvSpPr>
        <dsp:cNvPr id="0" name=""/>
        <dsp:cNvSpPr/>
      </dsp:nvSpPr>
      <dsp:spPr>
        <a:xfrm>
          <a:off x="560069" y="1705768"/>
          <a:ext cx="6347460" cy="1462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2)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Temettu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: Umre ve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ayri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ayri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ihrama girerek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yapmaktir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.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adayi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önce umre için ihrama girip umre vazifelerini yapar ve ihramdan çıkar. Günü gelince yeniden ihrama girerek hac vazifelerini yerine getirir.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Temettu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haccında kurban kesmek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vacibdir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. </a:t>
          </a:r>
          <a:endParaRPr lang="tr-TR" sz="1500" kern="1200" dirty="0">
            <a:solidFill>
              <a:schemeClr val="bg1"/>
            </a:solidFill>
          </a:endParaRPr>
        </a:p>
      </dsp:txBody>
      <dsp:txXfrm>
        <a:off x="560069" y="1705768"/>
        <a:ext cx="4837033" cy="1462087"/>
      </dsp:txXfrm>
    </dsp:sp>
    <dsp:sp modelId="{FD0735C4-C270-4442-A6D9-278CC3BE79A4}">
      <dsp:nvSpPr>
        <dsp:cNvPr id="0" name=""/>
        <dsp:cNvSpPr/>
      </dsp:nvSpPr>
      <dsp:spPr>
        <a:xfrm>
          <a:off x="1120139" y="3411537"/>
          <a:ext cx="6347460" cy="1462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3) Kiran Haccı: Umre ve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hacci</a:t>
          </a:r>
          <a:r>
            <a:rPr lang="tr-TR" sz="15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bir ihramda yapmaktır. Hacı adayı ihrama girerken hem umre, hem de hacca niyet eder. Önce umreyi yapar fakat ihramdan çıkmaz, sonra da haccı yapar. Kiran haccında da kurban kesmek </a:t>
          </a:r>
          <a:r>
            <a:rPr lang="tr-TR" sz="1500" b="1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vacibdir</a:t>
          </a:r>
          <a:endParaRPr lang="tr-TR" sz="1500" kern="1200" dirty="0">
            <a:solidFill>
              <a:schemeClr val="bg1"/>
            </a:solidFill>
          </a:endParaRPr>
        </a:p>
      </dsp:txBody>
      <dsp:txXfrm>
        <a:off x="1120139" y="3411537"/>
        <a:ext cx="4837033" cy="1462087"/>
      </dsp:txXfrm>
    </dsp:sp>
    <dsp:sp modelId="{5917FDAB-C4A3-4DE5-9E3A-C2593922B28F}">
      <dsp:nvSpPr>
        <dsp:cNvPr id="0" name=""/>
        <dsp:cNvSpPr/>
      </dsp:nvSpPr>
      <dsp:spPr>
        <a:xfrm>
          <a:off x="5410940" y="1108721"/>
          <a:ext cx="950356" cy="95035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600" kern="1200"/>
        </a:p>
      </dsp:txBody>
      <dsp:txXfrm>
        <a:off x="5410940" y="1108721"/>
        <a:ext cx="950356" cy="950356"/>
      </dsp:txXfrm>
    </dsp:sp>
    <dsp:sp modelId="{F1A6620D-DA56-4EB7-BE74-B6C1FBD669CF}">
      <dsp:nvSpPr>
        <dsp:cNvPr id="0" name=""/>
        <dsp:cNvSpPr/>
      </dsp:nvSpPr>
      <dsp:spPr>
        <a:xfrm>
          <a:off x="5957173" y="2804771"/>
          <a:ext cx="950356" cy="95035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600" kern="1200"/>
        </a:p>
      </dsp:txBody>
      <dsp:txXfrm>
        <a:off x="5957173" y="2804771"/>
        <a:ext cx="950356" cy="95035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9A1FE7-FDDB-4CA3-B0BD-78E69FF986A8}">
      <dsp:nvSpPr>
        <dsp:cNvPr id="0" name=""/>
        <dsp:cNvSpPr/>
      </dsp:nvSpPr>
      <dsp:spPr>
        <a:xfrm>
          <a:off x="0" y="0"/>
          <a:ext cx="8640960" cy="1987420"/>
        </a:xfrm>
        <a:prstGeom prst="rect">
          <a:avLst/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smtClean="0"/>
            <a:t>HACCIN FARZLARI</a:t>
          </a:r>
          <a:endParaRPr lang="tr-TR" sz="6500" kern="1200" dirty="0"/>
        </a:p>
      </dsp:txBody>
      <dsp:txXfrm>
        <a:off x="0" y="0"/>
        <a:ext cx="8640960" cy="1987420"/>
      </dsp:txXfrm>
    </dsp:sp>
    <dsp:sp modelId="{7685F614-E169-4995-B67C-B99A63EECDF9}">
      <dsp:nvSpPr>
        <dsp:cNvPr id="0" name=""/>
        <dsp:cNvSpPr/>
      </dsp:nvSpPr>
      <dsp:spPr>
        <a:xfrm>
          <a:off x="4219" y="1987420"/>
          <a:ext cx="2877507" cy="4173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 smtClean="0"/>
            <a:t>İhrama girmek (Şarttır)</a:t>
          </a:r>
          <a:endParaRPr lang="tr-TR" sz="4500" kern="1200" dirty="0"/>
        </a:p>
      </dsp:txBody>
      <dsp:txXfrm>
        <a:off x="4219" y="1987420"/>
        <a:ext cx="2877507" cy="4173583"/>
      </dsp:txXfrm>
    </dsp:sp>
    <dsp:sp modelId="{D4325643-9FB6-4609-8CAE-155B59DF8427}">
      <dsp:nvSpPr>
        <dsp:cNvPr id="0" name=""/>
        <dsp:cNvSpPr/>
      </dsp:nvSpPr>
      <dsp:spPr>
        <a:xfrm>
          <a:off x="2881726" y="1987420"/>
          <a:ext cx="2877507" cy="4173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 smtClean="0"/>
            <a:t>Arafat'ta vakfe</a:t>
          </a:r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 smtClean="0"/>
            <a:t>(Rükün)</a:t>
          </a:r>
          <a:endParaRPr lang="tr-TR" sz="4500" kern="1200" dirty="0"/>
        </a:p>
      </dsp:txBody>
      <dsp:txXfrm>
        <a:off x="2881726" y="1987420"/>
        <a:ext cx="2877507" cy="4173583"/>
      </dsp:txXfrm>
    </dsp:sp>
    <dsp:sp modelId="{CE06A168-F21D-47BC-AB8D-BAD0288406E5}">
      <dsp:nvSpPr>
        <dsp:cNvPr id="0" name=""/>
        <dsp:cNvSpPr/>
      </dsp:nvSpPr>
      <dsp:spPr>
        <a:xfrm>
          <a:off x="5759233" y="1987420"/>
          <a:ext cx="2877507" cy="41735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500" kern="1200" dirty="0" smtClean="0"/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 smtClean="0"/>
            <a:t>Ziyaret tavafı</a:t>
          </a:r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 smtClean="0"/>
            <a:t>(Rükün)</a:t>
          </a:r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4500" kern="1200" dirty="0"/>
        </a:p>
      </dsp:txBody>
      <dsp:txXfrm>
        <a:off x="5759233" y="1987420"/>
        <a:ext cx="2877507" cy="4173583"/>
      </dsp:txXfrm>
    </dsp:sp>
    <dsp:sp modelId="{6034B7CB-3B46-428C-BA5D-C7261AE4C146}">
      <dsp:nvSpPr>
        <dsp:cNvPr id="0" name=""/>
        <dsp:cNvSpPr/>
      </dsp:nvSpPr>
      <dsp:spPr>
        <a:xfrm>
          <a:off x="0" y="6161004"/>
          <a:ext cx="8640960" cy="4637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E6A90-218D-4E77-A533-35D3B2F1E045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F9276-E1D7-40E9-BDAC-69338D5A3B9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F9276-E1D7-40E9-BDAC-69338D5A3B90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88C1DF3-B448-4AE3-A004-3A04A8212327}" type="datetimeFigureOut">
              <a:rPr lang="tr-TR" smtClean="0"/>
              <a:pPr/>
              <a:t>18.12.2012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FF9A39A-6417-4825-809E-A16F7B9679C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W7\Downloads\Sami-Yusuf-Allahumma-salli-ala-muhammadin-waali-muhammad.mp3" TargetMode="Externa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AppData\Local\Microsoft\Windows\Temporary%20Internet%20Files\Content.IE5\BWKDFVT8\MS900044820%5b1%5d.mid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7\Downloads\Sami-Yusuf-Allahumma-salli-ala-muhammadin-waali-muhammad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graphicFrame>
        <p:nvGraphicFramePr>
          <p:cNvPr id="6" name="5 Diyagram"/>
          <p:cNvGraphicFramePr/>
          <p:nvPr/>
        </p:nvGraphicFramePr>
        <p:xfrm>
          <a:off x="1979712" y="2420888"/>
          <a:ext cx="6768752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dirty="0" smtClean="0"/>
              <a:t>MÜZDELİFE</a:t>
            </a:r>
            <a:r>
              <a:rPr lang="tr-TR" sz="3200" b="1" dirty="0" smtClean="0">
                <a:latin typeface="Arial" charset="0"/>
              </a:rPr>
              <a:t/>
            </a:r>
            <a:br>
              <a:rPr lang="tr-TR" sz="3200" b="1" dirty="0" smtClean="0">
                <a:latin typeface="Arial" charset="0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540768"/>
          </a:xfrm>
        </p:spPr>
        <p:txBody>
          <a:bodyPr/>
          <a:lstStyle/>
          <a:p>
            <a:r>
              <a:rPr lang="tr-TR" dirty="0" smtClean="0">
                <a:latin typeface="Arial" charset="0"/>
              </a:rPr>
              <a:t>Arafat ile </a:t>
            </a:r>
            <a:r>
              <a:rPr lang="tr-TR" dirty="0" err="1" smtClean="0">
                <a:latin typeface="Arial" charset="0"/>
              </a:rPr>
              <a:t>Mina</a:t>
            </a:r>
            <a:r>
              <a:rPr lang="tr-TR" dirty="0" smtClean="0">
                <a:latin typeface="Arial" charset="0"/>
              </a:rPr>
              <a:t> arasında bir yerdir. Bayram gecesi burada beklenir.  (vakfe yapılır) Şeytanlara atılacak taşlar burada toplanır. ( 70 tane )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W7\Desktop\indir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140968"/>
            <a:ext cx="4536504" cy="3348186"/>
          </a:xfrm>
          <a:prstGeom prst="rect">
            <a:avLst/>
          </a:prstGeom>
          <a:noFill/>
        </p:spPr>
      </p:pic>
      <p:pic>
        <p:nvPicPr>
          <p:cNvPr id="5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692696"/>
          </a:xfrm>
        </p:spPr>
        <p:txBody>
          <a:bodyPr>
            <a:normAutofit/>
          </a:bodyPr>
          <a:lstStyle/>
          <a:p>
            <a:r>
              <a:rPr lang="tr-TR" b="1" dirty="0" smtClean="0"/>
              <a:t>HAC KİMLERE VE NE ZAMANFARZDIR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7745288" cy="5565232"/>
          </a:xfrm>
        </p:spPr>
        <p:txBody>
          <a:bodyPr>
            <a:noAutofit/>
          </a:bodyPr>
          <a:lstStyle/>
          <a:p>
            <a:r>
              <a:rPr lang="tr-TR" sz="1400" dirty="0" smtClean="0"/>
              <a:t>Aşağıdaki şartları taşıyanlara hacca </a:t>
            </a:r>
          </a:p>
          <a:p>
            <a:r>
              <a:rPr lang="tr-TR" sz="1400" dirty="0" smtClean="0"/>
              <a:t>gitmek farz olur: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1 ) Akilli olmak,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2) Erginlik çağına gelmiş olmak,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3) Müslüman olmak,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4) Hür olmak,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5) Haccın farz olduğunu bilmek. (Bu şart Müslüman olmayan ülkelerde Müslümanlığı kabul edenler içindir. İslâm ülkelerinde yasayan Müslümanlar için haccın farz olduğunu bilmemek özür değildir.)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6) Zorunlu ihtiyaçlardan başka hacca gidip dönünceye kadar kendisinin ve bakmakla yükümlü olduğu aile fertlerinin geçinebileceği maddi güce sahip olmak.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7) Durumuna uygun bir vasıta ile hac yolculuğunu yapabilmesi için vasıta ve yol masraflarını karşılayacak parası olmak.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smtClean="0"/>
              <a:t>8) Hac vazifesini yapabilecek zamana yetişmiş olmak. </a:t>
            </a:r>
            <a:br>
              <a:rPr lang="tr-TR" sz="1400" dirty="0" smtClean="0"/>
            </a:br>
            <a:r>
              <a:rPr lang="tr-TR" sz="1400" dirty="0" smtClean="0"/>
              <a:t/>
            </a:r>
            <a:br>
              <a:rPr lang="tr-TR" sz="1400" dirty="0" smtClean="0"/>
            </a:br>
            <a:r>
              <a:rPr lang="tr-TR" sz="1400" dirty="0" err="1" smtClean="0"/>
              <a:t>Saydigimiz</a:t>
            </a:r>
            <a:r>
              <a:rPr lang="tr-TR" sz="1400" dirty="0" smtClean="0"/>
              <a:t> bu şartlardan başka hac vazifesini bizzat yapmak için su şartların da </a:t>
            </a:r>
            <a:r>
              <a:rPr lang="tr-TR" sz="1400" dirty="0" err="1" smtClean="0"/>
              <a:t>bulunmasi</a:t>
            </a:r>
            <a:r>
              <a:rPr lang="tr-TR" sz="1400" dirty="0" smtClean="0"/>
              <a:t> gerekir. Bunlara haccın edasının şartları denir. </a:t>
            </a:r>
            <a:br>
              <a:rPr lang="tr-TR" sz="1400" dirty="0" smtClean="0"/>
            </a:br>
            <a:endParaRPr lang="tr-TR" sz="1400" dirty="0"/>
          </a:p>
        </p:txBody>
      </p:sp>
      <p:pic>
        <p:nvPicPr>
          <p:cNvPr id="4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W7\Desktop\Resi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764704"/>
            <a:ext cx="4680520" cy="257099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179512" y="116632"/>
          <a:ext cx="864096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0750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763688" y="980728"/>
            <a:ext cx="5275803" cy="923330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HAZIRLAYAN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43608" y="3284984"/>
            <a:ext cx="7039107" cy="923330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GÜRKAN SAĞLAM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MS900044820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2088"/>
          </a:xfrm>
        </p:spPr>
        <p:txBody>
          <a:bodyPr/>
          <a:lstStyle/>
          <a:p>
            <a:r>
              <a:rPr lang="tr-TR" dirty="0" smtClean="0"/>
              <a:t>HAC NASIL YAPILIR ?</a:t>
            </a:r>
            <a:endParaRPr lang="tr-TR" dirty="0"/>
          </a:p>
        </p:txBody>
      </p:sp>
      <p:sp>
        <p:nvSpPr>
          <p:cNvPr id="2" name="1 İçerik Yer Tutucusu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8363272" cy="5472608"/>
          </a:xfrm>
        </p:spPr>
        <p:txBody>
          <a:bodyPr>
            <a:noAutofit/>
          </a:bodyPr>
          <a:lstStyle/>
          <a:p>
            <a:r>
              <a:rPr lang="tr-TR" sz="1400" b="1" dirty="0" smtClean="0">
                <a:latin typeface="Arial" pitchFamily="34" charset="0"/>
                <a:cs typeface="Arial" pitchFamily="34" charset="0"/>
              </a:rPr>
              <a:t>İslâm şartlarının besincisi hac'dır. Hac, belli zamanda, belirli yerleri özel bir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sekilde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ziyaret etmektir.</a:t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Hicretin dokuzuncu yılında farz olmuştur. Hac hem mal, hem de beden ile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yapilan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bir ibadettir. Belirli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sartlari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tasiyan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müslümanlarin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ömründe bir defa hacca gitmesi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farzdir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Allah'in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her emrinde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oldugu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gibi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haccin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farz kılınmasında da bir çok hikmetler ve faydalar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vardir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Çesitli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ülkelerden mukaddes topraklara gelen, dilleri ve renkleri ayrı olan Müslümanların tek gaye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etrafinda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bir araya gelmesi ve hep birlikte Allah'a yönelmesi İslâm kardeşliğini güçlendirir. Müslümanların birbiri ile tanışmalarını, birbirlerinin dert ve sıkıntılarına çare bulmalarını sağlar..</a:t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Zengin-fakir her seviyede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müslümanın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ihrama girerek ayni kıyafet içinde bulunması insanlara eşitlik fikrini asılar, mahşer gününü hatırlatır. Hac yolculuğu, insanin bilgi ve görgüsünü artırır, zorluklara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karsi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dayanma alışkanlığı kazandırır. Mala bağımlılığı azaltarak, fakirlere, yoksullara karsı merhamet ve yardim duygularını geliştirir.</a:t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Sevgili peygamberimizin doğup büyüdüğü, İslâm dini'nin cihana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yayilmaya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basladigi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kutsal yerleri görmek ruhlara manevi bir heyecan verir, dini duyguları kuvvetlendirir .Kutsal yerlerde insan kendisini Allah'a daha yakin hisseder,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yaptigi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ibadetlere kat kat fazla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sevab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verilir. Allah rızası için hac vazifesini yapan ve insanlara kötülük etmekten sakınanların (kul </a:t>
            </a:r>
            <a:r>
              <a:rPr lang="tr-TR" sz="1400" b="1" dirty="0" err="1" smtClean="0">
                <a:latin typeface="Arial" pitchFamily="34" charset="0"/>
                <a:cs typeface="Arial" pitchFamily="34" charset="0"/>
              </a:rPr>
              <a:t>haklari</a:t>
            </a: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 hariç) birçok günahı bağışlanır. Bu konuda peygamber Efendimiz söyle buyurmuştur:</a:t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400" b="1" dirty="0" smtClean="0">
                <a:latin typeface="Arial" pitchFamily="34" charset="0"/>
                <a:cs typeface="Arial" pitchFamily="34" charset="0"/>
              </a:rPr>
            </a:br>
            <a:r>
              <a:rPr lang="tr-TR" sz="1400" b="1" dirty="0" smtClean="0">
                <a:latin typeface="Arial" pitchFamily="34" charset="0"/>
                <a:cs typeface="Arial" pitchFamily="34" charset="0"/>
              </a:rPr>
              <a:t>"Kim Allah için hacceder de kötü söz ve davranışlardan sakınırsa, annesinin onu doğurduğu günkü gibi günahlarından arınmış olarak döner." (1)</a:t>
            </a:r>
            <a:endParaRPr lang="tr-TR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50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87208" cy="70609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HAC NASIL YAPILIR MADDELER HALİNDE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395536" y="1196752"/>
          <a:ext cx="821925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0750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HAC İBADETİ NEDİR VE FAYDALARI NELERDİR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997152"/>
          </a:xfrm>
        </p:spPr>
        <p:txBody>
          <a:bodyPr>
            <a:noAutofit/>
          </a:bodyPr>
          <a:lstStyle/>
          <a:p>
            <a:r>
              <a:rPr lang="tr-TR" sz="1200" b="1" dirty="0" smtClean="0">
                <a:latin typeface="Arial" pitchFamily="34" charset="0"/>
                <a:cs typeface="Arial" pitchFamily="34" charset="0"/>
              </a:rPr>
              <a:t>İslâm şartlarının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besincisi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hac'dır.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Hac, belli zamanda, belirli yerleri özel bir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şekilde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ziyaret etmektir. 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>
                <a:latin typeface="Arial" pitchFamily="34" charset="0"/>
                <a:cs typeface="Arial" pitchFamily="34" charset="0"/>
              </a:rPr>
              <a:t>Hicretin dokuzuncu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yılında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farz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olmuştur.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Hac hem mal, hem de beden ile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yapılan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bir ibadettir. Belirli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şartları taşıyan Müslümanların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ömründe bir defa hacca gitmesi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farzdır. Allah'ın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her emrinde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olduğu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gibi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haccın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farz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kılınmasında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da bir çok hikmetler ve faydalar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vardır.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 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Çeşitli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ülkelerden mukaddes topraklara gelen, dilleri ve renkleri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ayrı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olan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Müslümanların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tek gaye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etrafında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bir araya gelmesi ve hep birlikte Allah'a yönelmesi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İslâm kardeşliğini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güçlendirir.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Müslümanların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birbiri ile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tanışmalarını,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birbirlerinin dert ve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sıkıntılarına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çare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bulmalarını sağlar.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 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>
                <a:latin typeface="Arial" pitchFamily="34" charset="0"/>
                <a:cs typeface="Arial" pitchFamily="34" charset="0"/>
              </a:rPr>
              <a:t>Zengin-fakir her seviyede </a:t>
            </a:r>
            <a:r>
              <a:rPr lang="tr-TR" sz="1200" b="1" dirty="0" err="1" smtClean="0">
                <a:latin typeface="Arial" pitchFamily="34" charset="0"/>
                <a:cs typeface="Arial" pitchFamily="34" charset="0"/>
              </a:rPr>
              <a:t>müslümanın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ihrama girerek ayni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kıyafet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içinde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bulunması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insanlara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eşitlik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fikrini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aşılar, mahşer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gününü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hatırlatır.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Hac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yolculuğu,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insanin bilgi ve görgüsünü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artırır,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zorluklara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karşı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dayanma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alışkanlığı kazandırır.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Mala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bağımlılığı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azaltarak, fakirlere, yoksullara </a:t>
            </a:r>
            <a:r>
              <a:rPr lang="tr-TR" sz="1200" b="1" dirty="0" err="1">
                <a:latin typeface="Arial" pitchFamily="34" charset="0"/>
                <a:cs typeface="Arial" pitchFamily="34" charset="0"/>
              </a:rPr>
              <a:t>karsi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 merhamet ve yardim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duygularını geliştirir.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 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>
                <a:latin typeface="Arial" pitchFamily="34" charset="0"/>
                <a:cs typeface="Arial" pitchFamily="34" charset="0"/>
              </a:rPr>
              <a:t>Sevgili peygamberimizin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doğup büyüdüğü, İslâm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dini'nin cihana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yayılmaya başladığı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kutsal yerleri görmek ruhlara manevi bir heyecan verir, dini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duyguları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kuvvetlendirir .Kutsal yerlerde insan kendisini Allah'a daha yakin hisseder,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yaptığı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ibadetlere kat kat fazla </a:t>
            </a:r>
            <a:r>
              <a:rPr lang="tr-TR" sz="1200" b="1" dirty="0" err="1" smtClean="0">
                <a:latin typeface="Arial" pitchFamily="34" charset="0"/>
                <a:cs typeface="Arial" pitchFamily="34" charset="0"/>
              </a:rPr>
              <a:t>sevab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verilir. Allah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rızası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için hac vazifesini yapan ve insanlara kötülük etmekten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sakınanların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(kul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hakları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hariç) birçok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günahı bağışlanır.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Bu konuda peygamber Efendimiz söyle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buyurmuştur: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 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tr-TR" sz="1200" b="1" dirty="0" smtClean="0">
                <a:latin typeface="Arial" pitchFamily="34" charset="0"/>
                <a:cs typeface="Arial" pitchFamily="34" charset="0"/>
              </a:rPr>
            </a:br>
            <a:r>
              <a:rPr lang="tr-TR" sz="1200" b="1" dirty="0">
                <a:latin typeface="Arial" pitchFamily="34" charset="0"/>
                <a:cs typeface="Arial" pitchFamily="34" charset="0"/>
              </a:rPr>
              <a:t>"Kim Allah için hacceder de kötü söz ve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davranışlardan sakınırsa,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annesinin onu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doğurduğu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günkü gibi </a:t>
            </a:r>
            <a:r>
              <a:rPr lang="tr-TR" sz="1200" b="1" dirty="0" smtClean="0">
                <a:latin typeface="Arial" pitchFamily="34" charset="0"/>
                <a:cs typeface="Arial" pitchFamily="34" charset="0"/>
              </a:rPr>
              <a:t>günahlarından arınmış </a:t>
            </a:r>
            <a:r>
              <a:rPr lang="tr-TR" sz="1200" b="1" dirty="0">
                <a:latin typeface="Arial" pitchFamily="34" charset="0"/>
                <a:cs typeface="Arial" pitchFamily="34" charset="0"/>
              </a:rPr>
              <a:t>olarak döner." (1)</a:t>
            </a:r>
            <a:r>
              <a:rPr lang="tr-TR" sz="1200" dirty="0">
                <a:latin typeface="Arial" pitchFamily="34" charset="0"/>
                <a:cs typeface="Arial" pitchFamily="34" charset="0"/>
              </a:rPr>
              <a:t> </a:t>
            </a:r>
          </a:p>
        </p:txBody>
      </p:sp>
      <p:pic>
        <p:nvPicPr>
          <p:cNvPr id="4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778098"/>
          </a:xfrm>
        </p:spPr>
        <p:txBody>
          <a:bodyPr>
            <a:noAutofit/>
          </a:bodyPr>
          <a:lstStyle/>
          <a:p>
            <a:r>
              <a:rPr lang="tr-TR" sz="4800" dirty="0" smtClean="0"/>
              <a:t>HACCIN ÇEŞİTLERİ</a:t>
            </a:r>
            <a:endParaRPr lang="tr-TR" sz="4800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79512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TAVAF</a:t>
            </a:r>
            <a:endParaRPr lang="tr-TR" sz="54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2044824"/>
          </a:xfrm>
        </p:spPr>
        <p:txBody>
          <a:bodyPr>
            <a:normAutofit/>
          </a:bodyPr>
          <a:lstStyle/>
          <a:p>
            <a:pPr algn="just"/>
            <a:r>
              <a:rPr lang="tr-TR" dirty="0" smtClean="0">
                <a:latin typeface="Arial" charset="0"/>
              </a:rPr>
              <a:t>Kâbe’nin etrafında 7 defa dönmektir.</a:t>
            </a:r>
          </a:p>
          <a:p>
            <a:pPr algn="just"/>
            <a:r>
              <a:rPr lang="tr-TR" dirty="0" smtClean="0">
                <a:latin typeface="Arial" charset="0"/>
              </a:rPr>
              <a:t>Kâbe sola alınarak yapılır.</a:t>
            </a:r>
          </a:p>
          <a:p>
            <a:pPr algn="just"/>
            <a:r>
              <a:rPr lang="tr-TR" dirty="0" smtClean="0">
                <a:latin typeface="Arial" charset="0"/>
              </a:rPr>
              <a:t>Farz olan tavaf bayramın 1. günü yapılır.</a:t>
            </a:r>
          </a:p>
          <a:p>
            <a:pPr algn="just"/>
            <a:r>
              <a:rPr lang="tr-TR" dirty="0" smtClean="0">
                <a:latin typeface="Arial" charset="0"/>
              </a:rPr>
              <a:t>Her bir dönüşe </a:t>
            </a:r>
            <a:r>
              <a:rPr lang="tr-TR" dirty="0" err="1" smtClean="0">
                <a:latin typeface="Arial" charset="0"/>
              </a:rPr>
              <a:t>Şavt</a:t>
            </a:r>
            <a:r>
              <a:rPr lang="tr-TR" dirty="0" smtClean="0">
                <a:latin typeface="Arial" charset="0"/>
              </a:rPr>
              <a:t> denir. 7 </a:t>
            </a:r>
            <a:r>
              <a:rPr lang="tr-TR" dirty="0" err="1" smtClean="0">
                <a:latin typeface="Arial" charset="0"/>
              </a:rPr>
              <a:t>Şavt</a:t>
            </a:r>
            <a:r>
              <a:rPr lang="tr-TR" dirty="0" smtClean="0">
                <a:latin typeface="Arial" charset="0"/>
              </a:rPr>
              <a:t> 1 tavaf olur.</a:t>
            </a:r>
          </a:p>
          <a:p>
            <a:endParaRPr lang="tr-TR" dirty="0"/>
          </a:p>
        </p:txBody>
      </p:sp>
      <p:pic>
        <p:nvPicPr>
          <p:cNvPr id="1026" name="Picture 2" descr="C:\Users\W7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645024"/>
            <a:ext cx="5187807" cy="2947336"/>
          </a:xfrm>
          <a:prstGeom prst="rect">
            <a:avLst/>
          </a:prstGeom>
          <a:noFill/>
        </p:spPr>
      </p:pic>
      <p:pic>
        <p:nvPicPr>
          <p:cNvPr id="5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VAKFE</a:t>
            </a:r>
            <a:endParaRPr lang="tr-TR" sz="54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5987008" cy="4557120"/>
          </a:xfrm>
        </p:spPr>
        <p:txBody>
          <a:bodyPr/>
          <a:lstStyle/>
          <a:p>
            <a:r>
              <a:rPr lang="tr-TR" dirty="0" smtClean="0">
                <a:latin typeface="Arial" charset="0"/>
              </a:rPr>
              <a:t>Arife günü öğleden sonra bayramın birinci günü sabahına kadar bu zaman içerisinde belli bir vakit Arafat’ta kalmaktır.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C:\Users\W7\Desktop\Resim_1351174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56992"/>
            <a:ext cx="6191250" cy="2819400"/>
          </a:xfrm>
          <a:prstGeom prst="rect">
            <a:avLst/>
          </a:prstGeom>
          <a:noFill/>
        </p:spPr>
      </p:pic>
      <p:pic>
        <p:nvPicPr>
          <p:cNvPr id="6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latin typeface="Arial" charset="0"/>
              </a:rPr>
              <a:t>SA’Y</a:t>
            </a:r>
            <a:endParaRPr lang="tr-TR" sz="54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7499176" cy="1440160"/>
          </a:xfrm>
        </p:spPr>
        <p:txBody>
          <a:bodyPr/>
          <a:lstStyle/>
          <a:p>
            <a:r>
              <a:rPr lang="tr-TR" dirty="0" smtClean="0">
                <a:latin typeface="Arial" charset="0"/>
              </a:rPr>
              <a:t>Safa ve Merve tepeleri arasında Safa’dan başlamak üzere 7 defa gidip gelmektir.</a:t>
            </a:r>
          </a:p>
          <a:p>
            <a:endParaRPr lang="tr-TR" dirty="0"/>
          </a:p>
        </p:txBody>
      </p:sp>
      <p:pic>
        <p:nvPicPr>
          <p:cNvPr id="3074" name="Picture 2" descr="C:\Users\W7\Desktop\indir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80928"/>
            <a:ext cx="5101555" cy="3501436"/>
          </a:xfrm>
          <a:prstGeom prst="rect">
            <a:avLst/>
          </a:prstGeom>
          <a:noFill/>
        </p:spPr>
      </p:pic>
      <p:pic>
        <p:nvPicPr>
          <p:cNvPr id="5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16632"/>
            <a:ext cx="7467600" cy="1008112"/>
          </a:xfrm>
        </p:spPr>
        <p:txBody>
          <a:bodyPr>
            <a:normAutofit/>
          </a:bodyPr>
          <a:lstStyle/>
          <a:p>
            <a:r>
              <a:rPr lang="tr-TR" sz="5400" dirty="0" smtClean="0"/>
              <a:t>SAFA-MERVE</a:t>
            </a:r>
            <a:endParaRPr lang="tr-TR" sz="5400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23528" y="1340768"/>
            <a:ext cx="7467600" cy="190080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tr-TR" dirty="0" err="1" smtClean="0">
                <a:latin typeface="Arial" charset="0"/>
              </a:rPr>
              <a:t>Hacer</a:t>
            </a:r>
            <a:r>
              <a:rPr lang="tr-TR" dirty="0" smtClean="0">
                <a:latin typeface="Arial" charset="0"/>
              </a:rPr>
              <a:t> Validemizin oğlu İsmail’e  su bulmak maksadıyla koştuğu tepelerdir.</a:t>
            </a:r>
          </a:p>
          <a:p>
            <a:pPr algn="just">
              <a:lnSpc>
                <a:spcPct val="90000"/>
              </a:lnSpc>
            </a:pPr>
            <a:r>
              <a:rPr lang="tr-TR" dirty="0" err="1" smtClean="0">
                <a:latin typeface="Arial" charset="0"/>
              </a:rPr>
              <a:t>Kâbenin</a:t>
            </a:r>
            <a:r>
              <a:rPr lang="tr-TR" dirty="0" smtClean="0">
                <a:latin typeface="Arial" charset="0"/>
              </a:rPr>
              <a:t> yanında ve doğu tarafındadır. Mescidi Haramın içinde </a:t>
            </a:r>
            <a:r>
              <a:rPr lang="tr-TR" dirty="0" err="1" smtClean="0">
                <a:latin typeface="Arial" charset="0"/>
              </a:rPr>
              <a:t>Kâbenin</a:t>
            </a:r>
            <a:r>
              <a:rPr lang="tr-TR" dirty="0" smtClean="0">
                <a:latin typeface="Arial" charset="0"/>
              </a:rPr>
              <a:t> 200 metre doğusundadır. İki tepe arası yaklaşık 350 metredir.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W7\Desktop\indir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0942" y="3789040"/>
            <a:ext cx="4387522" cy="2664296"/>
          </a:xfrm>
          <a:prstGeom prst="rect">
            <a:avLst/>
          </a:prstGeom>
          <a:noFill/>
        </p:spPr>
      </p:pic>
      <p:pic>
        <p:nvPicPr>
          <p:cNvPr id="4099" name="Picture 3" descr="C:\Users\W7\Desktop\indir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3949716" cy="2770696"/>
          </a:xfrm>
          <a:prstGeom prst="rect">
            <a:avLst/>
          </a:prstGeom>
          <a:noFill/>
        </p:spPr>
      </p:pic>
      <p:cxnSp>
        <p:nvCxnSpPr>
          <p:cNvPr id="9" name="8 Düz Bağlayıcı"/>
          <p:cNvCxnSpPr/>
          <p:nvPr/>
        </p:nvCxnSpPr>
        <p:spPr>
          <a:xfrm>
            <a:off x="4283968" y="3645024"/>
            <a:ext cx="0" cy="3024336"/>
          </a:xfrm>
          <a:prstGeom prst="line">
            <a:avLst/>
          </a:prstGeom>
          <a:ln w="28575" cap="flat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Sami-Yusuf-Allahumma-salli-ala-muhammadin-waali-muhamm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134</TotalTime>
  <Words>422</Words>
  <Application>Microsoft Office PowerPoint</Application>
  <PresentationFormat>Ekran Gösterisi (4:3)</PresentationFormat>
  <Paragraphs>46</Paragraphs>
  <Slides>13</Slides>
  <Notes>1</Notes>
  <HiddenSlides>0</HiddenSlides>
  <MMClips>13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Cumba</vt:lpstr>
      <vt:lpstr>Slayt 1</vt:lpstr>
      <vt:lpstr>HAC NASIL YAPILIR ?</vt:lpstr>
      <vt:lpstr>HAC NASIL YAPILIR MADDELER HALİNDE</vt:lpstr>
      <vt:lpstr>HAC İBADETİ NEDİR VE FAYDALARI NELERDİR</vt:lpstr>
      <vt:lpstr>HACCIN ÇEŞİTLERİ</vt:lpstr>
      <vt:lpstr>TAVAF</vt:lpstr>
      <vt:lpstr>VAKFE</vt:lpstr>
      <vt:lpstr>SA’Y</vt:lpstr>
      <vt:lpstr>SAFA-MERVE</vt:lpstr>
      <vt:lpstr>MÜZDELİFE </vt:lpstr>
      <vt:lpstr>HAC KİMLERE VE NE ZAMANFARZDIR</vt:lpstr>
      <vt:lpstr>Slayt 12</vt:lpstr>
      <vt:lpstr>Slayt 13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Dogan</cp:lastModifiedBy>
  <cp:revision>29</cp:revision>
  <dcterms:created xsi:type="dcterms:W3CDTF">2012-11-30T13:36:59Z</dcterms:created>
  <dcterms:modified xsi:type="dcterms:W3CDTF">2012-12-18T21:02:34Z</dcterms:modified>
  <cp:category>www.sorubak.com</cp:category>
  <cp:contentType>www.sorubak.com</cp:contentType>
  <cp:contentStatus>www.sorubak.com</cp:contentStatus>
  <cp:version>www.sorubak.com</cp:version>
</cp:coreProperties>
</file>