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56" r:id="rId3"/>
    <p:sldId id="295" r:id="rId4"/>
    <p:sldId id="257" r:id="rId5"/>
    <p:sldId id="296" r:id="rId6"/>
    <p:sldId id="258" r:id="rId7"/>
    <p:sldId id="297" r:id="rId8"/>
    <p:sldId id="259" r:id="rId9"/>
    <p:sldId id="298" r:id="rId10"/>
    <p:sldId id="263" r:id="rId11"/>
    <p:sldId id="299" r:id="rId12"/>
    <p:sldId id="260" r:id="rId13"/>
    <p:sldId id="300" r:id="rId14"/>
    <p:sldId id="262" r:id="rId15"/>
    <p:sldId id="301" r:id="rId16"/>
    <p:sldId id="264" r:id="rId17"/>
    <p:sldId id="302" r:id="rId18"/>
    <p:sldId id="265" r:id="rId19"/>
    <p:sldId id="303" r:id="rId20"/>
    <p:sldId id="266" r:id="rId21"/>
    <p:sldId id="304" r:id="rId22"/>
    <p:sldId id="267" r:id="rId23"/>
    <p:sldId id="305" r:id="rId24"/>
    <p:sldId id="268" r:id="rId25"/>
    <p:sldId id="306" r:id="rId26"/>
    <p:sldId id="269" r:id="rId27"/>
    <p:sldId id="307" r:id="rId28"/>
    <p:sldId id="270" r:id="rId29"/>
    <p:sldId id="308" r:id="rId30"/>
    <p:sldId id="271" r:id="rId31"/>
    <p:sldId id="309" r:id="rId32"/>
    <p:sldId id="272" r:id="rId33"/>
    <p:sldId id="310" r:id="rId34"/>
    <p:sldId id="277" r:id="rId35"/>
    <p:sldId id="311" r:id="rId36"/>
    <p:sldId id="278" r:id="rId37"/>
    <p:sldId id="312" r:id="rId38"/>
    <p:sldId id="279" r:id="rId39"/>
    <p:sldId id="313" r:id="rId40"/>
    <p:sldId id="280" r:id="rId41"/>
    <p:sldId id="314" r:id="rId42"/>
    <p:sldId id="281" r:id="rId43"/>
    <p:sldId id="315" r:id="rId44"/>
    <p:sldId id="282" r:id="rId45"/>
    <p:sldId id="316" r:id="rId46"/>
    <p:sldId id="283" r:id="rId47"/>
    <p:sldId id="317" r:id="rId48"/>
    <p:sldId id="284" r:id="rId49"/>
    <p:sldId id="318" r:id="rId50"/>
    <p:sldId id="285" r:id="rId51"/>
    <p:sldId id="319" r:id="rId52"/>
    <p:sldId id="286" r:id="rId53"/>
    <p:sldId id="320" r:id="rId54"/>
    <p:sldId id="287" r:id="rId55"/>
    <p:sldId id="288" r:id="rId56"/>
    <p:sldId id="289" r:id="rId57"/>
    <p:sldId id="290" r:id="rId58"/>
    <p:sldId id="291" r:id="rId59"/>
    <p:sldId id="292" r:id="rId60"/>
    <p:sldId id="293" r:id="rId6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521F9FF-5719-4285-8DFB-44911067237E}"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4EB1CCE-7C69-493F-B41B-BD6A5E3C81D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21F9FF-5719-4285-8DFB-44911067237E}" type="datetimeFigureOut">
              <a:rPr lang="tr-TR" smtClean="0"/>
              <a:pPr/>
              <a:t>12.12.2012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EB1CCE-7C69-493F-B41B-BD6A5E3C81D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p:spPr>
        <p:style>
          <a:lnRef idx="1">
            <a:schemeClr val="accent6"/>
          </a:lnRef>
          <a:fillRef idx="2">
            <a:schemeClr val="accent6"/>
          </a:fillRef>
          <a:effectRef idx="1">
            <a:schemeClr val="accent6"/>
          </a:effectRef>
          <a:fontRef idx="minor">
            <a:schemeClr val="dk1"/>
          </a:fontRef>
        </p:style>
        <p:txBody>
          <a:bodyPr>
            <a:normAutofit/>
          </a:bodyPr>
          <a:lstStyle/>
          <a:p>
            <a:r>
              <a:rPr lang="tr-TR" sz="6600" dirty="0" smtClean="0"/>
              <a:t>SÖZCÜKTE ANLAM</a:t>
            </a:r>
            <a:endParaRPr lang="tr-TR" sz="6600" dirty="0"/>
          </a:p>
        </p:txBody>
      </p:sp>
      <p:sp>
        <p:nvSpPr>
          <p:cNvPr id="3" name="2 Alt Başlık"/>
          <p:cNvSpPr>
            <a:spLocks noGrp="1"/>
          </p:cNvSpPr>
          <p:nvPr>
            <p:ph type="subTitle" idx="1"/>
          </p:nvPr>
        </p:nvSpPr>
        <p:spPr>
          <a:xfrm>
            <a:off x="1331640" y="3861048"/>
            <a:ext cx="6400800" cy="1752600"/>
          </a:xfrm>
        </p:spPr>
        <p:txBody>
          <a:bodyPr>
            <a:noAutofit/>
          </a:bodyPr>
          <a:lstStyle/>
          <a:p>
            <a:endParaRPr lang="tr-TR" sz="3600" dirty="0" smtClean="0"/>
          </a:p>
          <a:p>
            <a:r>
              <a:rPr lang="tr-TR" sz="3600" dirty="0" smtClean="0"/>
              <a:t>ÇIKMIŞ SORULAR</a:t>
            </a:r>
            <a:endParaRPr lang="tr-TR" sz="3600" dirty="0"/>
          </a:p>
        </p:txBody>
      </p:sp>
    </p:spTree>
  </p:cSld>
  <p:clrMapOvr>
    <a:masterClrMapping/>
  </p:clrMapOvr>
  <p:transition spd="slow">
    <p:wedge/>
    <p:sndAc>
      <p:stSnd>
        <p:snd r:embed="rId2" name="hammer.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a:bodyPr>
          <a:lstStyle/>
          <a:p>
            <a:pPr>
              <a:buNone/>
            </a:pPr>
            <a:r>
              <a:rPr lang="tr-TR" b="1" dirty="0" smtClean="0"/>
              <a:t>İnsanın ne düşündüğünü dobra dobra</a:t>
            </a:r>
          </a:p>
          <a:p>
            <a:pPr>
              <a:buNone/>
            </a:pPr>
            <a:r>
              <a:rPr lang="tr-TR" b="1" dirty="0" smtClean="0"/>
              <a:t>söylemesi en büyük yiğitlik ve dürüstlüktür.</a:t>
            </a:r>
          </a:p>
          <a:p>
            <a:pPr>
              <a:buNone/>
            </a:pPr>
            <a:r>
              <a:rPr lang="pl-PL" b="1" dirty="0" smtClean="0"/>
              <a:t>Bu cümledeki “dobra dobra” söz grubunun</a:t>
            </a:r>
          </a:p>
          <a:p>
            <a:pPr>
              <a:buNone/>
            </a:pPr>
            <a:r>
              <a:rPr lang="tr-TR" b="1" dirty="0" smtClean="0"/>
              <a:t>anlamı aşağıdakilerden hangisidir? </a:t>
            </a:r>
            <a:r>
              <a:rPr lang="tr-TR" sz="1800" b="1" dirty="0" smtClean="0"/>
              <a:t>(2005 ÖZEL OKUL)</a:t>
            </a:r>
          </a:p>
          <a:p>
            <a:pPr>
              <a:buNone/>
            </a:pPr>
            <a:endParaRPr lang="tr-TR" sz="1800" b="1" dirty="0" smtClean="0"/>
          </a:p>
          <a:p>
            <a:pPr>
              <a:buNone/>
            </a:pPr>
            <a:r>
              <a:rPr lang="tr-TR" dirty="0" smtClean="0"/>
              <a:t>A) Sakınmadan, çekinmeden</a:t>
            </a:r>
          </a:p>
          <a:p>
            <a:pPr>
              <a:buNone/>
            </a:pPr>
            <a:r>
              <a:rPr lang="tr-TR" dirty="0" smtClean="0"/>
              <a:t>B) Yanlış anlaşılmalara meydan vermeden</a:t>
            </a:r>
          </a:p>
          <a:p>
            <a:pPr>
              <a:buNone/>
            </a:pPr>
            <a:r>
              <a:rPr lang="tr-TR" dirty="0" smtClean="0"/>
              <a:t>C) Etkileyici ve özgün bir biçimde</a:t>
            </a:r>
          </a:p>
          <a:p>
            <a:pPr>
              <a:buNone/>
            </a:pPr>
            <a:r>
              <a:rPr lang="nn-NO" dirty="0" smtClean="0"/>
              <a:t>D) Açık seçik, tane tane</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260648"/>
            <a:ext cx="8712968" cy="640871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p>
          <a:p>
            <a:pPr>
              <a:buNone/>
            </a:pPr>
            <a:r>
              <a:rPr lang="tr-TR" dirty="0" smtClean="0"/>
              <a:t>		</a:t>
            </a:r>
            <a:r>
              <a:rPr lang="tr-TR" sz="9600" dirty="0" smtClean="0"/>
              <a:t>A SEÇENEĞİ</a:t>
            </a:r>
            <a:endParaRPr lang="tr-TR" sz="9600" dirty="0"/>
          </a:p>
        </p:txBody>
      </p:sp>
    </p:spTree>
  </p:cSld>
  <p:clrMapOvr>
    <a:masterClrMapping/>
  </p:clrMapOvr>
  <p:transition spd="slow">
    <p:wedge/>
    <p:sndAc>
      <p:stSnd>
        <p:snd r:embed="rId2" name="applause.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a:bodyPr>
          <a:lstStyle/>
          <a:p>
            <a:pPr>
              <a:buNone/>
            </a:pPr>
            <a:r>
              <a:rPr lang="tr-TR" b="1" dirty="0" smtClean="0"/>
              <a:t>“Getirmek</a:t>
            </a:r>
            <a:r>
              <a:rPr lang="tr-TR" b="1" dirty="0"/>
              <a:t>” sözcüğü aşağıdaki cümlelerin</a:t>
            </a:r>
          </a:p>
          <a:p>
            <a:pPr>
              <a:buNone/>
            </a:pPr>
            <a:r>
              <a:rPr lang="tr-TR" b="1" dirty="0"/>
              <a:t>hangisinde “sebep olmak, ortaya çıkarmak”</a:t>
            </a:r>
          </a:p>
          <a:p>
            <a:pPr>
              <a:buNone/>
            </a:pPr>
            <a:r>
              <a:rPr lang="tr-TR" b="1" dirty="0"/>
              <a:t>anlamında kullanılmıştır</a:t>
            </a:r>
            <a:r>
              <a:rPr lang="tr-TR" b="1" dirty="0" smtClean="0"/>
              <a:t>?( </a:t>
            </a:r>
            <a:r>
              <a:rPr lang="tr-TR" sz="1800" b="1" dirty="0" smtClean="0"/>
              <a:t>2005 ÖZEL OKULLAR)</a:t>
            </a:r>
          </a:p>
          <a:p>
            <a:pPr>
              <a:buNone/>
            </a:pPr>
            <a:r>
              <a:rPr lang="tr-TR" dirty="0" smtClean="0"/>
              <a:t>A) En küçük oğlunu da tiyatroya getirmiş.</a:t>
            </a:r>
          </a:p>
          <a:p>
            <a:pPr>
              <a:buNone/>
            </a:pPr>
            <a:r>
              <a:rPr lang="tr-TR" dirty="0" smtClean="0"/>
              <a:t>B</a:t>
            </a:r>
            <a:r>
              <a:rPr lang="tr-TR" dirty="0"/>
              <a:t>) Onca sıkıntıya rağmen baharı getirdik.</a:t>
            </a:r>
          </a:p>
          <a:p>
            <a:pPr>
              <a:buNone/>
            </a:pPr>
            <a:r>
              <a:rPr lang="tr-TR" dirty="0"/>
              <a:t>C) Yıllardır görmediğim arkadaşımdan selâm</a:t>
            </a:r>
          </a:p>
          <a:p>
            <a:pPr>
              <a:buNone/>
            </a:pPr>
            <a:r>
              <a:rPr lang="tr-TR" dirty="0"/>
              <a:t>getirdi.</a:t>
            </a:r>
          </a:p>
          <a:p>
            <a:pPr>
              <a:buNone/>
            </a:pPr>
            <a:r>
              <a:rPr lang="tr-TR" dirty="0"/>
              <a:t>D) Bu bulutlar bölgeye yağmur getirir.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260648"/>
            <a:ext cx="8712968" cy="6408712"/>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a:bodyPr>
          <a:lstStyle/>
          <a:p>
            <a:pPr>
              <a:buNone/>
            </a:pPr>
            <a:r>
              <a:rPr lang="tr-TR" b="1" dirty="0" smtClean="0"/>
              <a:t>“Neden” sözcüğü aşağıdaki cümlelerin hangisinde diğerlerinden farklı anlamda kullanılmıştır? </a:t>
            </a:r>
            <a:r>
              <a:rPr lang="tr-TR" sz="1800" b="1" dirty="0" smtClean="0"/>
              <a:t>( 2005 ÖZEL OKULLAR)</a:t>
            </a:r>
          </a:p>
          <a:p>
            <a:pPr>
              <a:buNone/>
            </a:pPr>
            <a:r>
              <a:rPr lang="tr-TR" dirty="0" smtClean="0"/>
              <a:t>A) Dargınlığının gerçek nedenini saklamaya</a:t>
            </a:r>
          </a:p>
          <a:p>
            <a:pPr>
              <a:buNone/>
            </a:pPr>
            <a:r>
              <a:rPr lang="tr-TR" dirty="0" smtClean="0"/>
              <a:t>çalışıyor.</a:t>
            </a:r>
          </a:p>
          <a:p>
            <a:pPr>
              <a:buNone/>
            </a:pPr>
            <a:r>
              <a:rPr lang="tr-TR" dirty="0" smtClean="0"/>
              <a:t>B) Kendisini aramam için bir neden yoktu.</a:t>
            </a:r>
          </a:p>
          <a:p>
            <a:pPr>
              <a:buNone/>
            </a:pPr>
            <a:r>
              <a:rPr lang="tr-TR" dirty="0" smtClean="0"/>
              <a:t>C) Bu konuyu neden ele almadığını bilmiyorum.</a:t>
            </a:r>
          </a:p>
          <a:p>
            <a:pPr>
              <a:buNone/>
            </a:pPr>
            <a:r>
              <a:rPr lang="tr-TR" dirty="0" smtClean="0"/>
              <a:t>D) Kazaya neden olduğu için onu hiç affetmedi</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260648"/>
            <a:ext cx="8784976" cy="6408712"/>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r>
              <a:rPr lang="tr-TR" b="1" dirty="0" smtClean="0"/>
              <a:t>“Bulmak” sözcüğü aşağıdaki cümlelerin</a:t>
            </a:r>
          </a:p>
          <a:p>
            <a:pPr>
              <a:buNone/>
            </a:pPr>
            <a:r>
              <a:rPr lang="tr-TR" b="1" dirty="0" smtClean="0"/>
              <a:t>hangisinde “herhangi bir görüşe, bir yargıya</a:t>
            </a:r>
          </a:p>
          <a:p>
            <a:pPr>
              <a:buNone/>
            </a:pPr>
            <a:r>
              <a:rPr lang="tr-TR" b="1" dirty="0" smtClean="0"/>
              <a:t>varmak” anlamında kullanılmıştır?(</a:t>
            </a:r>
            <a:r>
              <a:rPr lang="tr-TR" sz="1800" b="1" dirty="0" smtClean="0"/>
              <a:t>2004 OKS)</a:t>
            </a:r>
          </a:p>
          <a:p>
            <a:pPr>
              <a:buNone/>
            </a:pPr>
            <a:endParaRPr lang="tr-TR" b="1" dirty="0" smtClean="0"/>
          </a:p>
          <a:p>
            <a:pPr>
              <a:buNone/>
            </a:pPr>
            <a:r>
              <a:rPr lang="tr-TR" dirty="0" smtClean="0"/>
              <a:t>A) Yapılan okulun kente yakın olmasını mantıklı</a:t>
            </a:r>
          </a:p>
          <a:p>
            <a:pPr>
              <a:buNone/>
            </a:pPr>
            <a:r>
              <a:rPr lang="tr-TR" dirty="0" smtClean="0"/>
              <a:t>buldu.</a:t>
            </a:r>
          </a:p>
          <a:p>
            <a:pPr>
              <a:buNone/>
            </a:pPr>
            <a:r>
              <a:rPr lang="tr-TR" dirty="0" smtClean="0"/>
              <a:t>B) Leyla, ayağı kayınca kendini yerde buldu.</a:t>
            </a:r>
          </a:p>
          <a:p>
            <a:pPr>
              <a:buNone/>
            </a:pPr>
            <a:r>
              <a:rPr lang="tr-TR" dirty="0" smtClean="0"/>
              <a:t>C) Sınıfta kendine göre bir arkadaş buldu.</a:t>
            </a:r>
          </a:p>
          <a:p>
            <a:pPr>
              <a:buNone/>
            </a:pPr>
            <a:r>
              <a:rPr lang="tr-TR" dirty="0" smtClean="0"/>
              <a:t>D) Sonunda aradığı mutluluğu buldu.</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0"/>
            <a:ext cx="8784976" cy="640871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A SEÇENEĞİ</a:t>
            </a:r>
            <a:endParaRPr lang="tr-TR" sz="9600" dirty="0"/>
          </a:p>
        </p:txBody>
      </p:sp>
    </p:spTree>
  </p:cSld>
  <p:clrMapOvr>
    <a:masterClrMapping/>
  </p:clrMapOvr>
  <p:transition spd="slow">
    <p:wedge/>
    <p:sndAc>
      <p:stSnd>
        <p:snd r:embed="rId2" name="applause.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33467"/>
          </a:xfrm>
        </p:spPr>
        <p:txBody>
          <a:bodyPr>
            <a:normAutofit/>
          </a:bodyPr>
          <a:lstStyle/>
          <a:p>
            <a:pPr>
              <a:buNone/>
            </a:pPr>
            <a:r>
              <a:rPr lang="tr-TR" dirty="0" smtClean="0"/>
              <a:t>1- Dereden akan bulanık su duruldu.</a:t>
            </a:r>
          </a:p>
          <a:p>
            <a:pPr>
              <a:buNone/>
            </a:pPr>
            <a:r>
              <a:rPr lang="tr-TR" dirty="0" smtClean="0"/>
              <a:t>2- Yaşanan karışıklık bir süre sonra duruldu.</a:t>
            </a:r>
          </a:p>
          <a:p>
            <a:pPr>
              <a:buNone/>
            </a:pPr>
            <a:r>
              <a:rPr lang="pt-BR" dirty="0" smtClean="0"/>
              <a:t>3- O yaramaz çocuk bir yıl sonra duruldu.</a:t>
            </a:r>
          </a:p>
          <a:p>
            <a:pPr>
              <a:buNone/>
            </a:pPr>
            <a:r>
              <a:rPr lang="tr-TR" dirty="0" smtClean="0"/>
              <a:t>4- Fırtına duruldu, ertesi gün yola çıktık.</a:t>
            </a:r>
          </a:p>
          <a:p>
            <a:pPr>
              <a:buNone/>
            </a:pPr>
            <a:endParaRPr lang="tr-TR" b="1" dirty="0" smtClean="0"/>
          </a:p>
          <a:p>
            <a:pPr>
              <a:buNone/>
            </a:pPr>
            <a:r>
              <a:rPr lang="tr-TR" b="1" dirty="0" smtClean="0"/>
              <a:t>“Durulmak” sözcüğü yukarıdaki cümlelerde kaç</a:t>
            </a:r>
          </a:p>
          <a:p>
            <a:pPr>
              <a:buNone/>
            </a:pPr>
            <a:r>
              <a:rPr lang="tr-TR" b="1" dirty="0" smtClean="0"/>
              <a:t>değişik anlamda kullanılmıştır? </a:t>
            </a:r>
            <a:r>
              <a:rPr lang="tr-TR" sz="1800" b="1" dirty="0" smtClean="0"/>
              <a:t>(2004 OKS)</a:t>
            </a:r>
          </a:p>
          <a:p>
            <a:pPr>
              <a:buNone/>
            </a:pPr>
            <a:r>
              <a:rPr lang="pt-BR" b="1" dirty="0" smtClean="0"/>
              <a:t>A) 1 </a:t>
            </a:r>
            <a:r>
              <a:rPr lang="tr-TR" b="1" dirty="0" smtClean="0"/>
              <a:t>	</a:t>
            </a:r>
            <a:r>
              <a:rPr lang="pt-BR" b="1" dirty="0" smtClean="0"/>
              <a:t>B) 2 </a:t>
            </a:r>
            <a:r>
              <a:rPr lang="tr-TR" b="1" dirty="0" smtClean="0"/>
              <a:t>		</a:t>
            </a:r>
            <a:r>
              <a:rPr lang="pt-BR" b="1" dirty="0" smtClean="0"/>
              <a:t>C) 3</a:t>
            </a:r>
            <a:r>
              <a:rPr lang="tr-TR" b="1" dirty="0" smtClean="0"/>
              <a:t>		</a:t>
            </a:r>
            <a:r>
              <a:rPr lang="pt-BR" b="1" dirty="0" smtClean="0"/>
              <a:t> D) 4</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0"/>
            <a:ext cx="8784976" cy="6336704"/>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243407"/>
            <a:ext cx="9144000" cy="7101407"/>
          </a:xfrm>
        </p:spPr>
        <p:style>
          <a:lnRef idx="0">
            <a:scrgbClr r="0" g="0" b="0"/>
          </a:lnRef>
          <a:fillRef idx="1001">
            <a:schemeClr val="lt1"/>
          </a:fillRef>
          <a:effectRef idx="0">
            <a:scrgbClr r="0" g="0" b="0"/>
          </a:effectRef>
          <a:fontRef idx="major"/>
        </p:style>
        <p:txBody>
          <a:bodyPr>
            <a:normAutofit/>
          </a:bodyPr>
          <a:lstStyle/>
          <a:p>
            <a:pPr algn="l"/>
            <a:r>
              <a:rPr lang="tr-TR" b="1" dirty="0" smtClean="0"/>
              <a:t> </a:t>
            </a:r>
            <a:r>
              <a:rPr lang="tr-TR" b="1" dirty="0"/>
              <a:t>“ Yaşamak” sözcüğü aşağıdaki cümlelerin hangisinde “oturmak” anlamında kullanılmıştır? </a:t>
            </a:r>
            <a:r>
              <a:rPr lang="tr-TR" sz="1800" b="1" dirty="0" smtClean="0"/>
              <a:t>(2010 PBYS)</a:t>
            </a:r>
            <a:r>
              <a:rPr lang="tr-TR" b="1" dirty="0"/>
              <a:t/>
            </a:r>
            <a:br>
              <a:rPr lang="tr-TR" b="1" dirty="0"/>
            </a:br>
            <a:r>
              <a:rPr lang="tr-TR" dirty="0"/>
              <a:t>A) Bu kazançla yaşamak kolay </a:t>
            </a:r>
            <a:r>
              <a:rPr lang="tr-TR" dirty="0" smtClean="0"/>
              <a:t>değil.</a:t>
            </a:r>
            <a:br>
              <a:rPr lang="tr-TR" dirty="0" smtClean="0"/>
            </a:br>
            <a:r>
              <a:rPr lang="tr-TR" dirty="0" smtClean="0"/>
              <a:t>B</a:t>
            </a:r>
            <a:r>
              <a:rPr lang="tr-TR" dirty="0"/>
              <a:t>) Köpek balıkları derin sularda </a:t>
            </a:r>
            <a:r>
              <a:rPr lang="tr-TR" dirty="0" smtClean="0"/>
              <a:t>yaşar.</a:t>
            </a:r>
            <a:br>
              <a:rPr lang="tr-TR" dirty="0" smtClean="0"/>
            </a:br>
            <a:r>
              <a:rPr lang="tr-TR" dirty="0" smtClean="0"/>
              <a:t>C</a:t>
            </a:r>
            <a:r>
              <a:rPr lang="tr-TR" dirty="0"/>
              <a:t>) Onun anısı hep </a:t>
            </a:r>
            <a:r>
              <a:rPr lang="tr-TR" dirty="0" err="1" smtClean="0"/>
              <a:t>kalbimizdeyaşayacak</a:t>
            </a:r>
            <a:r>
              <a:rPr lang="tr-TR" dirty="0"/>
              <a:t>. </a:t>
            </a:r>
            <a:br>
              <a:rPr lang="tr-TR" dirty="0"/>
            </a:br>
            <a:r>
              <a:rPr lang="tr-TR" dirty="0"/>
              <a:t>D) Bursa’da yaşayan akrabalarımız var.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normAutofit lnSpcReduction="10000"/>
          </a:bodyPr>
          <a:lstStyle/>
          <a:p>
            <a:pPr>
              <a:buNone/>
            </a:pPr>
            <a:r>
              <a:rPr lang="tr-TR" dirty="0" smtClean="0"/>
              <a:t>1- Madem gelmeyecektin</a:t>
            </a:r>
            <a:r>
              <a:rPr lang="tr-TR" u="sng" dirty="0" smtClean="0"/>
              <a:t>, hiç olmazsa </a:t>
            </a:r>
            <a:r>
              <a:rPr lang="tr-TR" dirty="0" smtClean="0"/>
              <a:t>bir</a:t>
            </a:r>
          </a:p>
          <a:p>
            <a:pPr>
              <a:buNone/>
            </a:pPr>
            <a:r>
              <a:rPr lang="tr-TR" dirty="0" smtClean="0"/>
              <a:t>haber verseydin.</a:t>
            </a:r>
          </a:p>
          <a:p>
            <a:pPr>
              <a:buNone/>
            </a:pPr>
            <a:r>
              <a:rPr lang="tr-TR" dirty="0" smtClean="0"/>
              <a:t>2- Sabah sabah </a:t>
            </a:r>
            <a:r>
              <a:rPr lang="tr-TR" u="sng" dirty="0" smtClean="0"/>
              <a:t>hiç yoktan </a:t>
            </a:r>
            <a:r>
              <a:rPr lang="tr-TR" dirty="0" smtClean="0"/>
              <a:t>işe geç kaldım.</a:t>
            </a:r>
          </a:p>
          <a:p>
            <a:pPr>
              <a:buNone/>
            </a:pPr>
            <a:r>
              <a:rPr lang="tr-TR" dirty="0" smtClean="0"/>
              <a:t>3- Düzenli yürüyüş, </a:t>
            </a:r>
            <a:r>
              <a:rPr lang="tr-TR" u="sng" dirty="0" smtClean="0"/>
              <a:t>en azından </a:t>
            </a:r>
            <a:r>
              <a:rPr lang="tr-TR" dirty="0" smtClean="0"/>
              <a:t>insanı can</a:t>
            </a:r>
          </a:p>
          <a:p>
            <a:pPr>
              <a:buNone/>
            </a:pPr>
            <a:r>
              <a:rPr lang="tr-TR" dirty="0" smtClean="0"/>
              <a:t>sıkıntısından kurtarır.</a:t>
            </a:r>
          </a:p>
          <a:p>
            <a:pPr>
              <a:buNone/>
            </a:pPr>
            <a:r>
              <a:rPr lang="tr-TR" dirty="0" smtClean="0"/>
              <a:t>4- Çocuklar </a:t>
            </a:r>
            <a:r>
              <a:rPr lang="tr-TR" u="sng" dirty="0" smtClean="0"/>
              <a:t>olsa olsa </a:t>
            </a:r>
            <a:r>
              <a:rPr lang="tr-TR" dirty="0" smtClean="0"/>
              <a:t>uyuyup kalmışlardır.</a:t>
            </a:r>
          </a:p>
          <a:p>
            <a:endParaRPr lang="tr-TR" b="1" dirty="0" smtClean="0"/>
          </a:p>
          <a:p>
            <a:pPr>
              <a:buNone/>
            </a:pPr>
            <a:r>
              <a:rPr lang="tr-TR" b="1" dirty="0" smtClean="0"/>
              <a:t>Yukarıdaki cümlelerin hangilerinde, altı çizili</a:t>
            </a:r>
          </a:p>
          <a:p>
            <a:pPr>
              <a:buNone/>
            </a:pPr>
            <a:r>
              <a:rPr lang="tr-TR" b="1" dirty="0" smtClean="0"/>
              <a:t>sözcükler aynı anlamda kullanılmıştır?</a:t>
            </a:r>
            <a:r>
              <a:rPr lang="tr-TR" sz="1800" b="1" dirty="0" smtClean="0"/>
              <a:t>(</a:t>
            </a:r>
            <a:r>
              <a:rPr lang="tr-TR" sz="1900" b="1" dirty="0" smtClean="0"/>
              <a:t>2003 OKS)</a:t>
            </a:r>
          </a:p>
          <a:p>
            <a:pPr>
              <a:buNone/>
            </a:pPr>
            <a:r>
              <a:rPr lang="pt-BR" b="1" dirty="0" smtClean="0"/>
              <a:t>A) 1-2 </a:t>
            </a:r>
            <a:r>
              <a:rPr lang="tr-TR" b="1" dirty="0" smtClean="0"/>
              <a:t>	</a:t>
            </a:r>
            <a:r>
              <a:rPr lang="pt-BR" b="1" dirty="0" smtClean="0"/>
              <a:t>B) 1-3 </a:t>
            </a:r>
            <a:r>
              <a:rPr lang="tr-TR" b="1" dirty="0" smtClean="0"/>
              <a:t>	</a:t>
            </a:r>
            <a:r>
              <a:rPr lang="pt-BR" b="1" dirty="0" smtClean="0"/>
              <a:t>C) 2-4 </a:t>
            </a:r>
            <a:r>
              <a:rPr lang="tr-TR" b="1" dirty="0" smtClean="0"/>
              <a:t>	</a:t>
            </a:r>
            <a:r>
              <a:rPr lang="pt-BR" b="1" dirty="0" smtClean="0"/>
              <a:t>D) 3-4</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260648"/>
            <a:ext cx="8784976" cy="6408712"/>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B SEÇENEĞİ</a:t>
            </a:r>
            <a:endParaRPr lang="tr-TR" sz="9600" dirty="0"/>
          </a:p>
        </p:txBody>
      </p:sp>
    </p:spTree>
  </p:cSld>
  <p:clrMapOvr>
    <a:masterClrMapping/>
  </p:clrMapOvr>
  <p:transition spd="slow">
    <p:wedge/>
    <p:sndAc>
      <p:stSnd>
        <p:snd r:embed="rId2" name="applause.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r>
              <a:rPr lang="tr-TR" b="1" dirty="0" smtClean="0"/>
              <a:t>“Kıyı” sözcüğü aşağıdaki cümlelerin hangisinde</a:t>
            </a:r>
          </a:p>
          <a:p>
            <a:pPr>
              <a:buNone/>
            </a:pPr>
            <a:r>
              <a:rPr lang="tr-TR" b="1" dirty="0" smtClean="0"/>
              <a:t>mecaz anlamıyla kullanılmıştır? </a:t>
            </a:r>
            <a:r>
              <a:rPr lang="tr-TR" sz="1800" b="1" dirty="0" smtClean="0"/>
              <a:t>(2004 OKS)</a:t>
            </a:r>
          </a:p>
          <a:p>
            <a:pPr>
              <a:buNone/>
            </a:pPr>
            <a:endParaRPr lang="tr-TR" sz="1800" b="1" dirty="0" smtClean="0"/>
          </a:p>
          <a:p>
            <a:pPr>
              <a:buNone/>
            </a:pPr>
            <a:r>
              <a:rPr lang="tr-TR" dirty="0" smtClean="0"/>
              <a:t>A) Küçüksu kasrı, karşı kıyıda bakımsız görünüyordu.</a:t>
            </a:r>
          </a:p>
          <a:p>
            <a:pPr>
              <a:buNone/>
            </a:pPr>
            <a:r>
              <a:rPr lang="tr-TR" dirty="0" smtClean="0"/>
              <a:t>B) Denize kıyısı olan küçük bir kasabaydı.</a:t>
            </a:r>
          </a:p>
          <a:p>
            <a:pPr>
              <a:buNone/>
            </a:pPr>
            <a:r>
              <a:rPr lang="tr-TR" dirty="0" smtClean="0"/>
              <a:t>C) Şehirden uzakta kıyı bir yerde yaşıyordu.</a:t>
            </a:r>
          </a:p>
          <a:p>
            <a:pPr>
              <a:buNone/>
            </a:pPr>
            <a:r>
              <a:rPr lang="tr-TR" dirty="0" smtClean="0"/>
              <a:t>D) Karşı tarlanın kıyısı çitlerle çevrilmişti.</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88640"/>
            <a:ext cx="8964488" cy="640871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idx="1"/>
          </p:nvPr>
        </p:nvSpPr>
        <p:spPr>
          <a:xfrm>
            <a:off x="457200" y="476672"/>
            <a:ext cx="8229600" cy="5649491"/>
          </a:xfrm>
        </p:spPr>
        <p:txBody>
          <a:bodyPr>
            <a:normAutofit/>
          </a:bodyPr>
          <a:lstStyle/>
          <a:p>
            <a:pPr>
              <a:buNone/>
            </a:pPr>
            <a:r>
              <a:rPr lang="tr-TR" b="1" dirty="0" smtClean="0"/>
              <a:t>Ne kadar ………… olursak olalım, bunu …………</a:t>
            </a:r>
          </a:p>
          <a:p>
            <a:pPr>
              <a:buNone/>
            </a:pPr>
            <a:r>
              <a:rPr lang="tr-TR" b="1" dirty="0" smtClean="0"/>
              <a:t>sevdiklerimiz yoksa mutlu olamayız.</a:t>
            </a:r>
          </a:p>
          <a:p>
            <a:pPr>
              <a:buNone/>
            </a:pPr>
            <a:r>
              <a:rPr lang="tr-TR" b="1" dirty="0" smtClean="0"/>
              <a:t>Bu cümlede boş bırakılan yerlere aşağıdaki</a:t>
            </a:r>
          </a:p>
          <a:p>
            <a:pPr>
              <a:buNone/>
            </a:pPr>
            <a:r>
              <a:rPr lang="tr-TR" b="1" dirty="0" smtClean="0"/>
              <a:t>sözcüklerden hangileri getirilmelidir?</a:t>
            </a:r>
            <a:r>
              <a:rPr lang="tr-TR" sz="1800" b="1" dirty="0" smtClean="0"/>
              <a:t>(2004 OKS)</a:t>
            </a:r>
          </a:p>
          <a:p>
            <a:pPr>
              <a:buNone/>
            </a:pPr>
            <a:r>
              <a:rPr lang="tr-TR" dirty="0" smtClean="0"/>
              <a:t>A) girişken - gösterecek</a:t>
            </a:r>
          </a:p>
          <a:p>
            <a:pPr>
              <a:buNone/>
            </a:pPr>
            <a:r>
              <a:rPr lang="tr-TR" dirty="0" smtClean="0"/>
              <a:t>B) çalışkan - söyleyecek</a:t>
            </a:r>
          </a:p>
          <a:p>
            <a:pPr>
              <a:buNone/>
            </a:pPr>
            <a:r>
              <a:rPr lang="tr-TR" dirty="0" smtClean="0"/>
              <a:t>C) düşünceli - dinleyecek</a:t>
            </a:r>
          </a:p>
          <a:p>
            <a:pPr>
              <a:buNone/>
            </a:pPr>
            <a:r>
              <a:rPr lang="tr-TR" dirty="0" smtClean="0"/>
              <a:t>D) başarılı - paylaşacak</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0"/>
            <a:ext cx="8784976" cy="6480720"/>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r>
              <a:rPr lang="tr-TR" b="1" dirty="0" smtClean="0"/>
              <a:t>Aşağıdaki cümlelerin hangisindeki altı çizili</a:t>
            </a:r>
          </a:p>
          <a:p>
            <a:pPr>
              <a:buNone/>
            </a:pPr>
            <a:r>
              <a:rPr lang="tr-TR" b="1" dirty="0" smtClean="0"/>
              <a:t>sözcük zaman bildirmez? </a:t>
            </a:r>
            <a:r>
              <a:rPr lang="tr-TR" sz="1800" dirty="0" smtClean="0"/>
              <a:t>(2004 OKS)</a:t>
            </a:r>
          </a:p>
          <a:p>
            <a:pPr>
              <a:buNone/>
            </a:pPr>
            <a:endParaRPr lang="tr-TR" b="1" dirty="0" smtClean="0"/>
          </a:p>
          <a:p>
            <a:pPr>
              <a:buNone/>
            </a:pPr>
            <a:r>
              <a:rPr lang="tr-TR" dirty="0" smtClean="0"/>
              <a:t>A) Konuşmaya </a:t>
            </a:r>
            <a:r>
              <a:rPr lang="tr-TR" u="sng" dirty="0" smtClean="0"/>
              <a:t>başladığında</a:t>
            </a:r>
            <a:r>
              <a:rPr lang="tr-TR" dirty="0" smtClean="0"/>
              <a:t> ışıklar söndü.</a:t>
            </a:r>
          </a:p>
          <a:p>
            <a:pPr>
              <a:buNone/>
            </a:pPr>
            <a:r>
              <a:rPr lang="tr-TR" dirty="0" smtClean="0"/>
              <a:t>B) O, </a:t>
            </a:r>
            <a:r>
              <a:rPr lang="tr-TR" u="sng" dirty="0" smtClean="0"/>
              <a:t>artık</a:t>
            </a:r>
            <a:r>
              <a:rPr lang="tr-TR" dirty="0" smtClean="0"/>
              <a:t> benimle görüşmeyecekmiş.</a:t>
            </a:r>
          </a:p>
          <a:p>
            <a:pPr>
              <a:buNone/>
            </a:pPr>
            <a:r>
              <a:rPr lang="tr-TR" dirty="0" smtClean="0"/>
              <a:t>C) </a:t>
            </a:r>
            <a:r>
              <a:rPr lang="tr-TR" u="sng" dirty="0" smtClean="0"/>
              <a:t>İleride</a:t>
            </a:r>
            <a:r>
              <a:rPr lang="tr-TR" dirty="0" smtClean="0"/>
              <a:t> ne olacağı bilinmez.</a:t>
            </a:r>
          </a:p>
          <a:p>
            <a:pPr>
              <a:buNone/>
            </a:pPr>
            <a:r>
              <a:rPr lang="tr-TR" dirty="0" smtClean="0"/>
              <a:t>D) Günümüzün büyük bir kısmını </a:t>
            </a:r>
            <a:r>
              <a:rPr lang="tr-TR" u="sng" dirty="0" smtClean="0"/>
              <a:t>işte</a:t>
            </a:r>
            <a:r>
              <a:rPr lang="tr-TR" dirty="0" smtClean="0"/>
              <a:t> geçiririz.</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8640"/>
            <a:ext cx="8229600" cy="640871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lstStyle/>
          <a:p>
            <a:pPr>
              <a:buNone/>
            </a:pPr>
            <a:r>
              <a:rPr lang="tr-TR" dirty="0" smtClean="0"/>
              <a:t>Uydun düşman sözüne</a:t>
            </a:r>
          </a:p>
          <a:p>
            <a:pPr>
              <a:buNone/>
            </a:pPr>
            <a:r>
              <a:rPr lang="tr-TR" dirty="0" smtClean="0"/>
              <a:t>Serin ettin arayı.</a:t>
            </a:r>
          </a:p>
          <a:p>
            <a:pPr>
              <a:buNone/>
            </a:pPr>
            <a:r>
              <a:rPr lang="tr-TR" b="1" dirty="0" smtClean="0"/>
              <a:t>“Uymak” sözcüğü aşağıdaki cümlelerin hangisinde dörtlükteki anlamıyla kullanılmıştır? </a:t>
            </a:r>
            <a:r>
              <a:rPr lang="tr-TR" sz="2000" b="1" dirty="0" smtClean="0"/>
              <a:t>(2005 OKS)</a:t>
            </a:r>
          </a:p>
          <a:p>
            <a:pPr>
              <a:buNone/>
            </a:pPr>
            <a:r>
              <a:rPr lang="it-IT" dirty="0" smtClean="0"/>
              <a:t>A) O, gittiği yere kolayca uyar.</a:t>
            </a:r>
          </a:p>
          <a:p>
            <a:pPr>
              <a:buNone/>
            </a:pPr>
            <a:r>
              <a:rPr lang="tr-TR" dirty="0" smtClean="0"/>
              <a:t>B) Onun dediklerine uyup işini bıraktı.</a:t>
            </a:r>
          </a:p>
          <a:p>
            <a:pPr>
              <a:buNone/>
            </a:pPr>
            <a:r>
              <a:rPr lang="en-US" dirty="0" smtClean="0"/>
              <a:t>C) </a:t>
            </a:r>
            <a:r>
              <a:rPr lang="en-US" dirty="0" err="1" smtClean="0"/>
              <a:t>Seninle</a:t>
            </a:r>
            <a:r>
              <a:rPr lang="en-US" dirty="0" smtClean="0"/>
              <a:t> </a:t>
            </a:r>
            <a:r>
              <a:rPr lang="en-US" dirty="0" err="1" smtClean="0"/>
              <a:t>zevklerimiz</a:t>
            </a:r>
            <a:r>
              <a:rPr lang="en-US" dirty="0" smtClean="0"/>
              <a:t> </a:t>
            </a:r>
            <a:r>
              <a:rPr lang="en-US" dirty="0" err="1" smtClean="0"/>
              <a:t>birbirine</a:t>
            </a:r>
            <a:r>
              <a:rPr lang="en-US" dirty="0" smtClean="0"/>
              <a:t> </a:t>
            </a:r>
            <a:r>
              <a:rPr lang="en-US" dirty="0" err="1" smtClean="0"/>
              <a:t>uyuyor</a:t>
            </a:r>
            <a:r>
              <a:rPr lang="en-US" dirty="0" smtClean="0"/>
              <a:t>.</a:t>
            </a:r>
          </a:p>
          <a:p>
            <a:pPr>
              <a:buNone/>
            </a:pPr>
            <a:r>
              <a:rPr lang="tr-TR" dirty="0" smtClean="0"/>
              <a:t>D) Bu söylediklerin ne akla uyar ne mantığa.</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435280" cy="6192688"/>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B SEÇENEĞİ</a:t>
            </a:r>
            <a:endParaRPr lang="tr-TR" sz="9600" dirty="0"/>
          </a:p>
        </p:txBody>
      </p:sp>
    </p:spTree>
  </p:cSld>
  <p:clrMapOvr>
    <a:masterClrMapping/>
  </p:clrMapOvr>
  <p:transition spd="slow">
    <p:wedge/>
    <p:sndAc>
      <p:stSnd>
        <p:snd r:embed="rId2" name="applause.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pPr>
              <a:buNone/>
            </a:pPr>
            <a:endParaRPr lang="tr-TR" dirty="0" smtClean="0"/>
          </a:p>
          <a:p>
            <a:pPr>
              <a:buNone/>
            </a:pPr>
            <a:endParaRPr lang="tr-TR" dirty="0" smtClean="0"/>
          </a:p>
          <a:p>
            <a:pPr>
              <a:buNone/>
            </a:pPr>
            <a:r>
              <a:rPr lang="tr-TR" dirty="0" smtClean="0"/>
              <a:t>			</a:t>
            </a:r>
          </a:p>
          <a:p>
            <a:pPr>
              <a:buNone/>
            </a:pPr>
            <a:r>
              <a:rPr lang="tr-TR" sz="7200" smtClean="0"/>
              <a:t>			D </a:t>
            </a:r>
            <a:r>
              <a:rPr lang="tr-TR" sz="7200" dirty="0" smtClean="0"/>
              <a:t>SEÇENEĞİ</a:t>
            </a:r>
            <a:endParaRPr lang="tr-TR" sz="7200" dirty="0"/>
          </a:p>
        </p:txBody>
      </p:sp>
    </p:spTree>
  </p:cSld>
  <p:clrMapOvr>
    <a:masterClrMapping/>
  </p:clrMapOvr>
  <p:transition spd="slow">
    <p:pull dir="d"/>
    <p:sndAc>
      <p:stSnd>
        <p:snd r:embed="rId2" name="applause.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fontScale="92500"/>
          </a:bodyPr>
          <a:lstStyle/>
          <a:p>
            <a:pPr>
              <a:buNone/>
            </a:pPr>
            <a:r>
              <a:rPr lang="tr-TR" dirty="0" smtClean="0"/>
              <a:t>1- Kar yağınca alışverişi yarına bıraktı.</a:t>
            </a:r>
          </a:p>
          <a:p>
            <a:pPr>
              <a:buNone/>
            </a:pPr>
            <a:r>
              <a:rPr lang="tr-TR" dirty="0" smtClean="0"/>
              <a:t>2- Öğretmen herkesin yerini değiştirdi, sadece</a:t>
            </a:r>
          </a:p>
          <a:p>
            <a:pPr>
              <a:buNone/>
            </a:pPr>
            <a:r>
              <a:rPr lang="tr-TR" dirty="0" err="1" smtClean="0"/>
              <a:t>Birgül’ü</a:t>
            </a:r>
            <a:r>
              <a:rPr lang="tr-TR" dirty="0" smtClean="0"/>
              <a:t> bıraktı.</a:t>
            </a:r>
          </a:p>
          <a:p>
            <a:pPr>
              <a:buNone/>
            </a:pPr>
            <a:r>
              <a:rPr lang="tr-TR" dirty="0" smtClean="0"/>
              <a:t>3- Havalar soğuyunca öğlenleri yürüyüş yapmayı</a:t>
            </a:r>
          </a:p>
          <a:p>
            <a:pPr>
              <a:buNone/>
            </a:pPr>
            <a:r>
              <a:rPr lang="tr-TR" dirty="0" smtClean="0"/>
              <a:t>bıraktı.</a:t>
            </a:r>
          </a:p>
          <a:p>
            <a:pPr>
              <a:buNone/>
            </a:pPr>
            <a:r>
              <a:rPr lang="tr-TR" dirty="0" smtClean="0"/>
              <a:t>4- Zeynep, evden çıkarken odasını olduğu gibi</a:t>
            </a:r>
          </a:p>
          <a:p>
            <a:pPr>
              <a:buNone/>
            </a:pPr>
            <a:r>
              <a:rPr lang="tr-TR" dirty="0" smtClean="0"/>
              <a:t>bıraktı.</a:t>
            </a:r>
          </a:p>
          <a:p>
            <a:pPr>
              <a:buNone/>
            </a:pPr>
            <a:r>
              <a:rPr lang="tr-TR" b="1" dirty="0" smtClean="0"/>
              <a:t>“Bırakmak” sözcüğü yukarıdaki cümlelerin</a:t>
            </a:r>
          </a:p>
          <a:p>
            <a:pPr>
              <a:buNone/>
            </a:pPr>
            <a:r>
              <a:rPr lang="tr-TR" b="1" dirty="0" smtClean="0"/>
              <a:t>hangilerinde aynı anlamda kullanılmıştır?(</a:t>
            </a:r>
            <a:r>
              <a:rPr lang="tr-TR" sz="2200" b="1" dirty="0" smtClean="0"/>
              <a:t>2005OKS)</a:t>
            </a:r>
          </a:p>
          <a:p>
            <a:pPr>
              <a:buNone/>
            </a:pPr>
            <a:r>
              <a:rPr lang="pt-BR" b="1" dirty="0" smtClean="0"/>
              <a:t>A) 1 - 2 </a:t>
            </a:r>
            <a:r>
              <a:rPr lang="tr-TR" b="1" dirty="0" smtClean="0"/>
              <a:t> 	 </a:t>
            </a:r>
            <a:r>
              <a:rPr lang="pt-BR" b="1" dirty="0" smtClean="0"/>
              <a:t>B) 1 - 3 </a:t>
            </a:r>
            <a:r>
              <a:rPr lang="tr-TR" b="1" dirty="0" smtClean="0"/>
              <a:t>   	</a:t>
            </a:r>
            <a:r>
              <a:rPr lang="pt-BR" b="1" dirty="0" smtClean="0"/>
              <a:t>C) 2 – 4</a:t>
            </a:r>
            <a:r>
              <a:rPr lang="tr-TR" b="1" dirty="0" smtClean="0"/>
              <a:t> 	  </a:t>
            </a:r>
            <a:r>
              <a:rPr lang="pt-BR" b="1" dirty="0" smtClean="0"/>
              <a:t> D) 3 - 4</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507288" cy="6336704"/>
          </a:xfrm>
        </p:spPr>
        <p:txBody>
          <a:bodyPr/>
          <a:lstStyle/>
          <a:p>
            <a:pPr>
              <a:buNone/>
            </a:pPr>
            <a:r>
              <a:rPr lang="tr-TR" dirty="0" smtClean="0"/>
              <a:t> </a:t>
            </a:r>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lnSpcReduction="10000"/>
          </a:bodyPr>
          <a:lstStyle/>
          <a:p>
            <a:pPr>
              <a:buNone/>
            </a:pPr>
            <a:r>
              <a:rPr lang="tr-TR" b="1" dirty="0" smtClean="0"/>
              <a:t>Aşağıdaki cümlelerin hangisinde “pencere”</a:t>
            </a:r>
          </a:p>
          <a:p>
            <a:pPr>
              <a:buNone/>
            </a:pPr>
            <a:r>
              <a:rPr lang="tr-TR" b="1" dirty="0" smtClean="0"/>
              <a:t>sözcüğü soyut bir anlam taşır?(</a:t>
            </a:r>
            <a:r>
              <a:rPr lang="tr-TR" sz="2000" b="1" dirty="0" smtClean="0"/>
              <a:t>2005 OKS)</a:t>
            </a:r>
          </a:p>
          <a:p>
            <a:pPr>
              <a:buNone/>
            </a:pPr>
            <a:endParaRPr lang="tr-TR" sz="2000" b="1" dirty="0" smtClean="0"/>
          </a:p>
          <a:p>
            <a:pPr>
              <a:buNone/>
            </a:pPr>
            <a:r>
              <a:rPr lang="tr-TR" dirty="0" smtClean="0"/>
              <a:t>A) Yazar, sanat dünyasına yeni bir pencere açtı.</a:t>
            </a:r>
          </a:p>
          <a:p>
            <a:pPr>
              <a:buNone/>
            </a:pPr>
            <a:r>
              <a:rPr lang="tr-TR" dirty="0" smtClean="0"/>
              <a:t>B) Hızla giden trenin penceresinden dışarıya</a:t>
            </a:r>
          </a:p>
          <a:p>
            <a:pPr>
              <a:buNone/>
            </a:pPr>
            <a:r>
              <a:rPr lang="tr-TR" dirty="0" smtClean="0"/>
              <a:t>bakıyordu.</a:t>
            </a:r>
          </a:p>
          <a:p>
            <a:pPr>
              <a:buNone/>
            </a:pPr>
            <a:r>
              <a:rPr lang="tr-TR" dirty="0" smtClean="0"/>
              <a:t>C) Dışarıdan gelen sesler herkesi pencereye</a:t>
            </a:r>
          </a:p>
          <a:p>
            <a:pPr>
              <a:buNone/>
            </a:pPr>
            <a:r>
              <a:rPr lang="tr-TR" dirty="0" smtClean="0"/>
              <a:t>koşturdu.</a:t>
            </a:r>
          </a:p>
          <a:p>
            <a:pPr>
              <a:buNone/>
            </a:pPr>
            <a:r>
              <a:rPr lang="tr-TR" dirty="0" smtClean="0"/>
              <a:t>D) Günümüzdeki yeni sistem pencereler daha</a:t>
            </a:r>
          </a:p>
          <a:p>
            <a:pPr>
              <a:buNone/>
            </a:pPr>
            <a:r>
              <a:rPr lang="tr-TR" dirty="0" smtClean="0"/>
              <a:t>kullanışlı.</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A SEÇENEĞİ</a:t>
            </a:r>
            <a:endParaRPr lang="tr-TR" sz="9600" dirty="0"/>
          </a:p>
        </p:txBody>
      </p:sp>
    </p:spTree>
  </p:cSld>
  <p:clrMapOvr>
    <a:masterClrMapping/>
  </p:clrMapOvr>
  <p:transition spd="slow">
    <p:wedge/>
    <p:sndAc>
      <p:stSnd>
        <p:snd r:embed="rId2" name="applause.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r>
              <a:rPr lang="tr-TR" b="1" dirty="0" smtClean="0"/>
              <a:t>“İçin” sözcüğü aşağıdaki cümlelerin hangisinde diğerlerinden farklı bir anlamda kullanılmıştır? </a:t>
            </a:r>
            <a:r>
              <a:rPr lang="tr-TR" sz="2000" b="1" dirty="0" smtClean="0"/>
              <a:t>(2005 OKS)</a:t>
            </a:r>
          </a:p>
          <a:p>
            <a:pPr>
              <a:buNone/>
            </a:pPr>
            <a:endParaRPr lang="tr-TR" sz="2000" b="1" dirty="0" smtClean="0"/>
          </a:p>
          <a:p>
            <a:pPr>
              <a:buNone/>
            </a:pPr>
            <a:r>
              <a:rPr lang="tr-TR" dirty="0" smtClean="0"/>
              <a:t>A) Çocukları için saçını süpürge etti.</a:t>
            </a:r>
          </a:p>
          <a:p>
            <a:pPr>
              <a:buNone/>
            </a:pPr>
            <a:r>
              <a:rPr lang="tr-TR" dirty="0" smtClean="0"/>
              <a:t>B) Ey bu topraklar için toprağa düşmüş asker!</a:t>
            </a:r>
          </a:p>
          <a:p>
            <a:pPr>
              <a:buNone/>
            </a:pPr>
            <a:r>
              <a:rPr lang="tr-TR" dirty="0" smtClean="0"/>
              <a:t>C) Gönül yâr için ağlar; fakat yâr anlamaz.</a:t>
            </a:r>
          </a:p>
          <a:p>
            <a:pPr>
              <a:buNone/>
            </a:pPr>
            <a:r>
              <a:rPr lang="tr-TR" dirty="0" smtClean="0"/>
              <a:t>D) Tiyatroya, senin için de bir bilet aldık.</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a:bodyPr>
          <a:lstStyle/>
          <a:p>
            <a:pPr>
              <a:buNone/>
            </a:pPr>
            <a:r>
              <a:rPr lang="tr-TR" u="sng" dirty="0" smtClean="0"/>
              <a:t>Nihayet </a:t>
            </a:r>
            <a:r>
              <a:rPr lang="tr-TR" dirty="0" smtClean="0"/>
              <a:t>sabah oldu. Gecenin </a:t>
            </a:r>
            <a:r>
              <a:rPr lang="tr-TR" u="sng" dirty="0" smtClean="0"/>
              <a:t>keskin</a:t>
            </a:r>
            <a:r>
              <a:rPr lang="tr-TR" dirty="0" smtClean="0"/>
              <a:t> ayazına</a:t>
            </a:r>
          </a:p>
          <a:p>
            <a:pPr>
              <a:buNone/>
            </a:pPr>
            <a:r>
              <a:rPr lang="tr-TR" dirty="0" smtClean="0"/>
              <a:t>yenik düşmedim. Yorgunluktan yataklarında</a:t>
            </a:r>
          </a:p>
          <a:p>
            <a:pPr>
              <a:buNone/>
            </a:pPr>
            <a:r>
              <a:rPr lang="tr-TR" u="sng" dirty="0" smtClean="0"/>
              <a:t>sızıp</a:t>
            </a:r>
            <a:r>
              <a:rPr lang="tr-TR" dirty="0" smtClean="0"/>
              <a:t> kalanları uyandırmakla işe başladım.</a:t>
            </a:r>
          </a:p>
          <a:p>
            <a:pPr>
              <a:buNone/>
            </a:pPr>
            <a:r>
              <a:rPr lang="tr-TR" dirty="0" smtClean="0"/>
              <a:t>Biraz acele edersek güneş </a:t>
            </a:r>
            <a:r>
              <a:rPr lang="tr-TR" u="sng" dirty="0" smtClean="0"/>
              <a:t>yükselmeden</a:t>
            </a:r>
            <a:r>
              <a:rPr lang="tr-TR" dirty="0" smtClean="0"/>
              <a:t> yola</a:t>
            </a:r>
          </a:p>
          <a:p>
            <a:pPr>
              <a:buNone/>
            </a:pPr>
            <a:r>
              <a:rPr lang="tr-TR" dirty="0" smtClean="0"/>
              <a:t>çıkabilirdik.</a:t>
            </a:r>
          </a:p>
          <a:p>
            <a:pPr>
              <a:buNone/>
            </a:pPr>
            <a:r>
              <a:rPr lang="tr-TR" b="1" dirty="0" smtClean="0"/>
              <a:t>Parçada altı çizili sözcüklerden hangisi mecaz</a:t>
            </a:r>
          </a:p>
          <a:p>
            <a:pPr>
              <a:buNone/>
            </a:pPr>
            <a:r>
              <a:rPr lang="tr-TR" b="1" dirty="0" smtClean="0"/>
              <a:t>anlamıyla kullanılmıştır? </a:t>
            </a:r>
            <a:r>
              <a:rPr lang="tr-TR" sz="1800" b="1" dirty="0" smtClean="0"/>
              <a:t>(2006 OKS)</a:t>
            </a:r>
          </a:p>
          <a:p>
            <a:pPr>
              <a:buNone/>
            </a:pPr>
            <a:r>
              <a:rPr lang="tr-TR" b="1" dirty="0" smtClean="0"/>
              <a:t>A) Nihayet	 	B) Yükselmeden</a:t>
            </a:r>
          </a:p>
          <a:p>
            <a:pPr>
              <a:buNone/>
            </a:pPr>
            <a:r>
              <a:rPr lang="tr-TR" b="1" dirty="0" smtClean="0"/>
              <a:t>C) Sızıp 		D) Keskin</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8640"/>
            <a:ext cx="8229600" cy="5937523"/>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r>
              <a:rPr lang="tr-TR" dirty="0" smtClean="0"/>
              <a:t>1- Orhan, takımımızın koyu bir taraftarıdır.</a:t>
            </a:r>
          </a:p>
          <a:p>
            <a:pPr>
              <a:buNone/>
            </a:pPr>
            <a:r>
              <a:rPr lang="tr-TR" dirty="0" smtClean="0"/>
              <a:t>2- Bebeklere koyu süt içirilmemesi gerekir.</a:t>
            </a:r>
          </a:p>
          <a:p>
            <a:pPr>
              <a:buNone/>
            </a:pPr>
            <a:r>
              <a:rPr lang="tr-TR" dirty="0" smtClean="0"/>
              <a:t>3- Mahallenin gençleriyle koyu bir sohbet ettik.</a:t>
            </a:r>
          </a:p>
          <a:p>
            <a:pPr>
              <a:buNone/>
            </a:pPr>
            <a:r>
              <a:rPr lang="tr-TR" dirty="0" smtClean="0"/>
              <a:t>4- Ressamın tablosunda koyu yeşil renk</a:t>
            </a:r>
          </a:p>
          <a:p>
            <a:pPr>
              <a:buNone/>
            </a:pPr>
            <a:r>
              <a:rPr lang="tr-TR" dirty="0" smtClean="0"/>
              <a:t>hâkimdi.</a:t>
            </a:r>
          </a:p>
          <a:p>
            <a:pPr>
              <a:buNone/>
            </a:pPr>
            <a:endParaRPr lang="tr-TR" b="1" dirty="0" smtClean="0"/>
          </a:p>
          <a:p>
            <a:pPr>
              <a:buNone/>
            </a:pPr>
            <a:r>
              <a:rPr lang="tr-TR" b="1" dirty="0" smtClean="0"/>
              <a:t>“Koyu” sözcüğü yukarıdaki cümlelerin hangilerinde mecaz anlamıyla kullanılmıştır?(</a:t>
            </a:r>
            <a:r>
              <a:rPr lang="tr-TR" sz="1800" b="1" dirty="0" smtClean="0"/>
              <a:t>2005 OKS)</a:t>
            </a:r>
          </a:p>
          <a:p>
            <a:pPr>
              <a:buNone/>
            </a:pPr>
            <a:r>
              <a:rPr lang="pt-BR" b="1" dirty="0" smtClean="0"/>
              <a:t>A) 1 - 2 </a:t>
            </a:r>
            <a:r>
              <a:rPr lang="tr-TR" b="1" dirty="0" smtClean="0"/>
              <a:t>   </a:t>
            </a:r>
            <a:r>
              <a:rPr lang="pt-BR" b="1" dirty="0" smtClean="0"/>
              <a:t>B) 2 – 4</a:t>
            </a:r>
            <a:r>
              <a:rPr lang="tr-TR" b="1" dirty="0" smtClean="0"/>
              <a:t>   </a:t>
            </a:r>
            <a:r>
              <a:rPr lang="pt-BR" b="1" dirty="0" smtClean="0"/>
              <a:t> C) 1 - 3 </a:t>
            </a:r>
            <a:r>
              <a:rPr lang="tr-TR" b="1" dirty="0" smtClean="0"/>
              <a:t>     </a:t>
            </a:r>
            <a:r>
              <a:rPr lang="pt-BR" b="1" dirty="0" smtClean="0"/>
              <a:t>D) 3 - 4</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692696"/>
            <a:ext cx="9144000" cy="5544616"/>
          </a:xfrm>
        </p:spPr>
        <p:txBody>
          <a:bodyPr>
            <a:normAutofit fontScale="90000"/>
          </a:bodyPr>
          <a:lstStyle/>
          <a:p>
            <a:pPr algn="l"/>
            <a:r>
              <a:rPr lang="tr-TR" b="1" dirty="0" smtClean="0"/>
              <a:t>“ </a:t>
            </a:r>
            <a:r>
              <a:rPr lang="tr-TR" b="1" dirty="0"/>
              <a:t>Takmak” sözcüğü aşağıdaki cümlelerin hangisinde “bir şeyi başka bir yere uygun bir biçimde tutturmak, </a:t>
            </a:r>
            <a:r>
              <a:rPr lang="tr-TR" b="1" dirty="0" smtClean="0"/>
              <a:t>iliştirmek” anlamında </a:t>
            </a:r>
            <a:r>
              <a:rPr lang="tr-TR" b="1" dirty="0"/>
              <a:t>kullanılmıştır</a:t>
            </a:r>
            <a:r>
              <a:rPr lang="tr-TR" b="1" dirty="0" smtClean="0"/>
              <a:t>?(</a:t>
            </a:r>
            <a:r>
              <a:rPr lang="tr-TR" sz="2700" b="1" dirty="0" smtClean="0"/>
              <a:t>2010 PBYS) </a:t>
            </a:r>
            <a:r>
              <a:rPr lang="tr-TR" b="1" dirty="0"/>
              <a:t/>
            </a:r>
            <a:br>
              <a:rPr lang="tr-TR" b="1" dirty="0"/>
            </a:br>
            <a:r>
              <a:rPr lang="tr-TR" dirty="0"/>
              <a:t>A) Koyunları peşine takmış, köye doğru gidiyordu. </a:t>
            </a:r>
            <a:br>
              <a:rPr lang="tr-TR" dirty="0"/>
            </a:br>
            <a:r>
              <a:rPr lang="tr-TR" dirty="0"/>
              <a:t>B) Gözlüğünü takıp kitabın sayfalarını çevirmeye başladı. </a:t>
            </a:r>
            <a:br>
              <a:rPr lang="tr-TR" dirty="0"/>
            </a:br>
            <a:r>
              <a:rPr lang="tr-TR" dirty="0"/>
              <a:t>C) Bu sorunu diğerlerinden daha çok takıyordu. </a:t>
            </a:r>
            <a:br>
              <a:rPr lang="tr-TR" dirty="0"/>
            </a:br>
            <a:r>
              <a:rPr lang="tr-TR" dirty="0"/>
              <a:t>D) Ona bu adı kim takmıştır, bilemiyorum.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lstStyle/>
          <a:p>
            <a:pPr>
              <a:buNone/>
            </a:pPr>
            <a:r>
              <a:rPr lang="tr-TR" dirty="0" smtClean="0"/>
              <a:t>Aşağıdaki cümlelerin hangisinde </a:t>
            </a:r>
            <a:r>
              <a:rPr lang="tr-TR" b="1" dirty="0" smtClean="0"/>
              <a:t>“aynı” </a:t>
            </a:r>
            <a:r>
              <a:rPr lang="tr-TR" dirty="0" smtClean="0"/>
              <a:t>sözcü-</a:t>
            </a:r>
          </a:p>
          <a:p>
            <a:pPr>
              <a:buNone/>
            </a:pPr>
            <a:r>
              <a:rPr lang="tr-TR" dirty="0" err="1" smtClean="0"/>
              <a:t>ğü</a:t>
            </a:r>
            <a:r>
              <a:rPr lang="tr-TR" dirty="0" smtClean="0"/>
              <a:t> diğerlerinden farklı anlamda kullanılmıştır? </a:t>
            </a:r>
          </a:p>
          <a:p>
            <a:pPr>
              <a:buNone/>
            </a:pPr>
            <a:r>
              <a:rPr lang="tr-TR" sz="2000" b="1" dirty="0" smtClean="0"/>
              <a:t>(2006 OKS)</a:t>
            </a:r>
          </a:p>
          <a:p>
            <a:pPr>
              <a:buNone/>
            </a:pPr>
            <a:endParaRPr lang="tr-TR" sz="2000" b="1" dirty="0" smtClean="0"/>
          </a:p>
          <a:p>
            <a:pPr>
              <a:buNone/>
            </a:pPr>
            <a:r>
              <a:rPr lang="tr-TR" dirty="0" smtClean="0"/>
              <a:t>A) Bu davetlerde devamlı aynı kişileri görürdük.</a:t>
            </a:r>
          </a:p>
          <a:p>
            <a:pPr>
              <a:buNone/>
            </a:pPr>
            <a:r>
              <a:rPr lang="tr-TR" dirty="0" smtClean="0"/>
              <a:t>B) Bu mobilyalar, aynı bizim evdekilerdendi.</a:t>
            </a:r>
          </a:p>
          <a:p>
            <a:pPr>
              <a:buNone/>
            </a:pPr>
            <a:r>
              <a:rPr lang="tr-TR" dirty="0" smtClean="0"/>
              <a:t>C) Ali Efendi, aynı paltoyu yıllardır giyiyordu.</a:t>
            </a:r>
          </a:p>
          <a:p>
            <a:pPr>
              <a:buNone/>
            </a:pPr>
            <a:r>
              <a:rPr lang="tr-TR" dirty="0" smtClean="0"/>
              <a:t>D) Dönüp dolaşıp aynı sokağa geliyorduk.</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lstStyle/>
          <a:p>
            <a:pPr>
              <a:buNone/>
            </a:pPr>
            <a:endParaRPr lang="tr-TR" dirty="0" smtClean="0"/>
          </a:p>
          <a:p>
            <a:pPr>
              <a:buNone/>
            </a:pPr>
            <a:endParaRPr lang="tr-TR" dirty="0" smtClean="0"/>
          </a:p>
          <a:p>
            <a:pPr>
              <a:buNone/>
            </a:pPr>
            <a:r>
              <a:rPr lang="tr-TR" sz="9600" dirty="0" smtClean="0"/>
              <a:t>   B SEÇENEĞİ</a:t>
            </a:r>
            <a:endParaRPr lang="tr-TR" sz="9600" dirty="0"/>
          </a:p>
        </p:txBody>
      </p:sp>
    </p:spTree>
  </p:cSld>
  <p:clrMapOvr>
    <a:masterClrMapping/>
  </p:clrMapOvr>
  <p:transition spd="slow">
    <p:wedge/>
    <p:sndAc>
      <p:stSnd>
        <p:snd r:embed="rId2" name="applause.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fontScale="92500" lnSpcReduction="10000"/>
          </a:bodyPr>
          <a:lstStyle/>
          <a:p>
            <a:pPr>
              <a:buNone/>
            </a:pPr>
            <a:r>
              <a:rPr lang="tr-TR" b="1" dirty="0" smtClean="0"/>
              <a:t>“Kadar” sözcüğü aşağıdaki cümlelerin</a:t>
            </a:r>
          </a:p>
          <a:p>
            <a:pPr>
              <a:buNone/>
            </a:pPr>
            <a:r>
              <a:rPr lang="tr-TR" b="1" dirty="0" smtClean="0"/>
              <a:t>hangisine “yaklaşık” anlamı katmıştır? </a:t>
            </a:r>
            <a:r>
              <a:rPr lang="tr-TR" sz="2200" b="1" dirty="0" smtClean="0"/>
              <a:t>(2007 OKS)</a:t>
            </a:r>
          </a:p>
          <a:p>
            <a:pPr>
              <a:buNone/>
            </a:pPr>
            <a:endParaRPr lang="tr-TR" b="1" dirty="0" smtClean="0"/>
          </a:p>
          <a:p>
            <a:pPr>
              <a:buNone/>
            </a:pPr>
            <a:r>
              <a:rPr lang="tr-TR" dirty="0" smtClean="0"/>
              <a:t>A) Minare boyundaki kavağın üst çatalına kadar</a:t>
            </a:r>
          </a:p>
          <a:p>
            <a:pPr>
              <a:buNone/>
            </a:pPr>
            <a:r>
              <a:rPr lang="tr-TR" dirty="0" smtClean="0"/>
              <a:t>tırmandım.</a:t>
            </a:r>
          </a:p>
          <a:p>
            <a:pPr>
              <a:buNone/>
            </a:pPr>
            <a:r>
              <a:rPr lang="tr-TR" dirty="0" smtClean="0"/>
              <a:t>B) Otobüsümüz bozulunca bir kır lokantasında</a:t>
            </a:r>
          </a:p>
          <a:p>
            <a:pPr>
              <a:buNone/>
            </a:pPr>
            <a:r>
              <a:rPr lang="tr-TR" dirty="0" smtClean="0"/>
              <a:t>dört saat kadar bekledik.</a:t>
            </a:r>
          </a:p>
          <a:p>
            <a:pPr>
              <a:buNone/>
            </a:pPr>
            <a:r>
              <a:rPr lang="tr-TR" dirty="0" smtClean="0"/>
              <a:t>C) Çevresi bu kadar hoş olan yeni evimizin içi</a:t>
            </a:r>
          </a:p>
          <a:p>
            <a:pPr>
              <a:buNone/>
            </a:pPr>
            <a:r>
              <a:rPr lang="tr-TR" dirty="0" smtClean="0"/>
              <a:t>kir pas içindeydi.</a:t>
            </a:r>
          </a:p>
          <a:p>
            <a:pPr>
              <a:buNone/>
            </a:pPr>
            <a:r>
              <a:rPr lang="tr-TR" dirty="0" smtClean="0"/>
              <a:t>D) Merdivenleri yapıldığı günden beri hiç bu</a:t>
            </a:r>
          </a:p>
          <a:p>
            <a:pPr>
              <a:buNone/>
            </a:pPr>
            <a:r>
              <a:rPr lang="tr-TR" dirty="0" smtClean="0"/>
              <a:t>kadar telaşlı çıkmamıştım.</a:t>
            </a:r>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6381328"/>
          </a:xfrm>
        </p:spPr>
        <p:txBody>
          <a:bodyPr/>
          <a:lstStyle/>
          <a:p>
            <a:endParaRPr lang="tr-TR" dirty="0" smtClean="0"/>
          </a:p>
          <a:p>
            <a:endParaRPr lang="tr-TR" dirty="0" smtClean="0"/>
          </a:p>
          <a:p>
            <a:endParaRPr lang="tr-TR" dirty="0" smtClean="0"/>
          </a:p>
          <a:p>
            <a:endParaRPr lang="tr-TR" dirty="0" smtClean="0"/>
          </a:p>
          <a:p>
            <a:pPr>
              <a:buNone/>
            </a:pPr>
            <a:r>
              <a:rPr lang="tr-TR" sz="9600" dirty="0" smtClean="0"/>
              <a:t>    B SEÇENEĞİ</a:t>
            </a:r>
            <a:endParaRPr lang="tr-TR" sz="9600" dirty="0"/>
          </a:p>
        </p:txBody>
      </p:sp>
    </p:spTree>
  </p:cSld>
  <p:clrMapOvr>
    <a:masterClrMapping/>
  </p:clrMapOvr>
  <p:transition spd="slow">
    <p:wedge/>
    <p:sndAc>
      <p:stSnd>
        <p:snd r:embed="rId2" name="applause.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lstStyle/>
          <a:p>
            <a:pPr>
              <a:buNone/>
            </a:pPr>
            <a:r>
              <a:rPr lang="tr-TR" b="1" dirty="0" smtClean="0"/>
              <a:t>Aşağıdaki atasözlerinin hangisinde, “nicelik ve</a:t>
            </a:r>
          </a:p>
          <a:p>
            <a:pPr>
              <a:buNone/>
            </a:pPr>
            <a:r>
              <a:rPr lang="tr-TR" b="1" dirty="0" smtClean="0"/>
              <a:t>nitelik” birlikte verilmiştir? </a:t>
            </a:r>
            <a:r>
              <a:rPr lang="tr-TR" sz="2000" b="1" dirty="0" smtClean="0"/>
              <a:t>(2006 OKS)</a:t>
            </a:r>
          </a:p>
          <a:p>
            <a:pPr>
              <a:buNone/>
            </a:pPr>
            <a:endParaRPr lang="tr-TR" b="1" dirty="0" smtClean="0"/>
          </a:p>
          <a:p>
            <a:pPr>
              <a:buNone/>
            </a:pPr>
            <a:r>
              <a:rPr lang="tr-TR" dirty="0" smtClean="0"/>
              <a:t>A) Kısa günün kârı az olur.</a:t>
            </a:r>
          </a:p>
          <a:p>
            <a:pPr>
              <a:buNone/>
            </a:pPr>
            <a:r>
              <a:rPr lang="pt-BR" dirty="0" smtClean="0"/>
              <a:t>B) E</a:t>
            </a:r>
            <a:r>
              <a:rPr lang="tr-TR" dirty="0" smtClean="0"/>
              <a:t>ğ</a:t>
            </a:r>
            <a:r>
              <a:rPr lang="pt-BR" dirty="0" smtClean="0"/>
              <a:t>ri otur, do</a:t>
            </a:r>
            <a:r>
              <a:rPr lang="tr-TR" dirty="0" smtClean="0"/>
              <a:t>ğ</a:t>
            </a:r>
            <a:r>
              <a:rPr lang="pt-BR" dirty="0" smtClean="0"/>
              <a:t>ru söyle.</a:t>
            </a:r>
          </a:p>
          <a:p>
            <a:pPr>
              <a:buNone/>
            </a:pPr>
            <a:r>
              <a:rPr lang="tr-TR" dirty="0" smtClean="0"/>
              <a:t>C) Az olsun öz olsun.</a:t>
            </a:r>
          </a:p>
          <a:p>
            <a:pPr>
              <a:buNone/>
            </a:pPr>
            <a:r>
              <a:rPr lang="tr-TR" dirty="0" smtClean="0"/>
              <a:t>D) Horozu çok olan köyün sabahı geç olur.</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507288" cy="6408712"/>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lstStyle/>
          <a:p>
            <a:pPr>
              <a:buNone/>
            </a:pPr>
            <a:r>
              <a:rPr lang="tr-TR" b="1" dirty="0" smtClean="0"/>
              <a:t>“Fakat” </a:t>
            </a:r>
            <a:r>
              <a:rPr lang="tr-TR" dirty="0" smtClean="0"/>
              <a:t>sözcüğü altı çizili ifadelerden</a:t>
            </a:r>
          </a:p>
          <a:p>
            <a:pPr>
              <a:buNone/>
            </a:pPr>
            <a:r>
              <a:rPr lang="tr-TR" dirty="0" smtClean="0"/>
              <a:t>hangisinin yerine getirilirse cümlenin anlamı</a:t>
            </a:r>
          </a:p>
          <a:p>
            <a:pPr>
              <a:buNone/>
            </a:pPr>
            <a:r>
              <a:rPr lang="tr-TR" dirty="0" smtClean="0"/>
              <a:t>değişmez? </a:t>
            </a:r>
            <a:r>
              <a:rPr lang="tr-TR" sz="2000" b="1" dirty="0" smtClean="0"/>
              <a:t>(2007 OKS)</a:t>
            </a:r>
          </a:p>
          <a:p>
            <a:pPr>
              <a:buNone/>
            </a:pPr>
            <a:endParaRPr lang="tr-TR" sz="2000" b="1" dirty="0" smtClean="0"/>
          </a:p>
          <a:p>
            <a:pPr>
              <a:buNone/>
            </a:pPr>
            <a:r>
              <a:rPr lang="tr-TR" dirty="0" smtClean="0"/>
              <a:t>A) Keloğlan, gel </a:t>
            </a:r>
            <a:r>
              <a:rPr lang="tr-TR" u="sng" dirty="0" smtClean="0"/>
              <a:t>diye diye </a:t>
            </a:r>
            <a:r>
              <a:rPr lang="tr-TR" dirty="0" smtClean="0"/>
              <a:t>beni buraya getirdi.</a:t>
            </a:r>
          </a:p>
          <a:p>
            <a:pPr>
              <a:buNone/>
            </a:pPr>
            <a:r>
              <a:rPr lang="tr-TR" dirty="0" smtClean="0"/>
              <a:t>B) </a:t>
            </a:r>
            <a:r>
              <a:rPr lang="tr-TR" u="sng" dirty="0" smtClean="0"/>
              <a:t>Varsayalım</a:t>
            </a:r>
            <a:r>
              <a:rPr lang="tr-TR" dirty="0" smtClean="0"/>
              <a:t>, tuhaf gülümsemeleri olan</a:t>
            </a:r>
          </a:p>
          <a:p>
            <a:pPr>
              <a:buNone/>
            </a:pPr>
            <a:r>
              <a:rPr lang="tr-TR" dirty="0" smtClean="0"/>
              <a:t>heykellerle karşılaştınız.</a:t>
            </a:r>
          </a:p>
          <a:p>
            <a:pPr>
              <a:buNone/>
            </a:pPr>
            <a:r>
              <a:rPr lang="nb-NO" dirty="0" smtClean="0"/>
              <a:t>C) </a:t>
            </a:r>
            <a:r>
              <a:rPr lang="nb-NO" u="sng" dirty="0" smtClean="0"/>
              <a:t>Gelgelelim, </a:t>
            </a:r>
            <a:r>
              <a:rPr lang="nb-NO" dirty="0" smtClean="0"/>
              <a:t>Küçük Prenses burada değildi.</a:t>
            </a:r>
          </a:p>
          <a:p>
            <a:pPr>
              <a:buNone/>
            </a:pPr>
            <a:r>
              <a:rPr lang="tr-TR" dirty="0" smtClean="0"/>
              <a:t>D) </a:t>
            </a:r>
            <a:r>
              <a:rPr lang="tr-TR" u="sng" dirty="0" smtClean="0"/>
              <a:t>Varın</a:t>
            </a:r>
            <a:r>
              <a:rPr lang="tr-TR" dirty="0" smtClean="0"/>
              <a:t> hesap edin, gördüğüm evin büyüklüğünü</a:t>
            </a:r>
            <a:r>
              <a:rPr lang="tr-TR" b="1" dirty="0" smtClean="0"/>
              <a:t>.</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507288" cy="5793507"/>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a:bodyPr>
          <a:lstStyle/>
          <a:p>
            <a:pPr>
              <a:buNone/>
            </a:pPr>
            <a:r>
              <a:rPr lang="tr-TR" b="1" dirty="0" smtClean="0"/>
              <a:t>“İstemek” </a:t>
            </a:r>
            <a:r>
              <a:rPr lang="tr-TR" dirty="0" smtClean="0"/>
              <a:t>sözcüğü aşağıdakilerin hangisinde</a:t>
            </a:r>
          </a:p>
          <a:p>
            <a:pPr>
              <a:buNone/>
            </a:pPr>
            <a:r>
              <a:rPr lang="tr-TR" b="1" dirty="0" smtClean="0"/>
              <a:t>“Bu araba iyi bir bakım ister.” </a:t>
            </a:r>
            <a:r>
              <a:rPr lang="tr-TR" dirty="0" smtClean="0"/>
              <a:t>cümlesindekiyle</a:t>
            </a:r>
          </a:p>
          <a:p>
            <a:pPr>
              <a:buNone/>
            </a:pPr>
            <a:r>
              <a:rPr lang="tr-TR" dirty="0" smtClean="0"/>
              <a:t>aynı anlamda kullanılmıştır? </a:t>
            </a:r>
            <a:r>
              <a:rPr lang="tr-TR" sz="2000" b="1" dirty="0" smtClean="0"/>
              <a:t>(2007 OKS)</a:t>
            </a:r>
          </a:p>
          <a:p>
            <a:pPr>
              <a:buNone/>
            </a:pPr>
            <a:endParaRPr lang="tr-TR" sz="2000" b="1" dirty="0" smtClean="0"/>
          </a:p>
          <a:p>
            <a:pPr>
              <a:buNone/>
            </a:pPr>
            <a:r>
              <a:rPr lang="tr-TR" b="1" dirty="0" smtClean="0"/>
              <a:t>A) Sporda kalıcı başarı sürekli çalışma ister.</a:t>
            </a:r>
          </a:p>
          <a:p>
            <a:pPr>
              <a:buNone/>
            </a:pPr>
            <a:r>
              <a:rPr lang="tr-TR" b="1" dirty="0" smtClean="0"/>
              <a:t>B) İçeri girmek yerine bahçede oturmayı ister.</a:t>
            </a:r>
          </a:p>
          <a:p>
            <a:pPr>
              <a:buNone/>
            </a:pPr>
            <a:r>
              <a:rPr lang="de-DE" b="1" dirty="0" smtClean="0"/>
              <a:t>C) </a:t>
            </a:r>
            <a:r>
              <a:rPr lang="de-DE" b="1" dirty="0" err="1" smtClean="0"/>
              <a:t>Sabahın</a:t>
            </a:r>
            <a:r>
              <a:rPr lang="de-DE" b="1" dirty="0" smtClean="0"/>
              <a:t> </a:t>
            </a:r>
            <a:r>
              <a:rPr lang="de-DE" b="1" dirty="0" err="1" smtClean="0"/>
              <a:t>bu</a:t>
            </a:r>
            <a:r>
              <a:rPr lang="de-DE" b="1" dirty="0" smtClean="0"/>
              <a:t> </a:t>
            </a:r>
            <a:r>
              <a:rPr lang="de-DE" b="1" dirty="0" err="1" smtClean="0"/>
              <a:t>erken</a:t>
            </a:r>
            <a:r>
              <a:rPr lang="de-DE" b="1" dirty="0" smtClean="0"/>
              <a:t> </a:t>
            </a:r>
            <a:r>
              <a:rPr lang="de-DE" b="1" dirty="0" err="1" smtClean="0"/>
              <a:t>saatlerinde</a:t>
            </a:r>
            <a:r>
              <a:rPr lang="de-DE" b="1" dirty="0" smtClean="0"/>
              <a:t> </a:t>
            </a:r>
            <a:r>
              <a:rPr lang="de-DE" b="1" dirty="0" err="1" smtClean="0"/>
              <a:t>müdür</a:t>
            </a:r>
            <a:r>
              <a:rPr lang="de-DE" b="1" dirty="0" smtClean="0"/>
              <a:t> </a:t>
            </a:r>
            <a:r>
              <a:rPr lang="de-DE" b="1" dirty="0" err="1" smtClean="0"/>
              <a:t>beni</a:t>
            </a:r>
            <a:endParaRPr lang="de-DE" b="1" dirty="0" smtClean="0"/>
          </a:p>
          <a:p>
            <a:pPr>
              <a:buNone/>
            </a:pPr>
            <a:r>
              <a:rPr lang="tr-TR" b="1" dirty="0" smtClean="0"/>
              <a:t>niçin ister?</a:t>
            </a:r>
          </a:p>
          <a:p>
            <a:pPr>
              <a:buNone/>
            </a:pPr>
            <a:r>
              <a:rPr lang="tr-TR" b="1" dirty="0" smtClean="0"/>
              <a:t>D) İster ki bu tarihî evler gelecek nesillere</a:t>
            </a:r>
          </a:p>
          <a:p>
            <a:pPr>
              <a:buNone/>
            </a:pPr>
            <a:r>
              <a:rPr lang="tr-TR" b="1" dirty="0" smtClean="0"/>
              <a:t>kalsın.</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332656"/>
            <a:ext cx="8507288" cy="6264696"/>
          </a:xfrm>
        </p:spPr>
        <p:txBody>
          <a:bodyPr/>
          <a:lstStyle/>
          <a:p>
            <a:endParaRPr lang="tr-TR" dirty="0" smtClean="0"/>
          </a:p>
          <a:p>
            <a:endParaRPr lang="tr-TR" dirty="0" smtClean="0"/>
          </a:p>
          <a:p>
            <a:endParaRPr lang="tr-TR" dirty="0" smtClean="0"/>
          </a:p>
          <a:p>
            <a:endParaRPr lang="tr-TR" dirty="0" smtClean="0"/>
          </a:p>
          <a:p>
            <a:pPr>
              <a:buNone/>
            </a:pPr>
            <a:r>
              <a:rPr lang="tr-TR" sz="9600" dirty="0" smtClean="0"/>
              <a:t>     A SEÇENEĞİ</a:t>
            </a:r>
          </a:p>
        </p:txBody>
      </p:sp>
    </p:spTree>
  </p:cSld>
  <p:clrMapOvr>
    <a:masterClrMapping/>
  </p:clrMapOvr>
  <p:transition spd="slow">
    <p:wedge/>
    <p:sndAc>
      <p:stSnd>
        <p:snd r:embed="rId2" name="applause.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mtClean="0"/>
              <a:t>	</a:t>
            </a:r>
            <a:r>
              <a:rPr lang="tr-TR" sz="9600" dirty="0" smtClean="0"/>
              <a:t>B</a:t>
            </a:r>
            <a:r>
              <a:rPr lang="tr-TR" sz="9600" smtClean="0"/>
              <a:t> </a:t>
            </a:r>
            <a:r>
              <a:rPr lang="tr-TR" sz="9600" dirty="0" smtClean="0"/>
              <a:t>SEÇENEĞİ</a:t>
            </a:r>
            <a:endParaRPr lang="tr-TR" sz="9600" dirty="0"/>
          </a:p>
        </p:txBody>
      </p:sp>
    </p:spTree>
  </p:cSld>
  <p:clrMapOvr>
    <a:masterClrMapping/>
  </p:clrMapOvr>
  <p:transition spd="slow">
    <p:wedge/>
    <p:sndAc>
      <p:stSnd>
        <p:snd r:embed="rId2" name="applause.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normAutofit fontScale="92500" lnSpcReduction="20000"/>
          </a:bodyPr>
          <a:lstStyle/>
          <a:p>
            <a:pPr>
              <a:buNone/>
            </a:pPr>
            <a:r>
              <a:rPr lang="tr-TR" b="1" dirty="0" smtClean="0"/>
              <a:t>“Seyretmek” </a:t>
            </a:r>
            <a:r>
              <a:rPr lang="tr-TR" dirty="0" smtClean="0"/>
              <a:t>sözcüğü aşağıdaki cümlelerin</a:t>
            </a:r>
          </a:p>
          <a:p>
            <a:pPr>
              <a:buNone/>
            </a:pPr>
            <a:r>
              <a:rPr lang="tr-TR" dirty="0" smtClean="0"/>
              <a:t>hangisine </a:t>
            </a:r>
            <a:r>
              <a:rPr lang="tr-TR" b="1" dirty="0" smtClean="0"/>
              <a:t>“beklenmedik bir şey olacağı”</a:t>
            </a:r>
          </a:p>
          <a:p>
            <a:pPr>
              <a:buNone/>
            </a:pPr>
            <a:r>
              <a:rPr lang="tr-TR" dirty="0" smtClean="0"/>
              <a:t>anlamını katmıştır? </a:t>
            </a:r>
            <a:r>
              <a:rPr lang="tr-TR" b="1" dirty="0" smtClean="0"/>
              <a:t>(2007 OKS)</a:t>
            </a:r>
          </a:p>
          <a:p>
            <a:pPr>
              <a:buNone/>
            </a:pPr>
            <a:endParaRPr lang="tr-TR" b="1" dirty="0" smtClean="0"/>
          </a:p>
          <a:p>
            <a:pPr>
              <a:buNone/>
            </a:pPr>
            <a:r>
              <a:rPr lang="tr-TR" dirty="0" smtClean="0"/>
              <a:t>A) Baba-</a:t>
            </a:r>
            <a:r>
              <a:rPr lang="tr-TR" dirty="0" err="1" smtClean="0"/>
              <a:t>oğulun</a:t>
            </a:r>
            <a:r>
              <a:rPr lang="tr-TR" dirty="0" smtClean="0"/>
              <a:t> yıllar sonra buluşmasını hayranlıkla seyretti.</a:t>
            </a:r>
          </a:p>
          <a:p>
            <a:pPr>
              <a:buNone/>
            </a:pPr>
            <a:r>
              <a:rPr lang="tr-TR" dirty="0" smtClean="0"/>
              <a:t>B) Yeni çıkan eserleri kitapçıların raflarında seyretmekle yetinmezdi.</a:t>
            </a:r>
          </a:p>
          <a:p>
            <a:pPr>
              <a:buNone/>
            </a:pPr>
            <a:r>
              <a:rPr lang="tr-TR" dirty="0" smtClean="0"/>
              <a:t>C) Sen bunca tartışmadan sonra olacakları</a:t>
            </a:r>
          </a:p>
          <a:p>
            <a:pPr>
              <a:buNone/>
            </a:pPr>
            <a:r>
              <a:rPr lang="tr-TR" dirty="0" smtClean="0"/>
              <a:t>seyret!</a:t>
            </a:r>
          </a:p>
          <a:p>
            <a:pPr>
              <a:buNone/>
            </a:pPr>
            <a:r>
              <a:rPr lang="tr-TR" dirty="0" smtClean="0"/>
              <a:t>D) Teknemiz Akdeniz’in mavi sularında yol</a:t>
            </a:r>
          </a:p>
          <a:p>
            <a:pPr>
              <a:buNone/>
            </a:pPr>
            <a:r>
              <a:rPr lang="tr-TR" dirty="0" smtClean="0"/>
              <a:t>alırken sen yıldızları seyret!</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C SEÇENEĞİ</a:t>
            </a:r>
            <a:endParaRPr lang="tr-TR" sz="9600" dirty="0"/>
          </a:p>
        </p:txBody>
      </p:sp>
    </p:spTree>
  </p:cSld>
  <p:clrMapOvr>
    <a:masterClrMapping/>
  </p:clrMapOvr>
  <p:transition spd="slow">
    <p:wedge/>
    <p:sndAc>
      <p:stSnd>
        <p:snd r:embed="rId2" name="applause.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lstStyle/>
          <a:p>
            <a:pPr>
              <a:buNone/>
            </a:pPr>
            <a:r>
              <a:rPr lang="tr-TR" b="1" dirty="0" smtClean="0"/>
              <a:t>Aşağıdaki altı çizili sözcüklerden hangisinin zıt</a:t>
            </a:r>
          </a:p>
          <a:p>
            <a:pPr>
              <a:buNone/>
            </a:pPr>
            <a:r>
              <a:rPr lang="tr-TR" b="1" dirty="0" smtClean="0"/>
              <a:t>anlamlısı vardır? </a:t>
            </a:r>
            <a:r>
              <a:rPr lang="tr-TR" sz="2000" b="1" dirty="0" smtClean="0"/>
              <a:t>(2007 OKS)</a:t>
            </a:r>
          </a:p>
          <a:p>
            <a:pPr>
              <a:buNone/>
            </a:pPr>
            <a:endParaRPr lang="tr-TR" sz="2000" b="1" dirty="0" smtClean="0"/>
          </a:p>
          <a:p>
            <a:pPr>
              <a:buNone/>
            </a:pPr>
            <a:endParaRPr lang="tr-TR" sz="2000" b="1" dirty="0" smtClean="0"/>
          </a:p>
          <a:p>
            <a:pPr>
              <a:buNone/>
            </a:pPr>
            <a:r>
              <a:rPr lang="tr-TR" dirty="0" smtClean="0"/>
              <a:t>A) Ayşe, ayağı kayınca </a:t>
            </a:r>
            <a:r>
              <a:rPr lang="tr-TR" u="sng" dirty="0" smtClean="0"/>
              <a:t>kendini</a:t>
            </a:r>
            <a:r>
              <a:rPr lang="tr-TR" dirty="0" smtClean="0"/>
              <a:t> yerde buldu.</a:t>
            </a:r>
          </a:p>
          <a:p>
            <a:pPr>
              <a:buNone/>
            </a:pPr>
            <a:r>
              <a:rPr lang="tr-TR" dirty="0" smtClean="0"/>
              <a:t>B) Okulun kente </a:t>
            </a:r>
            <a:r>
              <a:rPr lang="tr-TR" u="sng" dirty="0" smtClean="0"/>
              <a:t>yakın </a:t>
            </a:r>
            <a:r>
              <a:rPr lang="tr-TR" dirty="0" smtClean="0"/>
              <a:t>olmasını istiyorum.</a:t>
            </a:r>
          </a:p>
          <a:p>
            <a:pPr>
              <a:buNone/>
            </a:pPr>
            <a:r>
              <a:rPr lang="sv-SE" dirty="0" smtClean="0"/>
              <a:t>C) Kendine </a:t>
            </a:r>
            <a:r>
              <a:rPr lang="sv-SE" u="sng" dirty="0" smtClean="0"/>
              <a:t>göre</a:t>
            </a:r>
            <a:r>
              <a:rPr lang="sv-SE" dirty="0" smtClean="0"/>
              <a:t> bir arkadaş edindi.</a:t>
            </a:r>
          </a:p>
          <a:p>
            <a:pPr>
              <a:buNone/>
            </a:pPr>
            <a:r>
              <a:rPr lang="tr-TR" dirty="0" smtClean="0"/>
              <a:t>D) Sonunda aradığı </a:t>
            </a:r>
            <a:r>
              <a:rPr lang="tr-TR" u="sng" dirty="0" smtClean="0"/>
              <a:t>mutluluğu</a:t>
            </a:r>
            <a:r>
              <a:rPr lang="tr-TR" dirty="0" smtClean="0"/>
              <a:t> yakaladı.</a:t>
            </a: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0"/>
            <a:ext cx="8507288" cy="6669360"/>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smtClean="0"/>
              <a:t>	      </a:t>
            </a:r>
            <a:r>
              <a:rPr lang="tr-TR" sz="9600" smtClean="0"/>
              <a:t>B </a:t>
            </a:r>
            <a:r>
              <a:rPr lang="tr-TR" sz="9600" dirty="0" smtClean="0"/>
              <a:t>SEÇENEĞİ</a:t>
            </a:r>
            <a:endParaRPr lang="tr-TR" sz="9600" dirty="0"/>
          </a:p>
        </p:txBody>
      </p:sp>
    </p:spTree>
  </p:cSld>
  <p:clrMapOvr>
    <a:masterClrMapping/>
  </p:clrMapOvr>
  <p:transition spd="slow">
    <p:wedge/>
    <p:sndAc>
      <p:stSnd>
        <p:snd r:embed="rId2" name="applause.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normAutofit lnSpcReduction="10000"/>
          </a:bodyPr>
          <a:lstStyle/>
          <a:p>
            <a:pPr>
              <a:buNone/>
            </a:pPr>
            <a:r>
              <a:rPr lang="tr-TR" b="1" dirty="0" smtClean="0"/>
              <a:t>“Kabarmak” </a:t>
            </a:r>
            <a:r>
              <a:rPr lang="tr-TR" dirty="0" smtClean="0"/>
              <a:t>sözcüğü aşağıdakilerin hangisinde</a:t>
            </a:r>
          </a:p>
          <a:p>
            <a:pPr>
              <a:buNone/>
            </a:pPr>
            <a:r>
              <a:rPr lang="tr-TR" b="1" dirty="0" smtClean="0"/>
              <a:t>“şişmek, genişlemek” </a:t>
            </a:r>
            <a:r>
              <a:rPr lang="tr-TR" dirty="0" smtClean="0"/>
              <a:t>anlamında kullanılmıştır?</a:t>
            </a:r>
          </a:p>
          <a:p>
            <a:pPr>
              <a:buNone/>
            </a:pPr>
            <a:r>
              <a:rPr lang="tr-TR" sz="2000" b="1" dirty="0" smtClean="0"/>
              <a:t>(2008 OKS)</a:t>
            </a:r>
          </a:p>
          <a:p>
            <a:pPr>
              <a:buNone/>
            </a:pPr>
            <a:r>
              <a:rPr lang="tr-TR" dirty="0" smtClean="0"/>
              <a:t>A) Bu olay duyunca delikanlının yüreği acıma duygusuyla kabardı.</a:t>
            </a:r>
          </a:p>
          <a:p>
            <a:pPr>
              <a:buNone/>
            </a:pPr>
            <a:r>
              <a:rPr lang="tr-TR" dirty="0" smtClean="0"/>
              <a:t>B) İhtiyarın damarları kabarmış zayıf elleri, dizlerinin üstündeydi.</a:t>
            </a:r>
          </a:p>
          <a:p>
            <a:pPr>
              <a:buNone/>
            </a:pPr>
            <a:r>
              <a:rPr lang="tr-TR" dirty="0" smtClean="0"/>
              <a:t>C) Kendisini alkışlayan halka bayla selam vererek</a:t>
            </a:r>
          </a:p>
          <a:p>
            <a:pPr>
              <a:buNone/>
            </a:pPr>
            <a:r>
              <a:rPr lang="tr-TR" dirty="0" smtClean="0"/>
              <a:t>kabarıyordu.</a:t>
            </a:r>
          </a:p>
          <a:p>
            <a:pPr>
              <a:buNone/>
            </a:pPr>
            <a:r>
              <a:rPr lang="tr-TR" dirty="0" smtClean="0"/>
              <a:t>D) İhtiyaçlar dışında alışveriş yaptığı için masraf</a:t>
            </a:r>
          </a:p>
          <a:p>
            <a:pPr>
              <a:buNone/>
            </a:pPr>
            <a:r>
              <a:rPr lang="tr-TR" dirty="0" smtClean="0"/>
              <a:t>kabardı.</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a:bodyPr>
          <a:lstStyle/>
          <a:p>
            <a:pPr>
              <a:buNone/>
            </a:pPr>
            <a:r>
              <a:rPr lang="tr-TR" b="1" dirty="0" smtClean="0"/>
              <a:t>“Yol” </a:t>
            </a:r>
            <a:r>
              <a:rPr lang="tr-TR" dirty="0" smtClean="0"/>
              <a:t>sözcüğü aşağıdakilerin hangisinde </a:t>
            </a:r>
            <a:r>
              <a:rPr lang="tr-TR" b="1" dirty="0" smtClean="0"/>
              <a:t>“Bu</a:t>
            </a:r>
          </a:p>
          <a:p>
            <a:pPr>
              <a:buNone/>
            </a:pPr>
            <a:r>
              <a:rPr lang="tr-TR" b="1" dirty="0" smtClean="0"/>
              <a:t>yolda rahatlarını ve servetlerini feda ederek</a:t>
            </a:r>
          </a:p>
          <a:p>
            <a:pPr>
              <a:buNone/>
            </a:pPr>
            <a:r>
              <a:rPr lang="tr-TR" b="1" dirty="0" smtClean="0"/>
              <a:t>ülkeye hizmet ettiler.” </a:t>
            </a:r>
            <a:r>
              <a:rPr lang="tr-TR" dirty="0" smtClean="0"/>
              <a:t>cümlesindeki anlamıyla</a:t>
            </a:r>
          </a:p>
          <a:p>
            <a:pPr>
              <a:buNone/>
            </a:pPr>
            <a:r>
              <a:rPr lang="tr-TR" dirty="0" smtClean="0"/>
              <a:t>kullanılmıştır? </a:t>
            </a:r>
            <a:r>
              <a:rPr lang="tr-TR" sz="2000" b="1" dirty="0" smtClean="0"/>
              <a:t>(2008 OKS)</a:t>
            </a:r>
          </a:p>
          <a:p>
            <a:pPr>
              <a:buNone/>
            </a:pPr>
            <a:r>
              <a:rPr lang="tr-TR" dirty="0" smtClean="0"/>
              <a:t>A) Hedefe ulaşmanın birden fazla yolu olabilir.</a:t>
            </a:r>
          </a:p>
          <a:p>
            <a:pPr>
              <a:buNone/>
            </a:pPr>
            <a:r>
              <a:rPr lang="tr-TR" dirty="0" smtClean="0"/>
              <a:t>B) Duyguların eğitimi sanat yoluyla olur, derdi.</a:t>
            </a:r>
          </a:p>
          <a:p>
            <a:pPr>
              <a:buNone/>
            </a:pPr>
            <a:r>
              <a:rPr lang="tr-TR" dirty="0" smtClean="0"/>
              <a:t>C) Bizim köyü ilçeye tali bir yol bağlıyordu.</a:t>
            </a:r>
          </a:p>
          <a:p>
            <a:pPr>
              <a:buNone/>
            </a:pPr>
            <a:r>
              <a:rPr lang="tr-TR" dirty="0" smtClean="0"/>
              <a:t>D) Üniversiteyi kazanma yolunda çok emek</a:t>
            </a:r>
          </a:p>
          <a:p>
            <a:pPr>
              <a:buNone/>
            </a:pPr>
            <a:r>
              <a:rPr lang="tr-TR" dirty="0" smtClean="0"/>
              <a:t>harcadı.</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332656"/>
            <a:ext cx="8784976" cy="6264696"/>
          </a:xfrm>
        </p:spPr>
        <p:txBody>
          <a:bodyPr/>
          <a:lstStyle/>
          <a:p>
            <a:pPr>
              <a:buNone/>
            </a:pPr>
            <a:r>
              <a:rPr lang="tr-TR" b="1" dirty="0" smtClean="0"/>
              <a:t>Aşağıdaki cümlelerin hangisinde zıt anlamlı</a:t>
            </a:r>
          </a:p>
          <a:p>
            <a:pPr>
              <a:buNone/>
            </a:pPr>
            <a:r>
              <a:rPr lang="tr-TR" b="1" dirty="0" smtClean="0"/>
              <a:t>sözcükler bir arada kullanılmıştır? </a:t>
            </a:r>
            <a:r>
              <a:rPr lang="tr-TR" sz="2000" b="1" dirty="0" smtClean="0"/>
              <a:t>(2008 OKS)</a:t>
            </a:r>
          </a:p>
          <a:p>
            <a:pPr>
              <a:buNone/>
            </a:pPr>
            <a:r>
              <a:rPr lang="sv-SE" dirty="0" smtClean="0"/>
              <a:t>A) Dostluktan sayg</a:t>
            </a:r>
            <a:r>
              <a:rPr lang="tr-TR" dirty="0" smtClean="0"/>
              <a:t>ı</a:t>
            </a:r>
            <a:r>
              <a:rPr lang="sv-SE" dirty="0" smtClean="0"/>
              <a:t>y</a:t>
            </a:r>
            <a:r>
              <a:rPr lang="tr-TR" dirty="0" smtClean="0"/>
              <a:t>ı</a:t>
            </a:r>
            <a:r>
              <a:rPr lang="sv-SE" dirty="0" smtClean="0"/>
              <a:t> kald</a:t>
            </a:r>
            <a:r>
              <a:rPr lang="tr-TR" dirty="0" smtClean="0"/>
              <a:t>ı</a:t>
            </a:r>
            <a:r>
              <a:rPr lang="sv-SE" dirty="0" smtClean="0"/>
              <a:t>ran onun en büyük</a:t>
            </a:r>
          </a:p>
          <a:p>
            <a:pPr>
              <a:buNone/>
            </a:pPr>
            <a:r>
              <a:rPr lang="tr-TR" dirty="0" smtClean="0"/>
              <a:t>süsünü kaldırmış olur.</a:t>
            </a:r>
          </a:p>
          <a:p>
            <a:pPr>
              <a:buNone/>
            </a:pPr>
            <a:r>
              <a:rPr lang="tr-TR" dirty="0" smtClean="0"/>
              <a:t>B) Gündüz kandilini hazırlamayan, gece karanlığına</a:t>
            </a:r>
          </a:p>
          <a:p>
            <a:pPr>
              <a:buNone/>
            </a:pPr>
            <a:r>
              <a:rPr lang="tr-TR" dirty="0" smtClean="0"/>
              <a:t>razı demektir.</a:t>
            </a:r>
          </a:p>
          <a:p>
            <a:pPr>
              <a:buNone/>
            </a:pPr>
            <a:r>
              <a:rPr lang="tr-TR" dirty="0" smtClean="0"/>
              <a:t>C) Mutluluk varacağımız bir istasyon değil, bir</a:t>
            </a:r>
          </a:p>
          <a:p>
            <a:pPr>
              <a:buNone/>
            </a:pPr>
            <a:r>
              <a:rPr lang="tr-TR" dirty="0" smtClean="0"/>
              <a:t>yolculuk şeklidir.</a:t>
            </a:r>
          </a:p>
          <a:p>
            <a:pPr>
              <a:buNone/>
            </a:pPr>
            <a:r>
              <a:rPr lang="tr-TR" dirty="0" smtClean="0"/>
              <a:t>D) Talihsizlik sırasında bile talih, açık bir kapı bırakır.</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normAutofit fontScale="92500"/>
          </a:bodyPr>
          <a:lstStyle/>
          <a:p>
            <a:pPr>
              <a:buNone/>
            </a:pPr>
            <a:r>
              <a:rPr lang="it-IT" dirty="0" smtClean="0"/>
              <a:t>A</a:t>
            </a:r>
            <a:r>
              <a:rPr lang="tr-TR" dirty="0" smtClean="0"/>
              <a:t>ş</a:t>
            </a:r>
            <a:r>
              <a:rPr lang="it-IT" dirty="0" smtClean="0"/>
              <a:t>a</a:t>
            </a:r>
            <a:r>
              <a:rPr lang="tr-TR" dirty="0" err="1" smtClean="0"/>
              <a:t>ğı</a:t>
            </a:r>
            <a:r>
              <a:rPr lang="it-IT" dirty="0" smtClean="0"/>
              <a:t>daki cümlelerin hangisinde </a:t>
            </a:r>
            <a:r>
              <a:rPr lang="it-IT" b="1" dirty="0" smtClean="0"/>
              <a:t>“oyun” </a:t>
            </a:r>
            <a:r>
              <a:rPr lang="it-IT" dirty="0" smtClean="0"/>
              <a:t>kelimesi</a:t>
            </a:r>
          </a:p>
          <a:p>
            <a:pPr>
              <a:buNone/>
            </a:pPr>
            <a:r>
              <a:rPr lang="tr-TR" dirty="0" smtClean="0"/>
              <a:t>diğerlerinden farklı bir anlamda kullanılmıştır? </a:t>
            </a:r>
            <a:r>
              <a:rPr lang="tr-TR" sz="2200" b="1" dirty="0" smtClean="0"/>
              <a:t>(2008 OKS)</a:t>
            </a:r>
          </a:p>
          <a:p>
            <a:pPr>
              <a:buNone/>
            </a:pPr>
            <a:r>
              <a:rPr lang="tr-TR" dirty="0" smtClean="0"/>
              <a:t>A) Küçüklüğümde en çok körebe oyunu eğlendirirdi</a:t>
            </a:r>
          </a:p>
          <a:p>
            <a:pPr>
              <a:buNone/>
            </a:pPr>
            <a:r>
              <a:rPr lang="tr-TR" dirty="0" smtClean="0"/>
              <a:t>beni.</a:t>
            </a:r>
          </a:p>
          <a:p>
            <a:pPr>
              <a:buNone/>
            </a:pPr>
            <a:r>
              <a:rPr lang="tr-TR" dirty="0" smtClean="0"/>
              <a:t>B) Bu oyunun kurallarını yeni yeni öğreniyorum.</a:t>
            </a:r>
          </a:p>
          <a:p>
            <a:pPr>
              <a:buNone/>
            </a:pPr>
            <a:r>
              <a:rPr lang="tr-TR" dirty="0" smtClean="0"/>
              <a:t>C) Sahneleyeceğimiz oyun büyük bir şair tarafından</a:t>
            </a:r>
          </a:p>
          <a:p>
            <a:pPr>
              <a:buNone/>
            </a:pPr>
            <a:r>
              <a:rPr lang="tr-TR" dirty="0" smtClean="0"/>
              <a:t>yazılmış.</a:t>
            </a:r>
          </a:p>
          <a:p>
            <a:pPr>
              <a:buNone/>
            </a:pPr>
            <a:r>
              <a:rPr lang="tr-TR" dirty="0" smtClean="0"/>
              <a:t>D) Parkta oyun oynayan çocukların mutluluğuna</a:t>
            </a:r>
          </a:p>
          <a:p>
            <a:pPr>
              <a:buNone/>
            </a:pPr>
            <a:r>
              <a:rPr lang="tr-TR" dirty="0" smtClean="0"/>
              <a:t>diyecek yoktu.</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403648" y="1052736"/>
            <a:ext cx="4608512" cy="1224136"/>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251520" y="188640"/>
            <a:ext cx="8064896" cy="792088"/>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95536" y="2420888"/>
            <a:ext cx="3528392" cy="3058270"/>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539552" y="5543550"/>
            <a:ext cx="7272808" cy="131445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İçerik Yer Tutucusu"/>
          <p:cNvSpPr>
            <a:spLocks noGrp="1"/>
          </p:cNvSpPr>
          <p:nvPr>
            <p:ph idx="1"/>
          </p:nvPr>
        </p:nvSpPr>
        <p:spPr>
          <a:xfrm>
            <a:off x="457200" y="188640"/>
            <a:ext cx="8229600" cy="5937523"/>
          </a:xfrm>
        </p:spPr>
        <p:txBody>
          <a:bodyPr>
            <a:normAutofit lnSpcReduction="10000"/>
          </a:bodyPr>
          <a:lstStyle/>
          <a:p>
            <a:pPr>
              <a:buNone/>
            </a:pPr>
            <a:r>
              <a:rPr lang="tr-TR" b="1" dirty="0" smtClean="0"/>
              <a:t>CÜMLE KUTUSU </a:t>
            </a:r>
          </a:p>
          <a:p>
            <a:pPr>
              <a:buNone/>
            </a:pPr>
            <a:r>
              <a:rPr lang="tr-TR" b="1" dirty="0" smtClean="0"/>
              <a:t>Buraya gelmesine herhangi bir </a:t>
            </a:r>
            <a:r>
              <a:rPr lang="tr-TR" b="1" u="sng" dirty="0" smtClean="0"/>
              <a:t>mâni yoktu. </a:t>
            </a:r>
          </a:p>
          <a:p>
            <a:pPr>
              <a:buNone/>
            </a:pPr>
            <a:r>
              <a:rPr lang="tr-TR" b="1" dirty="0" smtClean="0"/>
              <a:t>Akşam yemeği </a:t>
            </a:r>
            <a:r>
              <a:rPr lang="tr-TR" b="1" u="sng" dirty="0" smtClean="0"/>
              <a:t>çağrımıza cevap bekli</a:t>
            </a:r>
            <a:r>
              <a:rPr lang="tr-TR" b="1" dirty="0" smtClean="0"/>
              <a:t>yoruz. </a:t>
            </a:r>
          </a:p>
          <a:p>
            <a:pPr>
              <a:buNone/>
            </a:pPr>
            <a:r>
              <a:rPr lang="tr-TR" b="1" dirty="0" smtClean="0"/>
              <a:t>Sanatçı, bu </a:t>
            </a:r>
            <a:r>
              <a:rPr lang="tr-TR" b="1" u="sng" dirty="0" smtClean="0"/>
              <a:t>eseriyle büyük bir üne </a:t>
            </a:r>
            <a:r>
              <a:rPr lang="tr-TR" b="1" dirty="0" smtClean="0"/>
              <a:t>kavuşmuştu. </a:t>
            </a:r>
          </a:p>
          <a:p>
            <a:pPr>
              <a:buNone/>
            </a:pPr>
            <a:r>
              <a:rPr lang="tr-TR" b="1" dirty="0" smtClean="0"/>
              <a:t>Yarışmanın son turunda </a:t>
            </a:r>
            <a:r>
              <a:rPr lang="tr-TR" b="1" u="sng" dirty="0" smtClean="0"/>
              <a:t>başarılı oldu. 	</a:t>
            </a:r>
          </a:p>
          <a:p>
            <a:endParaRPr lang="tr-TR" b="1" u="sng" dirty="0" smtClean="0"/>
          </a:p>
          <a:p>
            <a:pPr>
              <a:buNone/>
            </a:pPr>
            <a:r>
              <a:rPr lang="tr-TR" b="1" dirty="0" smtClean="0"/>
              <a:t>Aşağıdakilerden hangisi, cümle kutusundaki altı çizili sözcüklerden herhangi birinin eş anlamlısı olarak </a:t>
            </a:r>
            <a:r>
              <a:rPr lang="tr-TR" b="1" u="sng" dirty="0" smtClean="0"/>
              <a:t>kullanılamaz?  </a:t>
            </a:r>
            <a:r>
              <a:rPr lang="tr-TR" sz="2200" b="1" dirty="0" smtClean="0"/>
              <a:t>(2010 SBS7)</a:t>
            </a:r>
          </a:p>
          <a:p>
            <a:r>
              <a:rPr lang="tr-TR" dirty="0" smtClean="0"/>
              <a:t>A) Yapıt 		B) Davet </a:t>
            </a:r>
          </a:p>
          <a:p>
            <a:r>
              <a:rPr lang="tr-TR" dirty="0" smtClean="0"/>
              <a:t>C) Engel 		D) Ünlü </a:t>
            </a:r>
            <a:endParaRPr lang="tr-TR" b="1" u="sng" dirty="0" smtClean="0"/>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lstStyle/>
          <a:p>
            <a:endParaRPr lang="tr-TR" b="1" dirty="0" smtClean="0"/>
          </a:p>
          <a:p>
            <a:pPr>
              <a:buNone/>
            </a:pPr>
            <a:r>
              <a:rPr lang="tr-TR" b="1" dirty="0" smtClean="0"/>
              <a:t>“ </a:t>
            </a:r>
            <a:r>
              <a:rPr lang="tr-TR" b="1" dirty="0"/>
              <a:t>Duygu - his” kelimeleri arasındaki anlam ilişkisi aşağıdakilerin hangisinde vardır? </a:t>
            </a:r>
            <a:r>
              <a:rPr lang="tr-TR" sz="1400" b="1" dirty="0" smtClean="0"/>
              <a:t>(2010 PBYS)</a:t>
            </a:r>
            <a:endParaRPr lang="tr-TR" sz="1400" b="1" dirty="0"/>
          </a:p>
          <a:p>
            <a:pPr>
              <a:buNone/>
            </a:pPr>
            <a:r>
              <a:rPr lang="tr-TR" dirty="0"/>
              <a:t>A) Görev - vazife </a:t>
            </a:r>
          </a:p>
          <a:p>
            <a:pPr>
              <a:buNone/>
            </a:pPr>
            <a:r>
              <a:rPr lang="tr-TR" dirty="0"/>
              <a:t>B) Müzik - ses </a:t>
            </a:r>
          </a:p>
          <a:p>
            <a:pPr>
              <a:buNone/>
            </a:pPr>
            <a:r>
              <a:rPr lang="tr-TR" dirty="0"/>
              <a:t>C) Rüzgâr - yağmur </a:t>
            </a:r>
          </a:p>
          <a:p>
            <a:pPr>
              <a:buNone/>
            </a:pPr>
            <a:r>
              <a:rPr lang="tr-TR" dirty="0"/>
              <a:t>D) Dünya - gezegen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lstStyle/>
          <a:p>
            <a:pPr>
              <a:buNone/>
            </a:pP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A SEÇENEĞİ</a:t>
            </a:r>
            <a:endParaRPr lang="tr-TR" sz="9600" dirty="0"/>
          </a:p>
        </p:txBody>
      </p:sp>
    </p:spTree>
  </p:cSld>
  <p:clrMapOvr>
    <a:masterClrMapping/>
  </p:clrMapOvr>
  <p:transition spd="slow">
    <p:wedge/>
    <p:sndAc>
      <p:stSnd>
        <p:snd r:embed="rId2" name="applause.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64704"/>
            <a:ext cx="8229600" cy="5361459"/>
          </a:xfrm>
        </p:spPr>
        <p:txBody>
          <a:bodyPr/>
          <a:lstStyle/>
          <a:p>
            <a:pPr>
              <a:buNone/>
            </a:pPr>
            <a:r>
              <a:rPr lang="tr-TR" dirty="0"/>
              <a:t>1- Adam, yokuşu çıkarken yorulmuştu.</a:t>
            </a:r>
          </a:p>
          <a:p>
            <a:pPr>
              <a:buNone/>
            </a:pPr>
            <a:r>
              <a:rPr lang="tr-TR" dirty="0"/>
              <a:t>2- Ummadığı sözleri duyunca çok bozuldu.</a:t>
            </a:r>
          </a:p>
          <a:p>
            <a:pPr>
              <a:buNone/>
            </a:pPr>
            <a:r>
              <a:rPr lang="sv-SE" dirty="0"/>
              <a:t>3- Ankara, dış politikada etkili olacaktır.</a:t>
            </a:r>
          </a:p>
          <a:p>
            <a:pPr>
              <a:buNone/>
            </a:pPr>
            <a:r>
              <a:rPr lang="tr-TR" dirty="0"/>
              <a:t>4- Yemeğin pişmesi bir saat sürdü.</a:t>
            </a:r>
          </a:p>
          <a:p>
            <a:pPr>
              <a:buNone/>
            </a:pPr>
            <a:endParaRPr lang="tr-TR" b="1" dirty="0" smtClean="0"/>
          </a:p>
          <a:p>
            <a:pPr>
              <a:buNone/>
            </a:pPr>
            <a:r>
              <a:rPr lang="tr-TR" b="1" dirty="0" smtClean="0"/>
              <a:t> Yukarıdaki </a:t>
            </a:r>
            <a:r>
              <a:rPr lang="tr-TR" b="1" dirty="0"/>
              <a:t>cümlelerin hangilerinde mecaz</a:t>
            </a:r>
          </a:p>
          <a:p>
            <a:pPr>
              <a:buNone/>
            </a:pPr>
            <a:r>
              <a:rPr lang="tr-TR" b="1" dirty="0"/>
              <a:t>anlamıyla kullanılan sözcük </a:t>
            </a:r>
            <a:r>
              <a:rPr lang="tr-TR" b="1" dirty="0" smtClean="0"/>
              <a:t>yoktur?</a:t>
            </a:r>
            <a:r>
              <a:rPr lang="tr-TR" sz="1800" b="1" dirty="0" smtClean="0"/>
              <a:t>(2003 PBYS 8)</a:t>
            </a:r>
            <a:endParaRPr lang="tr-TR" sz="1800" b="1" dirty="0"/>
          </a:p>
          <a:p>
            <a:pPr>
              <a:buNone/>
            </a:pPr>
            <a:r>
              <a:rPr lang="pt-BR" b="1" dirty="0"/>
              <a:t>A) 1 - 2 </a:t>
            </a:r>
            <a:r>
              <a:rPr lang="tr-TR" b="1" dirty="0" smtClean="0"/>
              <a:t>	</a:t>
            </a:r>
            <a:r>
              <a:rPr lang="pt-BR" b="1" dirty="0" smtClean="0"/>
              <a:t>B</a:t>
            </a:r>
            <a:r>
              <a:rPr lang="pt-BR" b="1" dirty="0"/>
              <a:t>) 1 - 4 </a:t>
            </a:r>
            <a:r>
              <a:rPr lang="tr-TR" b="1" dirty="0" smtClean="0"/>
              <a:t>	</a:t>
            </a:r>
            <a:r>
              <a:rPr lang="pt-BR" b="1" dirty="0" smtClean="0"/>
              <a:t>C</a:t>
            </a:r>
            <a:r>
              <a:rPr lang="pt-BR" b="1" dirty="0"/>
              <a:t>) 3 </a:t>
            </a:r>
            <a:r>
              <a:rPr lang="pt-BR" b="1" dirty="0" smtClean="0"/>
              <a:t>– 4</a:t>
            </a:r>
            <a:r>
              <a:rPr lang="tr-TR" b="1" dirty="0" smtClean="0"/>
              <a:t>	</a:t>
            </a:r>
            <a:r>
              <a:rPr lang="pt-BR" b="1" dirty="0" smtClean="0"/>
              <a:t> </a:t>
            </a:r>
            <a:r>
              <a:rPr lang="pt-BR" b="1" dirty="0"/>
              <a:t>D) 2 - 3</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0"/>
            <a:ext cx="8784976" cy="6480720"/>
          </a:xfrm>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sz="9600" dirty="0" smtClean="0"/>
              <a:t>D SEÇENEĞİ</a:t>
            </a:r>
            <a:endParaRPr lang="tr-TR" sz="9600" dirty="0"/>
          </a:p>
        </p:txBody>
      </p:sp>
    </p:spTree>
  </p:cSld>
  <p:clrMapOvr>
    <a:masterClrMapping/>
  </p:clrMapOvr>
  <p:transition spd="slow">
    <p:wedge/>
    <p:sndAc>
      <p:stSnd>
        <p:snd r:embed="rId2" name="applause.wav"/>
      </p:stSnd>
    </p:sndAc>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Şehir Hayatı">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1614</Words>
  <Application>Microsoft Office PowerPoint</Application>
  <PresentationFormat>Ekran Gösterisi (4:3)</PresentationFormat>
  <Paragraphs>371</Paragraphs>
  <Slides>60</Slides>
  <Notes>0</Notes>
  <HiddenSlides>0</HiddenSlides>
  <MMClips>0</MMClips>
  <ScaleCrop>false</ScaleCrop>
  <HeadingPairs>
    <vt:vector size="4" baseType="variant">
      <vt:variant>
        <vt:lpstr>Tema</vt:lpstr>
      </vt:variant>
      <vt:variant>
        <vt:i4>1</vt:i4>
      </vt:variant>
      <vt:variant>
        <vt:lpstr>Slayt Başlıkları</vt:lpstr>
      </vt:variant>
      <vt:variant>
        <vt:i4>60</vt:i4>
      </vt:variant>
    </vt:vector>
  </HeadingPairs>
  <TitlesOfParts>
    <vt:vector size="61" baseType="lpstr">
      <vt:lpstr>Ofis Teması</vt:lpstr>
      <vt:lpstr>SÖZCÜKTE ANLAM</vt:lpstr>
      <vt:lpstr> “ Yaşamak” sözcüğü aşağıdaki cümlelerin hangisinde “oturmak” anlamında kullanılmıştır? (2010 PBYS) A) Bu kazançla yaşamak kolay değil. B) Köpek balıkları derin sularda yaşar. C) Onun anısı hep kalbimizdeyaşayacak.  D) Bursa’da yaşayan akrabalarımız var. </vt:lpstr>
      <vt:lpstr>Slayt 3</vt:lpstr>
      <vt:lpstr>“ Takmak” sözcüğü aşağıdaki cümlelerin hangisinde “bir şeyi başka bir yere uygun bir biçimde tutturmak, iliştirmek” anlamında kullanılmıştır?(2010 PBYS)  A) Koyunları peşine takmış, köye doğru gidiyordu.  B) Gözlüğünü takıp kitabın sayfalarını çevirmeye başladı.  C) Bu sorunu diğerlerinden daha çok takıyordu.  D) Ona bu adı kim takmıştır, bilemiyorum. </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vector>
  </TitlesOfParts>
  <Manager>www.sorubak.com</Manager>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hp</cp:lastModifiedBy>
  <cp:revision>www.sorubak.com</cp:revision>
  <dcterms:created xsi:type="dcterms:W3CDTF">2012-12-10T17:26:49Z</dcterms:created>
  <dcterms:modified xsi:type="dcterms:W3CDTF">2012-12-12T13:33:40Z</dcterms:modified>
  <cp:category>www.sorubak.com</cp:category>
  <cp:contentType>www.sorubak.com</cp:contentType>
  <cp:contentStatus>www.sorubak.com</cp:contentStatus>
  <cp:version>www.sorubak.com</cp:version>
</cp:coreProperties>
</file>