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56" r:id="rId3"/>
    <p:sldId id="281" r:id="rId4"/>
    <p:sldId id="258" r:id="rId5"/>
    <p:sldId id="282" r:id="rId6"/>
    <p:sldId id="259" r:id="rId7"/>
    <p:sldId id="283" r:id="rId8"/>
    <p:sldId id="260" r:id="rId9"/>
    <p:sldId id="284" r:id="rId10"/>
    <p:sldId id="261" r:id="rId11"/>
    <p:sldId id="285" r:id="rId12"/>
    <p:sldId id="262" r:id="rId13"/>
    <p:sldId id="286" r:id="rId14"/>
    <p:sldId id="263" r:id="rId15"/>
    <p:sldId id="287" r:id="rId16"/>
    <p:sldId id="264" r:id="rId17"/>
    <p:sldId id="288" r:id="rId18"/>
    <p:sldId id="265" r:id="rId19"/>
    <p:sldId id="289" r:id="rId20"/>
    <p:sldId id="266" r:id="rId21"/>
    <p:sldId id="290" r:id="rId22"/>
    <p:sldId id="267" r:id="rId23"/>
    <p:sldId id="291" r:id="rId24"/>
    <p:sldId id="268" r:id="rId25"/>
    <p:sldId id="293" r:id="rId26"/>
    <p:sldId id="269" r:id="rId27"/>
    <p:sldId id="294" r:id="rId28"/>
    <p:sldId id="270" r:id="rId29"/>
    <p:sldId id="295" r:id="rId30"/>
    <p:sldId id="271" r:id="rId31"/>
    <p:sldId id="296" r:id="rId32"/>
    <p:sldId id="272" r:id="rId33"/>
    <p:sldId id="297" r:id="rId34"/>
    <p:sldId id="273" r:id="rId35"/>
    <p:sldId id="298" r:id="rId36"/>
    <p:sldId id="274" r:id="rId37"/>
    <p:sldId id="299" r:id="rId38"/>
    <p:sldId id="275" r:id="rId39"/>
    <p:sldId id="300" r:id="rId40"/>
    <p:sldId id="276" r:id="rId41"/>
    <p:sldId id="301" r:id="rId42"/>
    <p:sldId id="277" r:id="rId43"/>
    <p:sldId id="302" r:id="rId44"/>
    <p:sldId id="278" r:id="rId45"/>
    <p:sldId id="303" r:id="rId46"/>
    <p:sldId id="279" r:id="rId47"/>
    <p:sldId id="304" r:id="rId48"/>
    <p:sldId id="280" r:id="rId49"/>
    <p:sldId id="292" r:id="rId50"/>
    <p:sldId id="305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EF732-5877-4EEE-A003-EE5E3EAF5533}" type="datetimeFigureOut">
              <a:rPr lang="tr-TR" smtClean="0"/>
              <a:pPr/>
              <a:t>24.12.2012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C6555-FB27-44D0-880E-B3D717E5622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712968" cy="1470025"/>
          </a:xfrm>
          <a:effectLst/>
        </p:spPr>
        <p:txBody>
          <a:bodyPr>
            <a:normAutofit/>
          </a:bodyPr>
          <a:lstStyle/>
          <a:p>
            <a:r>
              <a:rPr lang="tr-TR" sz="5400" dirty="0" smtClean="0"/>
              <a:t>ATASÖZÜ ve DEYİMLER</a:t>
            </a:r>
            <a:endParaRPr lang="tr-TR" sz="54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ÇIKMIŞ SORULAR</a:t>
            </a:r>
            <a:endParaRPr lang="tr-TR" sz="4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577483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"Güç yetmez gibi görünen büyük, ağır işleri başarmak" </a:t>
            </a:r>
            <a:r>
              <a:rPr lang="tr-TR" b="1" dirty="0"/>
              <a:t>anlamına gelen </a:t>
            </a:r>
            <a:r>
              <a:rPr lang="tr-TR" b="1" dirty="0" smtClean="0"/>
              <a:t>deyim aşağıdakilerden </a:t>
            </a:r>
            <a:r>
              <a:rPr lang="tr-TR" b="1" dirty="0"/>
              <a:t>hangisidir? </a:t>
            </a:r>
            <a:endParaRPr lang="tr-TR" b="1" dirty="0" smtClean="0"/>
          </a:p>
          <a:p>
            <a:pPr lvl="0">
              <a:buNone/>
            </a:pPr>
            <a:endParaRPr lang="tr-TR" dirty="0"/>
          </a:p>
          <a:p>
            <a:pPr lvl="0">
              <a:buNone/>
            </a:pPr>
            <a:r>
              <a:rPr lang="tr-TR" dirty="0" smtClean="0"/>
              <a:t>A.Dağlar </a:t>
            </a:r>
            <a:r>
              <a:rPr lang="tr-TR" dirty="0"/>
              <a:t>dayanmaz </a:t>
            </a:r>
          </a:p>
          <a:p>
            <a:pPr lvl="0">
              <a:buNone/>
            </a:pPr>
            <a:r>
              <a:rPr lang="tr-TR" dirty="0" smtClean="0"/>
              <a:t>B</a:t>
            </a:r>
            <a:r>
              <a:rPr lang="tr-TR" dirty="0" smtClean="0"/>
              <a:t>. Dağları </a:t>
            </a:r>
            <a:r>
              <a:rPr lang="tr-TR" dirty="0"/>
              <a:t>devirmek  </a:t>
            </a:r>
          </a:p>
          <a:p>
            <a:pPr lvl="0">
              <a:buNone/>
            </a:pPr>
            <a:r>
              <a:rPr lang="tr-TR" dirty="0" smtClean="0"/>
              <a:t>C</a:t>
            </a:r>
            <a:r>
              <a:rPr lang="tr-TR" dirty="0" smtClean="0"/>
              <a:t>. Ormanlara </a:t>
            </a:r>
            <a:r>
              <a:rPr lang="tr-TR" dirty="0"/>
              <a:t>taşlara </a:t>
            </a:r>
            <a:endParaRPr lang="tr-TR" dirty="0" smtClean="0"/>
          </a:p>
          <a:p>
            <a:pPr lvl="0">
              <a:buNone/>
            </a:pPr>
            <a:r>
              <a:rPr lang="tr-TR" dirty="0" smtClean="0"/>
              <a:t>D</a:t>
            </a:r>
            <a:r>
              <a:rPr lang="tr-TR" dirty="0"/>
              <a:t>.</a:t>
            </a:r>
            <a:r>
              <a:rPr lang="tr-TR" dirty="0" smtClean="0"/>
              <a:t> Dağlara </a:t>
            </a:r>
            <a:r>
              <a:rPr lang="tr-TR" dirty="0"/>
              <a:t>düşmek </a:t>
            </a:r>
          </a:p>
          <a:p>
            <a:pPr>
              <a:buNone/>
            </a:pPr>
            <a:r>
              <a:rPr lang="tr-TR" dirty="0" smtClean="0"/>
              <a:t>				(</a:t>
            </a:r>
            <a:r>
              <a:rPr lang="tr-TR" dirty="0"/>
              <a:t>1997 - FL)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SEÇENEĞİ</a:t>
            </a:r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119" y="1340768"/>
            <a:ext cx="805576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/>
          </a:bodyPr>
          <a:lstStyle/>
          <a:p>
            <a:pPr lvl="0" algn="just">
              <a:buNone/>
            </a:pPr>
            <a:r>
              <a:rPr lang="tr-TR" dirty="0"/>
              <a:t>"Bilgisiz, yeteneksiz kişi, kendisine verilen görevde tutunamaz</a:t>
            </a:r>
            <a:r>
              <a:rPr lang="tr-TR" dirty="0" smtClean="0"/>
              <a:t>.“ cümlesinde verilen </a:t>
            </a:r>
            <a:r>
              <a:rPr lang="tr-TR" dirty="0"/>
              <a:t>düşünceyi aşağıdaki atasözlerinden </a:t>
            </a:r>
            <a:r>
              <a:rPr lang="tr-TR" dirty="0" smtClean="0"/>
              <a:t>hangisi </a:t>
            </a:r>
            <a:r>
              <a:rPr lang="tr-TR" dirty="0"/>
              <a:t>karşılar</a:t>
            </a:r>
            <a:r>
              <a:rPr lang="tr-TR" dirty="0" smtClean="0"/>
              <a:t>?</a:t>
            </a:r>
          </a:p>
          <a:p>
            <a:pPr lvl="0">
              <a:buNone/>
            </a:pPr>
            <a:r>
              <a:rPr lang="tr-TR" dirty="0" smtClean="0"/>
              <a:t>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A.İş </a:t>
            </a:r>
            <a:r>
              <a:rPr lang="tr-TR" dirty="0"/>
              <a:t>bilenin, kılıç kuşananın. </a:t>
            </a:r>
          </a:p>
          <a:p>
            <a:pPr lvl="0">
              <a:buNone/>
            </a:pPr>
            <a:r>
              <a:rPr lang="tr-TR" dirty="0" smtClean="0"/>
              <a:t>B.İşleyen </a:t>
            </a:r>
            <a:r>
              <a:rPr lang="tr-TR" dirty="0"/>
              <a:t>demir pas tutmaz. </a:t>
            </a:r>
          </a:p>
          <a:p>
            <a:pPr lvl="0">
              <a:buNone/>
            </a:pPr>
            <a:r>
              <a:rPr lang="tr-TR" dirty="0" smtClean="0"/>
              <a:t>C. İş </a:t>
            </a:r>
            <a:r>
              <a:rPr lang="tr-TR" dirty="0"/>
              <a:t>insanın aynasıdır. </a:t>
            </a:r>
          </a:p>
          <a:p>
            <a:pPr lvl="0">
              <a:buNone/>
            </a:pPr>
            <a:r>
              <a:rPr lang="tr-TR" dirty="0" smtClean="0"/>
              <a:t>D.Boş </a:t>
            </a:r>
            <a:r>
              <a:rPr lang="tr-TR" dirty="0"/>
              <a:t>çuval dik durmaz. </a:t>
            </a:r>
          </a:p>
          <a:p>
            <a:pPr>
              <a:buNone/>
            </a:pPr>
            <a:r>
              <a:rPr lang="tr-TR" dirty="0" smtClean="0"/>
              <a:t>			(</a:t>
            </a:r>
            <a:r>
              <a:rPr lang="tr-TR" dirty="0"/>
              <a:t>1997-FL) 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   SEÇENEĞİ</a:t>
            </a:r>
            <a:endParaRPr lang="tr-T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196752"/>
            <a:ext cx="8045285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32500" lnSpcReduction="20000"/>
          </a:bodyPr>
          <a:lstStyle/>
          <a:p>
            <a:pPr lvl="0">
              <a:buNone/>
            </a:pPr>
            <a:r>
              <a:rPr lang="tr-TR" sz="9000" dirty="0"/>
              <a:t>Aynı olaylar üzerinde ortak düşünceleri </a:t>
            </a:r>
            <a:r>
              <a:rPr lang="tr-TR" sz="9000" dirty="0" smtClean="0"/>
              <a:t>olmayan</a:t>
            </a:r>
            <a:r>
              <a:rPr lang="tr-TR" sz="9000" dirty="0"/>
              <a:t>, birbirine aykırı düşünen insanların birlikte yaşamaları ve bir iş üzerinde </a:t>
            </a:r>
            <a:r>
              <a:rPr lang="tr-TR" sz="9000" dirty="0" smtClean="0"/>
              <a:t>anlaşmaları </a:t>
            </a:r>
            <a:r>
              <a:rPr lang="tr-TR" sz="9000" dirty="0"/>
              <a:t>olanaksızdır. </a:t>
            </a:r>
            <a:endParaRPr lang="tr-TR" sz="9000" dirty="0" smtClean="0"/>
          </a:p>
          <a:p>
            <a:pPr lvl="0">
              <a:buNone/>
            </a:pPr>
            <a:endParaRPr lang="tr-TR" sz="9000" dirty="0"/>
          </a:p>
          <a:p>
            <a:pPr>
              <a:buNone/>
            </a:pPr>
            <a:r>
              <a:rPr lang="tr-TR" sz="9000" b="1" dirty="0"/>
              <a:t>Bu durum, aşağıdaki atasözlerinden </a:t>
            </a:r>
            <a:r>
              <a:rPr lang="tr-TR" sz="9000" b="1" dirty="0" smtClean="0"/>
              <a:t>hangisine </a:t>
            </a:r>
            <a:r>
              <a:rPr lang="tr-TR" sz="9000" b="1" dirty="0"/>
              <a:t>örnektir? </a:t>
            </a:r>
            <a:endParaRPr lang="tr-TR" sz="9000" dirty="0"/>
          </a:p>
          <a:p>
            <a:pPr lvl="0">
              <a:buNone/>
            </a:pPr>
            <a:r>
              <a:rPr lang="tr-TR" sz="9000" dirty="0" smtClean="0"/>
              <a:t>A. İki </a:t>
            </a:r>
            <a:r>
              <a:rPr lang="tr-TR" sz="9000" dirty="0"/>
              <a:t>deliye bir uslu koymuşlar. </a:t>
            </a:r>
          </a:p>
          <a:p>
            <a:pPr lvl="0">
              <a:buNone/>
            </a:pPr>
            <a:r>
              <a:rPr lang="tr-TR" sz="9000" dirty="0" smtClean="0"/>
              <a:t>B. İki </a:t>
            </a:r>
            <a:r>
              <a:rPr lang="tr-TR" sz="9000" dirty="0"/>
              <a:t>el bir baş içindir. </a:t>
            </a:r>
          </a:p>
          <a:p>
            <a:pPr lvl="0">
              <a:buNone/>
            </a:pPr>
            <a:r>
              <a:rPr lang="tr-TR" sz="9000" dirty="0" smtClean="0"/>
              <a:t>C. İki </a:t>
            </a:r>
            <a:r>
              <a:rPr lang="tr-TR" sz="9000" dirty="0"/>
              <a:t>baş bir kazanda kaynamaz. </a:t>
            </a:r>
          </a:p>
          <a:p>
            <a:pPr lvl="0">
              <a:buNone/>
            </a:pPr>
            <a:r>
              <a:rPr lang="tr-TR" sz="9000" dirty="0" smtClean="0"/>
              <a:t>D. İki </a:t>
            </a:r>
            <a:r>
              <a:rPr lang="tr-TR" sz="9000" dirty="0"/>
              <a:t>karpuz bir koltuğa sığmaz. </a:t>
            </a:r>
          </a:p>
          <a:p>
            <a:pPr>
              <a:buNone/>
            </a:pPr>
            <a:r>
              <a:rPr lang="tr-TR" sz="9000" dirty="0" smtClean="0"/>
              <a:t>				(</a:t>
            </a:r>
            <a:r>
              <a:rPr lang="tr-TR" sz="9000" dirty="0"/>
              <a:t>2000 - OKS) </a:t>
            </a:r>
          </a:p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pPr lvl="0"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   SEÇENEĞİ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686800" cy="5793507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r-TR" dirty="0"/>
              <a:t>Dost, insanın yalnızca iyi gününde yanında olan değil, kötü gününde de yanında olan, sıkıntı ve üzüntüsünü paylaşıp, özveride </a:t>
            </a:r>
            <a:r>
              <a:rPr lang="tr-TR" dirty="0" smtClean="0"/>
              <a:t>bulunabilendir</a:t>
            </a:r>
            <a:r>
              <a:rPr lang="tr-TR" dirty="0"/>
              <a:t>. </a:t>
            </a:r>
          </a:p>
          <a:p>
            <a:pPr>
              <a:buNone/>
            </a:pPr>
            <a:r>
              <a:rPr lang="tr-TR" b="1" dirty="0"/>
              <a:t>Parçadaki düşünceye uygun atasözü a</a:t>
            </a:r>
            <a:r>
              <a:rPr lang="tr-TR" b="1" dirty="0" smtClean="0"/>
              <a:t>şağıdakilerden </a:t>
            </a:r>
            <a:r>
              <a:rPr lang="tr-TR" b="1" dirty="0"/>
              <a:t>hangisidir?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Dost </a:t>
            </a:r>
            <a:r>
              <a:rPr lang="tr-TR" dirty="0"/>
              <a:t>kara günde belli olur. </a:t>
            </a:r>
          </a:p>
          <a:p>
            <a:pPr lvl="0">
              <a:buNone/>
            </a:pPr>
            <a:r>
              <a:rPr lang="tr-TR" dirty="0" smtClean="0"/>
              <a:t>B. Dost </a:t>
            </a:r>
            <a:r>
              <a:rPr lang="tr-TR" dirty="0"/>
              <a:t>dostun ayıbını yüzüne söyler. </a:t>
            </a:r>
          </a:p>
          <a:p>
            <a:pPr lvl="0">
              <a:buNone/>
            </a:pPr>
            <a:r>
              <a:rPr lang="tr-TR" dirty="0" smtClean="0"/>
              <a:t>C. Dostluk </a:t>
            </a:r>
            <a:r>
              <a:rPr lang="tr-TR" dirty="0"/>
              <a:t>başka alış veriş başka. </a:t>
            </a:r>
          </a:p>
          <a:p>
            <a:pPr lvl="0">
              <a:buNone/>
            </a:pPr>
            <a:r>
              <a:rPr lang="tr-TR" dirty="0" smtClean="0"/>
              <a:t>D. Dostun </a:t>
            </a:r>
            <a:r>
              <a:rPr lang="tr-TR" dirty="0"/>
              <a:t>attığı taş baş yarmaz. </a:t>
            </a:r>
          </a:p>
          <a:p>
            <a:pPr>
              <a:buNone/>
            </a:pPr>
            <a:r>
              <a:rPr lang="tr-TR" dirty="0" smtClean="0"/>
              <a:t>(</a:t>
            </a:r>
            <a:r>
              <a:rPr lang="tr-TR" dirty="0"/>
              <a:t>2000 - DPY)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    SEÇENEĞİ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260648"/>
            <a:ext cx="8964488" cy="6408712"/>
          </a:xfrm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tr-TR" dirty="0" smtClean="0"/>
              <a:t>	Nasrettin </a:t>
            </a:r>
            <a:r>
              <a:rPr lang="tr-TR" dirty="0"/>
              <a:t>Hoca, çoğu zaman karşısındakini kırmamak için, bencillik, aç gözlülük, </a:t>
            </a:r>
            <a:r>
              <a:rPr lang="tr-TR" dirty="0" smtClean="0"/>
              <a:t>yalancılık </a:t>
            </a:r>
            <a:r>
              <a:rPr lang="tr-TR" dirty="0"/>
              <a:t>gibi birçok özrü üstüne alır; kendisi ile alay ediyormuş gibi görünür. Örneğin, </a:t>
            </a:r>
            <a:r>
              <a:rPr lang="tr-TR" dirty="0" smtClean="0"/>
              <a:t>başkasının </a:t>
            </a:r>
            <a:r>
              <a:rPr lang="tr-TR" dirty="0"/>
              <a:t>bostanına girip kavun karpuz </a:t>
            </a:r>
            <a:r>
              <a:rPr lang="tr-TR" dirty="0" smtClean="0"/>
              <a:t>aşırmak </a:t>
            </a:r>
            <a:r>
              <a:rPr lang="tr-TR" dirty="0"/>
              <a:t>ister. Bunun yanlış olduğunu bilmez mi? Elbette bilir. Ama dediğimiz gibi onun amacı başkadır. Başkasının malına el </a:t>
            </a:r>
            <a:r>
              <a:rPr lang="tr-TR" dirty="0" smtClean="0"/>
              <a:t>sürmenin </a:t>
            </a:r>
            <a:r>
              <a:rPr lang="tr-TR" dirty="0"/>
              <a:t>kötülüğünü eleştirmektir, yapmak istediği. Böyle davranmakla </a:t>
            </a:r>
            <a:r>
              <a:rPr lang="tr-TR" dirty="0" smtClean="0"/>
              <a:t>“…… ……………….”der </a:t>
            </a:r>
            <a:r>
              <a:rPr lang="tr-TR" dirty="0"/>
              <a:t>gibidir. </a:t>
            </a:r>
          </a:p>
          <a:p>
            <a:pPr>
              <a:buNone/>
            </a:pPr>
            <a:r>
              <a:rPr lang="tr-TR" b="1" dirty="0" smtClean="0"/>
              <a:t>Parçadaki </a:t>
            </a:r>
            <a:r>
              <a:rPr lang="tr-TR" b="1" dirty="0"/>
              <a:t>boşluğa aşağıdaki deyimlerden hangisi getirilirse, Nasrettin Hocanın vermek istediği ileti vurgulanmış olur?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Kimsenin </a:t>
            </a:r>
            <a:r>
              <a:rPr lang="tr-TR" dirty="0"/>
              <a:t>tavuğuna </a:t>
            </a:r>
            <a:r>
              <a:rPr lang="tr-TR" dirty="0" err="1"/>
              <a:t>kışt</a:t>
            </a:r>
            <a:r>
              <a:rPr lang="tr-TR" dirty="0"/>
              <a:t> deme </a:t>
            </a:r>
          </a:p>
          <a:p>
            <a:pPr lvl="0">
              <a:buNone/>
            </a:pPr>
            <a:r>
              <a:rPr lang="tr-TR" dirty="0" smtClean="0"/>
              <a:t>B. Kızım </a:t>
            </a:r>
            <a:r>
              <a:rPr lang="tr-TR" dirty="0"/>
              <a:t>sana söylüyorum, </a:t>
            </a:r>
            <a:r>
              <a:rPr lang="tr-TR" dirty="0" smtClean="0"/>
              <a:t>gelinim </a:t>
            </a:r>
            <a:r>
              <a:rPr lang="tr-TR" dirty="0"/>
              <a:t>sen anla </a:t>
            </a:r>
          </a:p>
          <a:p>
            <a:pPr lvl="0">
              <a:buNone/>
            </a:pPr>
            <a:r>
              <a:rPr lang="tr-TR" dirty="0" smtClean="0"/>
              <a:t>C. Kime </a:t>
            </a:r>
            <a:r>
              <a:rPr lang="tr-TR" dirty="0"/>
              <a:t>niyet, kime kısmet </a:t>
            </a:r>
          </a:p>
          <a:p>
            <a:pPr lvl="0">
              <a:buNone/>
            </a:pPr>
            <a:r>
              <a:rPr lang="tr-TR" dirty="0" smtClean="0"/>
              <a:t>D. Leb </a:t>
            </a:r>
            <a:r>
              <a:rPr lang="tr-TR" dirty="0"/>
              <a:t>demeden leblebiyi </a:t>
            </a:r>
            <a:r>
              <a:rPr lang="tr-TR" dirty="0" smtClean="0"/>
              <a:t>anla </a:t>
            </a:r>
            <a:endParaRPr lang="tr-TR" dirty="0"/>
          </a:p>
          <a:p>
            <a:pPr>
              <a:buNone/>
            </a:pPr>
            <a:r>
              <a:rPr lang="tr-TR" dirty="0" smtClean="0"/>
              <a:t>				(</a:t>
            </a:r>
            <a:r>
              <a:rPr lang="tr-TR" dirty="0"/>
              <a:t>2000 - OKS)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  SEÇENEĞİ</a:t>
            </a:r>
            <a:endParaRPr lang="tr-T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43" y="1600200"/>
            <a:ext cx="80335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92480" cy="6858000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just"/>
            <a:r>
              <a:rPr lang="tr-TR" dirty="0" smtClean="0">
                <a:solidFill>
                  <a:schemeClr val="tx1"/>
                </a:solidFill>
              </a:rPr>
              <a:t>"</a:t>
            </a:r>
            <a:r>
              <a:rPr lang="tr-TR" dirty="0">
                <a:solidFill>
                  <a:schemeClr val="tx1"/>
                </a:solidFill>
              </a:rPr>
              <a:t>Dili tutulmak" ile "dili çözülmek" deyimleri arasında anlamca bir ilişki vardır. </a:t>
            </a:r>
            <a:r>
              <a:rPr lang="tr-TR" b="1" dirty="0">
                <a:solidFill>
                  <a:schemeClr val="tx1"/>
                </a:solidFill>
              </a:rPr>
              <a:t>Aşağıdakilerin hangisinde buna benzer bir ilişki kurulabilir? </a:t>
            </a:r>
          </a:p>
          <a:p>
            <a:pPr marL="514350" indent="-514350" algn="just">
              <a:buAutoNum type="alphaUcPeriod"/>
            </a:pPr>
            <a:r>
              <a:rPr lang="tr-TR" dirty="0" smtClean="0">
                <a:solidFill>
                  <a:schemeClr val="tx1"/>
                </a:solidFill>
              </a:rPr>
              <a:t>Eli </a:t>
            </a:r>
            <a:r>
              <a:rPr lang="tr-TR" dirty="0">
                <a:solidFill>
                  <a:schemeClr val="tx1"/>
                </a:solidFill>
              </a:rPr>
              <a:t>tutulmak - eli bağlanmak </a:t>
            </a:r>
            <a:endParaRPr lang="tr-TR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lphaUcPeriod"/>
            </a:pPr>
            <a:r>
              <a:rPr lang="tr-TR" dirty="0" smtClean="0">
                <a:solidFill>
                  <a:schemeClr val="tx1"/>
                </a:solidFill>
              </a:rPr>
              <a:t>Kulağı </a:t>
            </a:r>
            <a:r>
              <a:rPr lang="tr-TR" dirty="0">
                <a:solidFill>
                  <a:schemeClr val="tx1"/>
                </a:solidFill>
              </a:rPr>
              <a:t>çekilmek - kulağına küpe olmak </a:t>
            </a:r>
            <a:endParaRPr lang="tr-TR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lphaUcPeriod"/>
            </a:pPr>
            <a:r>
              <a:rPr lang="tr-TR" dirty="0" smtClean="0">
                <a:solidFill>
                  <a:schemeClr val="tx1"/>
                </a:solidFill>
              </a:rPr>
              <a:t>Gözleri </a:t>
            </a:r>
            <a:r>
              <a:rPr lang="tr-TR" dirty="0">
                <a:solidFill>
                  <a:schemeClr val="tx1"/>
                </a:solidFill>
              </a:rPr>
              <a:t>yaşarmak - gözleri kararmak </a:t>
            </a:r>
            <a:endParaRPr lang="tr-TR" dirty="0" smtClean="0">
              <a:solidFill>
                <a:schemeClr val="tx1"/>
              </a:solidFill>
            </a:endParaRPr>
          </a:p>
          <a:p>
            <a:pPr marL="514350" indent="-514350" algn="just">
              <a:buAutoNum type="alphaUcPeriod"/>
            </a:pPr>
            <a:r>
              <a:rPr lang="tr-TR" dirty="0" smtClean="0">
                <a:solidFill>
                  <a:schemeClr val="tx1"/>
                </a:solidFill>
              </a:rPr>
              <a:t>Ayağını </a:t>
            </a:r>
            <a:r>
              <a:rPr lang="tr-TR" dirty="0">
                <a:solidFill>
                  <a:schemeClr val="tx1"/>
                </a:solidFill>
              </a:rPr>
              <a:t>kesmek - ayağını alıştırmak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                          (</a:t>
            </a:r>
            <a:r>
              <a:rPr lang="tr-TR" dirty="0">
                <a:solidFill>
                  <a:schemeClr val="tx1"/>
                </a:solidFill>
              </a:rPr>
              <a:t>1993-FL) </a:t>
            </a:r>
          </a:p>
          <a:p>
            <a:pPr algn="l"/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686800" cy="593752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 smtClean="0"/>
              <a:t>1. </a:t>
            </a:r>
            <a:r>
              <a:rPr lang="tr-TR" dirty="0" smtClean="0"/>
              <a:t>İnsan </a:t>
            </a:r>
            <a:r>
              <a:rPr lang="tr-TR" dirty="0"/>
              <a:t>yedisinde ne ise yetmişinde de </a:t>
            </a:r>
            <a:r>
              <a:rPr lang="tr-TR" dirty="0" smtClean="0"/>
              <a:t>odur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2. Çivi </a:t>
            </a:r>
            <a:r>
              <a:rPr lang="tr-TR" dirty="0"/>
              <a:t>çıkar ama yeri kalır. </a:t>
            </a:r>
          </a:p>
          <a:p>
            <a:pPr lvl="0">
              <a:buNone/>
            </a:pPr>
            <a:r>
              <a:rPr lang="tr-TR" dirty="0" smtClean="0"/>
              <a:t>3. Huy </a:t>
            </a:r>
            <a:r>
              <a:rPr lang="tr-TR" dirty="0"/>
              <a:t>canın altındadır. </a:t>
            </a:r>
          </a:p>
          <a:p>
            <a:pPr lvl="0">
              <a:buNone/>
            </a:pPr>
            <a:r>
              <a:rPr lang="tr-TR" dirty="0" smtClean="0"/>
              <a:t>4. İnsanın </a:t>
            </a:r>
            <a:r>
              <a:rPr lang="tr-TR" dirty="0"/>
              <a:t>alacası içinde, hayvanın alacası dışındadır. </a:t>
            </a:r>
          </a:p>
          <a:p>
            <a:pPr>
              <a:buNone/>
            </a:pPr>
            <a:r>
              <a:rPr lang="tr-TR" b="1" dirty="0"/>
              <a:t>Yukarıdaki atasözlerinden hangileri aynı </a:t>
            </a:r>
            <a:r>
              <a:rPr lang="tr-TR" b="1" dirty="0" smtClean="0"/>
              <a:t>düşünceyi işlemiştir</a:t>
            </a:r>
            <a:r>
              <a:rPr lang="tr-TR" b="1" dirty="0"/>
              <a:t>? 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		A</a:t>
            </a:r>
            <a:r>
              <a:rPr lang="tr-TR" dirty="0"/>
              <a:t>) 1 - 3 </a:t>
            </a:r>
            <a:r>
              <a:rPr lang="tr-TR" dirty="0" smtClean="0"/>
              <a:t>			c</a:t>
            </a:r>
            <a:r>
              <a:rPr lang="tr-TR" dirty="0"/>
              <a:t>) 3-4 </a:t>
            </a:r>
          </a:p>
          <a:p>
            <a:pPr>
              <a:buNone/>
            </a:pPr>
            <a:r>
              <a:rPr lang="tr-TR" dirty="0" smtClean="0"/>
              <a:t>		B</a:t>
            </a:r>
            <a:r>
              <a:rPr lang="tr-TR" dirty="0"/>
              <a:t>) 1 </a:t>
            </a:r>
            <a:r>
              <a:rPr lang="tr-TR" dirty="0" smtClean="0"/>
              <a:t>– 2			D</a:t>
            </a:r>
            <a:r>
              <a:rPr lang="tr-TR" dirty="0"/>
              <a:t>) 2 - 4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2000 - KUR) 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  SEÇENEĞİ</a:t>
            </a:r>
            <a:endParaRPr lang="tr-T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633670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r-TR" b="1" dirty="0"/>
              <a:t>Aşağıdaki atasözlerinin hangisinde</a:t>
            </a:r>
            <a:r>
              <a:rPr lang="tr-TR" dirty="0"/>
              <a:t> "</a:t>
            </a:r>
            <a:r>
              <a:rPr lang="tr-TR" dirty="0" smtClean="0"/>
              <a:t>toplumsal</a:t>
            </a:r>
          </a:p>
          <a:p>
            <a:pPr lvl="0">
              <a:buNone/>
            </a:pPr>
            <a:r>
              <a:rPr lang="tr-TR" dirty="0" smtClean="0"/>
              <a:t>anlayışın </a:t>
            </a:r>
            <a:r>
              <a:rPr lang="tr-TR" dirty="0"/>
              <a:t>bozulmasından" </a:t>
            </a:r>
            <a:r>
              <a:rPr lang="tr-TR" b="1" dirty="0"/>
              <a:t>yakınma söz konusudur?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Büyük </a:t>
            </a:r>
            <a:r>
              <a:rPr lang="tr-TR" dirty="0"/>
              <a:t>lokma ye büyük söz söyleme. </a:t>
            </a:r>
          </a:p>
          <a:p>
            <a:pPr lvl="0">
              <a:buNone/>
            </a:pPr>
            <a:r>
              <a:rPr lang="tr-TR" dirty="0" smtClean="0"/>
              <a:t>B. Doğru </a:t>
            </a:r>
            <a:r>
              <a:rPr lang="tr-TR" dirty="0"/>
              <a:t>söyleyeni dokuz köyden kovarlar. </a:t>
            </a:r>
          </a:p>
          <a:p>
            <a:pPr lvl="0">
              <a:buNone/>
            </a:pPr>
            <a:r>
              <a:rPr lang="tr-TR" dirty="0" smtClean="0"/>
              <a:t>C. Dost </a:t>
            </a:r>
            <a:r>
              <a:rPr lang="tr-TR" dirty="0"/>
              <a:t>başa bakar, düşman ayağa. </a:t>
            </a:r>
          </a:p>
          <a:p>
            <a:pPr lvl="0">
              <a:buNone/>
            </a:pPr>
            <a:r>
              <a:rPr lang="tr-TR" dirty="0" smtClean="0"/>
              <a:t>D. Anlayana </a:t>
            </a:r>
            <a:r>
              <a:rPr lang="tr-TR" dirty="0"/>
              <a:t>sivrisinek saz, anlamayana </a:t>
            </a:r>
            <a:r>
              <a:rPr lang="tr-TR" dirty="0" smtClean="0"/>
              <a:t>davul </a:t>
            </a:r>
            <a:r>
              <a:rPr lang="tr-TR" dirty="0"/>
              <a:t>zurna az.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2000 - Ö.O) 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SEÇENEĞİ</a:t>
            </a:r>
            <a:endParaRPr lang="tr-TR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435280" cy="62646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dirty="0"/>
              <a:t>1. Her zaman çok konuşurken şimdi sesi çıkmaz olmuş; dut yemiş bülbüle </a:t>
            </a:r>
            <a:r>
              <a:rPr lang="tr-TR" dirty="0" smtClean="0"/>
              <a:t>dönmüştü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2. Dizgini </a:t>
            </a:r>
            <a:r>
              <a:rPr lang="tr-TR" dirty="0"/>
              <a:t>ele almış, artık işleri yönetmeye başlamıştı. </a:t>
            </a:r>
          </a:p>
          <a:p>
            <a:pPr lvl="0">
              <a:buNone/>
            </a:pPr>
            <a:r>
              <a:rPr lang="tr-TR" dirty="0" smtClean="0"/>
              <a:t>3. Çektiği </a:t>
            </a:r>
            <a:r>
              <a:rPr lang="tr-TR" dirty="0"/>
              <a:t>sıkıntılar yüzünden yaşamayı i</a:t>
            </a:r>
            <a:r>
              <a:rPr lang="tr-TR" dirty="0" smtClean="0"/>
              <a:t>stemeyecek </a:t>
            </a:r>
            <a:r>
              <a:rPr lang="tr-TR" dirty="0"/>
              <a:t>duruma gelmiş, canından bezmişti. </a:t>
            </a:r>
          </a:p>
          <a:p>
            <a:pPr lvl="0">
              <a:buNone/>
            </a:pPr>
            <a:r>
              <a:rPr lang="tr-TR" dirty="0" smtClean="0"/>
              <a:t>4. Sonunda </a:t>
            </a:r>
            <a:r>
              <a:rPr lang="tr-TR" dirty="0"/>
              <a:t>dize gelmiş, kendisinden güçlü olanların dediklerini kabul etme </a:t>
            </a:r>
            <a:r>
              <a:rPr lang="tr-TR" dirty="0" smtClean="0"/>
              <a:t>durumuna </a:t>
            </a:r>
            <a:r>
              <a:rPr lang="tr-TR" dirty="0"/>
              <a:t>düşmüştü. </a:t>
            </a:r>
            <a:endParaRPr lang="tr-TR" dirty="0" smtClean="0"/>
          </a:p>
          <a:p>
            <a:pPr lvl="0">
              <a:buNone/>
            </a:pPr>
            <a:endParaRPr lang="tr-TR" dirty="0"/>
          </a:p>
          <a:p>
            <a:pPr>
              <a:buNone/>
            </a:pPr>
            <a:r>
              <a:rPr lang="tr-TR" b="1" dirty="0"/>
              <a:t>Yukarıdaki cümlelerin hangilerinde, </a:t>
            </a:r>
            <a:r>
              <a:rPr lang="tr-TR" b="1" dirty="0" smtClean="0"/>
              <a:t>deyimlerden </a:t>
            </a:r>
            <a:r>
              <a:rPr lang="tr-TR" b="1" dirty="0"/>
              <a:t>önce anlamları verilmiştir? </a:t>
            </a:r>
            <a:endParaRPr lang="tr-TR" dirty="0"/>
          </a:p>
          <a:p>
            <a:pPr>
              <a:buNone/>
            </a:pPr>
            <a:r>
              <a:rPr lang="tr-TR" dirty="0" smtClean="0"/>
              <a:t>	A</a:t>
            </a:r>
            <a:r>
              <a:rPr lang="tr-TR" dirty="0"/>
              <a:t>) 1 - 4 </a:t>
            </a:r>
            <a:r>
              <a:rPr lang="tr-TR" dirty="0" smtClean="0"/>
              <a:t>			C</a:t>
            </a:r>
            <a:r>
              <a:rPr lang="tr-TR" dirty="0"/>
              <a:t>) 2 - 3 </a:t>
            </a:r>
          </a:p>
          <a:p>
            <a:pPr>
              <a:buNone/>
            </a:pPr>
            <a:r>
              <a:rPr lang="tr-TR" dirty="0" smtClean="0"/>
              <a:t>	B</a:t>
            </a:r>
            <a:r>
              <a:rPr lang="tr-TR" dirty="0"/>
              <a:t>) 1 - 3 </a:t>
            </a:r>
            <a:r>
              <a:rPr lang="tr-TR" dirty="0" smtClean="0"/>
              <a:t>			D</a:t>
            </a:r>
            <a:r>
              <a:rPr lang="tr-TR" dirty="0"/>
              <a:t>) 2 - 4 </a:t>
            </a:r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2001 - OKS) </a:t>
            </a:r>
          </a:p>
          <a:p>
            <a:pPr>
              <a:buNone/>
            </a:pPr>
            <a:r>
              <a:rPr lang="tr-TR" dirty="0" smtClean="0"/>
              <a:t>		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    SEÇENEĞİ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806" y="1600200"/>
            <a:ext cx="80703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6672"/>
            <a:ext cx="8964488" cy="5976664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İnsanların çoğu, söylenenlere körü körüne inanırlar. </a:t>
            </a:r>
          </a:p>
          <a:p>
            <a:pPr>
              <a:buNone/>
            </a:pPr>
            <a:r>
              <a:rPr lang="tr-TR" b="1" dirty="0"/>
              <a:t>Bu cümlede "körü körüne inanmak" </a:t>
            </a:r>
            <a:r>
              <a:rPr lang="tr-TR" b="1" dirty="0" smtClean="0"/>
              <a:t>deyimiyle </a:t>
            </a:r>
            <a:r>
              <a:rPr lang="tr-TR" b="1" dirty="0"/>
              <a:t>aşağıdakilerden hangisi anlatılmak istenmiştir?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Görüşlere </a:t>
            </a:r>
            <a:r>
              <a:rPr lang="tr-TR" dirty="0"/>
              <a:t>sorgulamadan katılmak </a:t>
            </a:r>
          </a:p>
          <a:p>
            <a:pPr lvl="0">
              <a:buNone/>
            </a:pPr>
            <a:r>
              <a:rPr lang="tr-TR" dirty="0" smtClean="0"/>
              <a:t>B. Kendi </a:t>
            </a:r>
            <a:r>
              <a:rPr lang="tr-TR" dirty="0"/>
              <a:t>görüşüne yakın görüşleri </a:t>
            </a:r>
            <a:r>
              <a:rPr lang="tr-TR" dirty="0" smtClean="0"/>
              <a:t>benimsemek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C. Görüşler </a:t>
            </a:r>
            <a:r>
              <a:rPr lang="tr-TR" dirty="0"/>
              <a:t>arası farklılıkları görememek </a:t>
            </a:r>
          </a:p>
          <a:p>
            <a:pPr lvl="0">
              <a:buNone/>
            </a:pPr>
            <a:r>
              <a:rPr lang="tr-TR" dirty="0" smtClean="0"/>
              <a:t>D. Baskılara </a:t>
            </a:r>
            <a:r>
              <a:rPr lang="tr-TR" dirty="0"/>
              <a:t>karşın görüşlerini </a:t>
            </a:r>
            <a:r>
              <a:rPr lang="tr-TR" dirty="0" smtClean="0"/>
              <a:t>değiştirmemek </a:t>
            </a:r>
            <a:endParaRPr lang="tr-TR" dirty="0"/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2002 - Ö.O.)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 SEÇENEĞİ</a:t>
            </a:r>
            <a:endParaRPr lang="tr-T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1600200"/>
            <a:ext cx="69847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On dakikalık ders arasında, bahçeyi kırk kez dolaşan, öyle kabına sığmaz, afacan </a:t>
            </a:r>
            <a:r>
              <a:rPr lang="tr-TR" dirty="0" smtClean="0"/>
              <a:t>öğrenciler </a:t>
            </a:r>
            <a:r>
              <a:rPr lang="tr-TR" dirty="0"/>
              <a:t>görülür ki, sanırsınız kanatları var</a:t>
            </a:r>
            <a:r>
              <a:rPr lang="tr-TR" dirty="0" smtClean="0"/>
              <a:t>.</a:t>
            </a:r>
          </a:p>
          <a:p>
            <a:pPr lvl="0">
              <a:buNone/>
            </a:pPr>
            <a:r>
              <a:rPr lang="tr-TR" dirty="0" smtClean="0"/>
              <a:t> </a:t>
            </a:r>
            <a:r>
              <a:rPr lang="tr-TR" b="1" dirty="0"/>
              <a:t>Parçada "kabına sığmamak" deyimi </a:t>
            </a:r>
            <a:r>
              <a:rPr lang="tr-TR" b="1" dirty="0" smtClean="0"/>
              <a:t>aşağıdakilerden </a:t>
            </a:r>
            <a:r>
              <a:rPr lang="tr-TR" b="1" dirty="0"/>
              <a:t>hangisini anlatmaktadır?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Bir </a:t>
            </a:r>
            <a:r>
              <a:rPr lang="tr-TR" dirty="0"/>
              <a:t>işi yapmaya başlamayı </a:t>
            </a:r>
          </a:p>
          <a:p>
            <a:pPr lvl="0">
              <a:buNone/>
            </a:pPr>
            <a:r>
              <a:rPr lang="tr-TR" dirty="0" smtClean="0"/>
              <a:t>B. Boş </a:t>
            </a:r>
            <a:r>
              <a:rPr lang="tr-TR" dirty="0"/>
              <a:t>durmaktan sıkılmayı </a:t>
            </a:r>
          </a:p>
          <a:p>
            <a:pPr lvl="0">
              <a:buNone/>
            </a:pPr>
            <a:r>
              <a:rPr lang="tr-TR" dirty="0" smtClean="0"/>
              <a:t>C. Yalnız </a:t>
            </a:r>
            <a:r>
              <a:rPr lang="tr-TR" dirty="0"/>
              <a:t>kalmaktan kaçınmayı </a:t>
            </a:r>
          </a:p>
          <a:p>
            <a:pPr lvl="0">
              <a:buNone/>
            </a:pPr>
            <a:r>
              <a:rPr lang="tr-TR" dirty="0" smtClean="0"/>
              <a:t>D. Taşkın </a:t>
            </a:r>
            <a:r>
              <a:rPr lang="tr-TR" dirty="0"/>
              <a:t>davranışlarda bulunmayı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2002 - OKS)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   SEÇENEĞİ</a:t>
            </a:r>
            <a:endParaRPr lang="tr-TR" dirty="0"/>
          </a:p>
        </p:txBody>
      </p:sp>
      <p:pic>
        <p:nvPicPr>
          <p:cNvPr id="15362" name="Picture 2" descr="C:\Users\hp\AppData\Local\Microsoft\Windows\Temporary Internet Files\Low\Content.IE5\28J5CSAI\MC900433820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840760" cy="4680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  SEÇENEĞİ</a:t>
            </a:r>
            <a:endParaRPr lang="tr-TR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185" y="1600200"/>
            <a:ext cx="802762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1. Bu düşüncede olanların hemen hepsi aynı yolun yolcusudur. </a:t>
            </a:r>
          </a:p>
          <a:p>
            <a:pPr lvl="0">
              <a:buNone/>
            </a:pPr>
            <a:r>
              <a:rPr lang="tr-TR" dirty="0" smtClean="0"/>
              <a:t>2.Toplantıda </a:t>
            </a:r>
            <a:r>
              <a:rPr lang="tr-TR" dirty="0"/>
              <a:t>konuşanların çoğu aynı </a:t>
            </a:r>
            <a:r>
              <a:rPr lang="tr-TR" dirty="0" smtClean="0"/>
              <a:t>telden </a:t>
            </a:r>
            <a:r>
              <a:rPr lang="tr-TR" dirty="0"/>
              <a:t>çalıyordu. </a:t>
            </a:r>
          </a:p>
          <a:p>
            <a:pPr lvl="0">
              <a:buNone/>
            </a:pPr>
            <a:r>
              <a:rPr lang="tr-TR" dirty="0" smtClean="0"/>
              <a:t>3. Köyde </a:t>
            </a:r>
            <a:r>
              <a:rPr lang="tr-TR" dirty="0"/>
              <a:t>hiçbir şey değişmemiş; aynı tas, aynı hamam. </a:t>
            </a:r>
          </a:p>
          <a:p>
            <a:pPr lvl="0">
              <a:buNone/>
            </a:pPr>
            <a:r>
              <a:rPr lang="tr-TR" dirty="0" smtClean="0"/>
              <a:t>4. Olayın </a:t>
            </a:r>
            <a:r>
              <a:rPr lang="tr-TR" dirty="0"/>
              <a:t>tanıkları mahkemede aynı ağzı kullandılar. </a:t>
            </a:r>
          </a:p>
          <a:p>
            <a:pPr>
              <a:buNone/>
            </a:pPr>
            <a:r>
              <a:rPr lang="tr-TR" b="1" dirty="0"/>
              <a:t>Yukarıdaki cümlelerin hangilerindeki </a:t>
            </a:r>
            <a:r>
              <a:rPr lang="tr-TR" b="1" dirty="0" smtClean="0"/>
              <a:t>deyimler aynı </a:t>
            </a:r>
            <a:r>
              <a:rPr lang="tr-TR" b="1" dirty="0"/>
              <a:t>anlamda </a:t>
            </a:r>
            <a:r>
              <a:rPr lang="tr-TR" b="1" dirty="0" smtClean="0"/>
              <a:t>kullanılmıştır?</a:t>
            </a:r>
          </a:p>
          <a:p>
            <a:pPr>
              <a:buNone/>
            </a:pPr>
            <a:r>
              <a:rPr lang="tr-TR" dirty="0" smtClean="0"/>
              <a:t>	A</a:t>
            </a:r>
            <a:r>
              <a:rPr lang="tr-TR" dirty="0"/>
              <a:t>) 1 </a:t>
            </a:r>
            <a:r>
              <a:rPr lang="tr-TR" dirty="0" smtClean="0"/>
              <a:t>– 2		 </a:t>
            </a:r>
            <a:r>
              <a:rPr lang="tr-TR" dirty="0"/>
              <a:t>C) 2 - 4 </a:t>
            </a:r>
          </a:p>
          <a:p>
            <a:pPr>
              <a:buNone/>
            </a:pPr>
            <a:r>
              <a:rPr lang="tr-TR" dirty="0" smtClean="0"/>
              <a:t>	B</a:t>
            </a:r>
            <a:r>
              <a:rPr lang="tr-TR" dirty="0"/>
              <a:t>) 1 </a:t>
            </a:r>
            <a:r>
              <a:rPr lang="tr-TR" dirty="0" smtClean="0"/>
              <a:t>– 3		 </a:t>
            </a:r>
            <a:r>
              <a:rPr lang="tr-TR" dirty="0"/>
              <a:t>D) 3 - 4 </a:t>
            </a:r>
          </a:p>
          <a:p>
            <a:pPr>
              <a:buNone/>
            </a:pPr>
            <a:r>
              <a:rPr lang="tr-TR" dirty="0" smtClean="0"/>
              <a:t>					(</a:t>
            </a:r>
            <a:r>
              <a:rPr lang="tr-TR" dirty="0"/>
              <a:t>2002 - OKS)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   SEÇENEĞİ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Aşağıdaki cümlelerin hangisinde deyim </a:t>
            </a:r>
            <a:r>
              <a:rPr lang="tr-TR" b="1" u="sng" dirty="0"/>
              <a:t>yoktur?</a:t>
            </a:r>
            <a:endParaRPr lang="tr-TR" dirty="0"/>
          </a:p>
          <a:p>
            <a:pPr lvl="0"/>
            <a:endParaRPr lang="tr-TR" dirty="0" smtClean="0"/>
          </a:p>
          <a:p>
            <a:pPr lvl="0">
              <a:buNone/>
            </a:pPr>
            <a:r>
              <a:rPr lang="tr-TR" dirty="0" smtClean="0"/>
              <a:t>A.Biraz </a:t>
            </a:r>
            <a:r>
              <a:rPr lang="tr-TR" dirty="0"/>
              <a:t>da onlarla konuşmak istiyorum. </a:t>
            </a:r>
          </a:p>
          <a:p>
            <a:pPr lvl="0">
              <a:buNone/>
            </a:pPr>
            <a:r>
              <a:rPr lang="tr-TR" dirty="0" smtClean="0"/>
              <a:t>B. Yağmur </a:t>
            </a:r>
            <a:r>
              <a:rPr lang="tr-TR" dirty="0"/>
              <a:t>yağınca, ona gün doğdu </a:t>
            </a:r>
            <a:r>
              <a:rPr lang="tr-TR" dirty="0" smtClean="0"/>
              <a:t>demektir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C. Yaramaz </a:t>
            </a:r>
            <a:r>
              <a:rPr lang="tr-TR" dirty="0"/>
              <a:t>çocuk, annesini canından </a:t>
            </a:r>
            <a:r>
              <a:rPr lang="tr-TR" dirty="0" smtClean="0"/>
              <a:t>bezdirdi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D. Genç </a:t>
            </a:r>
            <a:r>
              <a:rPr lang="tr-TR" dirty="0"/>
              <a:t>yaşta hayatını kazanmaya başladı. </a:t>
            </a:r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2002 - DPY)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 SEÇENEĞİ</a:t>
            </a:r>
            <a:endParaRPr lang="tr-T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260648"/>
            <a:ext cx="8507288" cy="6336704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Aşağıdaki cümlelerin hangisinde deyim vardır?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Kendine </a:t>
            </a:r>
            <a:r>
              <a:rPr lang="tr-TR" dirty="0"/>
              <a:t>özgü düşüncesi olmayana </a:t>
            </a:r>
            <a:r>
              <a:rPr lang="tr-TR" dirty="0" smtClean="0"/>
              <a:t>aydın </a:t>
            </a:r>
            <a:r>
              <a:rPr lang="tr-TR" dirty="0"/>
              <a:t>demek zordur. </a:t>
            </a:r>
          </a:p>
          <a:p>
            <a:pPr lvl="0">
              <a:buNone/>
            </a:pPr>
            <a:r>
              <a:rPr lang="tr-TR" dirty="0" smtClean="0"/>
              <a:t>B. Söz </a:t>
            </a:r>
            <a:r>
              <a:rPr lang="tr-TR" dirty="0"/>
              <a:t>ve davranışlarında ölçüyü </a:t>
            </a:r>
            <a:r>
              <a:rPr lang="tr-TR" dirty="0" smtClean="0"/>
              <a:t>kaçırmamalısın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C. Her </a:t>
            </a:r>
            <a:r>
              <a:rPr lang="tr-TR" dirty="0"/>
              <a:t>alanda iyi yetişmiş bilim adamlarına gereksinim vardır. </a:t>
            </a:r>
          </a:p>
          <a:p>
            <a:pPr lvl="0">
              <a:buNone/>
            </a:pPr>
            <a:r>
              <a:rPr lang="tr-TR" dirty="0" smtClean="0"/>
              <a:t>D. Göklerin </a:t>
            </a:r>
            <a:r>
              <a:rPr lang="tr-TR" dirty="0"/>
              <a:t>maviliğini bir güvercin </a:t>
            </a:r>
            <a:r>
              <a:rPr lang="tr-TR" dirty="0" smtClean="0"/>
              <a:t>kanadında </a:t>
            </a:r>
            <a:r>
              <a:rPr lang="tr-TR" dirty="0"/>
              <a:t>okşuyorum. </a:t>
            </a:r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2002 - DPY)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SEÇENEĞİ</a:t>
            </a:r>
            <a:endParaRPr lang="tr-TR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Atasözleri, çoğu kez gerçek anlamları </a:t>
            </a:r>
            <a:r>
              <a:rPr lang="tr-TR" dirty="0" smtClean="0"/>
              <a:t>dışında</a:t>
            </a:r>
            <a:r>
              <a:rPr lang="tr-TR" dirty="0"/>
              <a:t>, benzetmeli bir anlam taşırlar. </a:t>
            </a:r>
            <a:endParaRPr lang="tr-TR" dirty="0" smtClean="0"/>
          </a:p>
          <a:p>
            <a:pPr lvl="0">
              <a:buNone/>
            </a:pPr>
            <a:r>
              <a:rPr lang="tr-TR" b="1" dirty="0" smtClean="0"/>
              <a:t>Aşağıdaki </a:t>
            </a:r>
            <a:r>
              <a:rPr lang="tr-TR" b="1" dirty="0"/>
              <a:t>atasözlerinden hangisi bu açıklamaya uygun </a:t>
            </a:r>
            <a:r>
              <a:rPr lang="tr-TR" b="1" u="sng" dirty="0"/>
              <a:t>düşmez</a:t>
            </a:r>
            <a:r>
              <a:rPr lang="tr-TR" b="1" dirty="0"/>
              <a:t>?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Mum </a:t>
            </a:r>
            <a:r>
              <a:rPr lang="tr-TR" dirty="0"/>
              <a:t>dibine ışık vermez. </a:t>
            </a:r>
          </a:p>
          <a:p>
            <a:pPr lvl="0">
              <a:buNone/>
            </a:pPr>
            <a:r>
              <a:rPr lang="tr-TR" dirty="0" smtClean="0"/>
              <a:t>B. Adamın </a:t>
            </a:r>
            <a:r>
              <a:rPr lang="tr-TR" dirty="0"/>
              <a:t>iyisi iş başında belli olur. </a:t>
            </a:r>
          </a:p>
          <a:p>
            <a:pPr lvl="0">
              <a:buNone/>
            </a:pPr>
            <a:r>
              <a:rPr lang="tr-TR" dirty="0" smtClean="0"/>
              <a:t>C. Meyveli </a:t>
            </a:r>
            <a:r>
              <a:rPr lang="tr-TR" dirty="0"/>
              <a:t>ağacı taşlarlar. </a:t>
            </a:r>
          </a:p>
          <a:p>
            <a:pPr lvl="0">
              <a:buNone/>
            </a:pPr>
            <a:r>
              <a:rPr lang="tr-TR" dirty="0" smtClean="0"/>
              <a:t>D. Ağır </a:t>
            </a:r>
            <a:r>
              <a:rPr lang="tr-TR" dirty="0"/>
              <a:t>kazan geç kaynar. </a:t>
            </a:r>
          </a:p>
          <a:p>
            <a:pPr>
              <a:buNone/>
            </a:pPr>
            <a:r>
              <a:rPr lang="tr-TR" dirty="0" smtClean="0"/>
              <a:t>					(</a:t>
            </a:r>
            <a:r>
              <a:rPr lang="tr-TR" dirty="0"/>
              <a:t>2002 - OKS)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 SEÇENEĞİ</a:t>
            </a:r>
            <a:endParaRPr lang="tr-T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43" y="1600200"/>
            <a:ext cx="80335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Herkesin yararlanabileceği şeyden bazı </a:t>
            </a:r>
            <a:r>
              <a:rPr lang="tr-TR" dirty="0" smtClean="0"/>
              <a:t>kişiler </a:t>
            </a:r>
            <a:r>
              <a:rPr lang="tr-TR" dirty="0"/>
              <a:t>yararlanırken başkalarına yararlanma imkânı verilmezse bundan büyük kavga çıkar. </a:t>
            </a:r>
            <a:r>
              <a:rPr lang="tr-TR" b="1" dirty="0"/>
              <a:t>Bu açıklama, aşağıdaki atasözlerinden hangisine uygun düşer?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Bal </a:t>
            </a:r>
            <a:r>
              <a:rPr lang="tr-TR" dirty="0"/>
              <a:t>tutan parmağını yalar. </a:t>
            </a:r>
          </a:p>
          <a:p>
            <a:pPr lvl="0">
              <a:buNone/>
            </a:pPr>
            <a:r>
              <a:rPr lang="tr-TR" dirty="0" smtClean="0"/>
              <a:t>B. Tekkeyi </a:t>
            </a:r>
            <a:r>
              <a:rPr lang="tr-TR" dirty="0"/>
              <a:t>bekleyen çorbayı içer. </a:t>
            </a:r>
          </a:p>
          <a:p>
            <a:pPr lvl="0">
              <a:buNone/>
            </a:pPr>
            <a:r>
              <a:rPr lang="tr-TR" dirty="0" smtClean="0"/>
              <a:t>C. Biri </a:t>
            </a:r>
            <a:r>
              <a:rPr lang="tr-TR" dirty="0"/>
              <a:t>yer biri bakar, kıyamet ondan kopar. </a:t>
            </a:r>
          </a:p>
          <a:p>
            <a:pPr lvl="0">
              <a:buNone/>
            </a:pPr>
            <a:r>
              <a:rPr lang="tr-TR" dirty="0" smtClean="0"/>
              <a:t>D. Büyük </a:t>
            </a:r>
            <a:r>
              <a:rPr lang="tr-TR" dirty="0"/>
              <a:t>balık küçük balığı yutar.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2002 - DPY)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   SEÇENEĞİ</a:t>
            </a:r>
            <a:endParaRPr lang="tr-TR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43" y="1600200"/>
            <a:ext cx="80335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r-TR" b="1" dirty="0" smtClean="0"/>
              <a:t>	Aşağıdakilerden </a:t>
            </a:r>
            <a:r>
              <a:rPr lang="tr-TR" b="1" dirty="0"/>
              <a:t>hangisi, "Güneş balçıkla sıvanmaz." atasözünün anlamına </a:t>
            </a:r>
            <a:r>
              <a:rPr lang="tr-TR" b="1" dirty="0" smtClean="0"/>
              <a:t>uygundur</a:t>
            </a:r>
            <a:r>
              <a:rPr lang="tr-TR" b="1" dirty="0"/>
              <a:t>? </a:t>
            </a:r>
            <a:endParaRPr lang="tr-TR" b="1" dirty="0" smtClean="0"/>
          </a:p>
          <a:p>
            <a:pPr lvl="0">
              <a:buNone/>
            </a:pPr>
            <a:endParaRPr lang="tr-TR" dirty="0"/>
          </a:p>
          <a:p>
            <a:pPr lvl="0">
              <a:buNone/>
            </a:pPr>
            <a:r>
              <a:rPr lang="tr-TR" dirty="0" smtClean="0"/>
              <a:t>A.Herkesin </a:t>
            </a:r>
            <a:r>
              <a:rPr lang="tr-TR" dirty="0"/>
              <a:t>bildiği gerçekler kimseden </a:t>
            </a:r>
            <a:r>
              <a:rPr lang="tr-TR" dirty="0" smtClean="0"/>
              <a:t>saklanamaz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B.Yarının </a:t>
            </a:r>
            <a:r>
              <a:rPr lang="tr-TR" dirty="0"/>
              <a:t>neler getireceği bilinmez. </a:t>
            </a:r>
          </a:p>
          <a:p>
            <a:pPr lvl="0">
              <a:buNone/>
            </a:pPr>
            <a:r>
              <a:rPr lang="tr-TR" dirty="0" smtClean="0"/>
              <a:t>C.Her </a:t>
            </a:r>
            <a:r>
              <a:rPr lang="tr-TR" dirty="0"/>
              <a:t>söz, her yerde söylenmez. </a:t>
            </a:r>
          </a:p>
          <a:p>
            <a:pPr lvl="0">
              <a:buNone/>
            </a:pPr>
            <a:r>
              <a:rPr lang="tr-TR" dirty="0" smtClean="0"/>
              <a:t>D.Yapılan </a:t>
            </a:r>
            <a:r>
              <a:rPr lang="tr-TR" dirty="0"/>
              <a:t>iyilik, hiçbir zaman unutulmaz. </a:t>
            </a:r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1993 - FL)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336704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Onu gördü mü, </a:t>
            </a:r>
            <a:r>
              <a:rPr lang="tr-TR" dirty="0" smtClean="0"/>
              <a:t>…………………………………………</a:t>
            </a:r>
            <a:endParaRPr lang="tr-TR" dirty="0"/>
          </a:p>
          <a:p>
            <a:pPr>
              <a:buNone/>
            </a:pPr>
            <a:r>
              <a:rPr lang="tr-TR" b="1" dirty="0"/>
              <a:t>Boş bırakılan yere, aşağıdakilerden </a:t>
            </a:r>
            <a:r>
              <a:rPr lang="tr-TR" b="1" dirty="0" smtClean="0"/>
              <a:t>hangisi </a:t>
            </a:r>
            <a:r>
              <a:rPr lang="tr-TR" b="1" dirty="0"/>
              <a:t>getirilirse, sözü edilen kişinin sevindiği anlaşılır? 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ayakları </a:t>
            </a:r>
            <a:r>
              <a:rPr lang="tr-TR" dirty="0"/>
              <a:t>yere değmezdi. </a:t>
            </a:r>
          </a:p>
          <a:p>
            <a:pPr lvl="0">
              <a:buNone/>
            </a:pPr>
            <a:r>
              <a:rPr lang="tr-TR" dirty="0" smtClean="0"/>
              <a:t>B. hop </a:t>
            </a:r>
            <a:r>
              <a:rPr lang="tr-TR" dirty="0"/>
              <a:t>oturup hop kalkardı. </a:t>
            </a:r>
          </a:p>
          <a:p>
            <a:pPr lvl="0">
              <a:buNone/>
            </a:pPr>
            <a:r>
              <a:rPr lang="tr-TR" dirty="0" smtClean="0"/>
              <a:t>C. küplere </a:t>
            </a:r>
            <a:r>
              <a:rPr lang="tr-TR" dirty="0"/>
              <a:t>binerdi. </a:t>
            </a:r>
          </a:p>
          <a:p>
            <a:pPr lvl="0">
              <a:buNone/>
            </a:pPr>
            <a:r>
              <a:rPr lang="tr-TR" dirty="0" smtClean="0"/>
              <a:t>D. tüyleri </a:t>
            </a:r>
            <a:r>
              <a:rPr lang="tr-TR" dirty="0"/>
              <a:t>diken diken olurdu.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2003 - Ö.O.)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SEÇENEĞİ</a:t>
            </a:r>
            <a:endParaRPr lang="tr-TR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Aşağıdaki cümlelerin hangisinde deyim, açıklamasıyla birlikte verilmiştir? </a:t>
            </a:r>
            <a:endParaRPr lang="tr-TR" b="1" dirty="0" smtClean="0"/>
          </a:p>
          <a:p>
            <a:pPr lvl="0">
              <a:buNone/>
            </a:pPr>
            <a:endParaRPr lang="tr-TR" dirty="0"/>
          </a:p>
          <a:p>
            <a:pPr lvl="0">
              <a:buNone/>
            </a:pPr>
            <a:r>
              <a:rPr lang="tr-TR" dirty="0" smtClean="0"/>
              <a:t>A. Onu </a:t>
            </a:r>
            <a:r>
              <a:rPr lang="tr-TR" dirty="0"/>
              <a:t>övdükçe övüyor, göklere </a:t>
            </a:r>
            <a:r>
              <a:rPr lang="tr-TR" dirty="0" smtClean="0"/>
              <a:t>çıkarıyordu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B. Gönlü </a:t>
            </a:r>
            <a:r>
              <a:rPr lang="tr-TR" dirty="0"/>
              <a:t>olmuş, gitmekten vazgeçmişti. </a:t>
            </a:r>
          </a:p>
          <a:p>
            <a:pPr lvl="0">
              <a:buNone/>
            </a:pPr>
            <a:r>
              <a:rPr lang="tr-TR" dirty="0" smtClean="0"/>
              <a:t>C. Emekli </a:t>
            </a:r>
            <a:r>
              <a:rPr lang="tr-TR" dirty="0"/>
              <a:t>olduktan sonra kabuğuna </a:t>
            </a:r>
            <a:r>
              <a:rPr lang="tr-TR" dirty="0" smtClean="0"/>
              <a:t>çekilmişti</a:t>
            </a:r>
            <a:r>
              <a:rPr lang="tr-TR" dirty="0"/>
              <a:t>. </a:t>
            </a:r>
          </a:p>
          <a:p>
            <a:pPr lvl="0">
              <a:buNone/>
            </a:pPr>
            <a:r>
              <a:rPr lang="tr-TR" dirty="0" smtClean="0"/>
              <a:t>D. Zengin </a:t>
            </a:r>
            <a:r>
              <a:rPr lang="tr-TR" dirty="0"/>
              <a:t>ve gözü gönlü tok bir insandı. </a:t>
            </a:r>
          </a:p>
          <a:p>
            <a:pPr>
              <a:buNone/>
            </a:pPr>
            <a:r>
              <a:rPr lang="tr-TR" dirty="0"/>
              <a:t>(2004 - Ö.O.) 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 SEÇENEĞİ</a:t>
            </a:r>
            <a:endParaRPr lang="tr-TR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686800" cy="5793507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tr-TR" dirty="0"/>
              <a:t>Siz yapmayacaksınız ama sizin </a:t>
            </a:r>
            <a:r>
              <a:rPr lang="tr-TR" dirty="0" smtClean="0"/>
              <a:t>yapmamanız </a:t>
            </a:r>
            <a:r>
              <a:rPr lang="tr-TR" dirty="0"/>
              <a:t>da yetmez. O kişiye başkalarının eziyet etmesine katlanıyorsanız, " </a:t>
            </a:r>
            <a:r>
              <a:rPr lang="tr-TR" dirty="0" smtClean="0"/>
              <a:t>…………………………………………………..”</a:t>
            </a:r>
            <a:r>
              <a:rPr lang="tr-TR" dirty="0"/>
              <a:t>	</a:t>
            </a:r>
          </a:p>
          <a:p>
            <a:pPr>
              <a:buNone/>
            </a:pPr>
            <a:r>
              <a:rPr lang="tr-TR" dirty="0" smtClean="0"/>
              <a:t>  diyorsanız </a:t>
            </a:r>
            <a:r>
              <a:rPr lang="tr-TR" dirty="0"/>
              <a:t>kendinizi gerçekten onun yerine </a:t>
            </a:r>
            <a:r>
              <a:rPr lang="tr-TR" dirty="0" smtClean="0"/>
              <a:t>koymuyorsunuz </a:t>
            </a:r>
            <a:r>
              <a:rPr lang="tr-TR" dirty="0"/>
              <a:t>demektir. </a:t>
            </a:r>
          </a:p>
          <a:p>
            <a:pPr>
              <a:buNone/>
            </a:pPr>
            <a:r>
              <a:rPr lang="tr-TR" b="1" dirty="0"/>
              <a:t>Paragrafta boş bırakılan yere aşağıdaki cümlelerden hangisinin getirilmesi </a:t>
            </a:r>
            <a:r>
              <a:rPr lang="tr-TR" b="1" dirty="0" smtClean="0"/>
              <a:t>uygun </a:t>
            </a:r>
            <a:r>
              <a:rPr lang="tr-TR" b="1" u="sng" dirty="0"/>
              <a:t>değildir</a:t>
            </a:r>
            <a:r>
              <a:rPr lang="tr-TR" b="1" dirty="0"/>
              <a:t>?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Sana </a:t>
            </a:r>
            <a:r>
              <a:rPr lang="tr-TR" dirty="0"/>
              <a:t>yapılmasını istemediğini sen de </a:t>
            </a:r>
            <a:r>
              <a:rPr lang="tr-TR" dirty="0" smtClean="0"/>
              <a:t>başkasına </a:t>
            </a:r>
            <a:r>
              <a:rPr lang="tr-TR" dirty="0"/>
              <a:t>yapma. </a:t>
            </a:r>
          </a:p>
          <a:p>
            <a:pPr lvl="0">
              <a:buNone/>
            </a:pPr>
            <a:r>
              <a:rPr lang="tr-TR" dirty="0" smtClean="0"/>
              <a:t>B. Bir </a:t>
            </a:r>
            <a:r>
              <a:rPr lang="tr-TR" dirty="0"/>
              <a:t>musibet bin nasihatten yeğdir. </a:t>
            </a:r>
          </a:p>
          <a:p>
            <a:pPr lvl="0">
              <a:buNone/>
            </a:pPr>
            <a:r>
              <a:rPr lang="tr-TR" dirty="0" smtClean="0"/>
              <a:t>C. Bana </a:t>
            </a:r>
            <a:r>
              <a:rPr lang="tr-TR" dirty="0"/>
              <a:t>dokunmayan yılan bin yaşasın. </a:t>
            </a:r>
          </a:p>
          <a:p>
            <a:pPr lvl="0">
              <a:buNone/>
            </a:pPr>
            <a:r>
              <a:rPr lang="tr-TR" dirty="0" smtClean="0"/>
              <a:t>D. Başa </a:t>
            </a:r>
            <a:r>
              <a:rPr lang="tr-TR" dirty="0"/>
              <a:t>gelen çekilir.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2004 - Ö.O.)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    SEÇENEĞİ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"Haklı bir gerekçesi olsa da, insan, </a:t>
            </a:r>
            <a:r>
              <a:rPr lang="tr-TR" dirty="0" smtClean="0"/>
              <a:t>yüreğini aklından </a:t>
            </a:r>
            <a:r>
              <a:rPr lang="tr-TR" dirty="0"/>
              <a:t>ayırmamalıdır." </a:t>
            </a:r>
            <a:r>
              <a:rPr lang="tr-TR" b="1" dirty="0"/>
              <a:t>cümlesindeki </a:t>
            </a:r>
            <a:r>
              <a:rPr lang="tr-TR" b="1" dirty="0" smtClean="0"/>
              <a:t>düşünceyi </a:t>
            </a:r>
            <a:r>
              <a:rPr lang="tr-TR" b="1" dirty="0"/>
              <a:t>aşağıdaki atasözlerinden hangisi </a:t>
            </a:r>
            <a:r>
              <a:rPr lang="tr-TR" b="1" u="sng" dirty="0"/>
              <a:t>desteklemez</a:t>
            </a:r>
            <a:r>
              <a:rPr lang="tr-TR" b="1" dirty="0"/>
              <a:t>?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Aklına </a:t>
            </a:r>
            <a:r>
              <a:rPr lang="tr-TR" dirty="0"/>
              <a:t>geleni işleme, her ağacı taşlama. </a:t>
            </a:r>
          </a:p>
          <a:p>
            <a:pPr lvl="0">
              <a:buNone/>
            </a:pPr>
            <a:r>
              <a:rPr lang="tr-TR" dirty="0" smtClean="0"/>
              <a:t>B. Kimsenin </a:t>
            </a:r>
            <a:r>
              <a:rPr lang="tr-TR" dirty="0" err="1"/>
              <a:t>ahı</a:t>
            </a:r>
            <a:r>
              <a:rPr lang="tr-TR" dirty="0"/>
              <a:t> kimsede kalmaz. </a:t>
            </a:r>
          </a:p>
          <a:p>
            <a:pPr lvl="0">
              <a:buNone/>
            </a:pPr>
            <a:r>
              <a:rPr lang="tr-TR" dirty="0" smtClean="0"/>
              <a:t>C. Öfkeyle </a:t>
            </a:r>
            <a:r>
              <a:rPr lang="tr-TR" dirty="0"/>
              <a:t>kalkan zararla oturur. </a:t>
            </a:r>
          </a:p>
          <a:p>
            <a:pPr lvl="0">
              <a:buNone/>
            </a:pPr>
            <a:r>
              <a:rPr lang="tr-TR" dirty="0" smtClean="0"/>
              <a:t>D. Düşüne </a:t>
            </a:r>
            <a:r>
              <a:rPr lang="tr-TR" dirty="0"/>
              <a:t>düşüne görmeli işi, sonra </a:t>
            </a:r>
            <a:r>
              <a:rPr lang="tr-TR" dirty="0" smtClean="0"/>
              <a:t>pişman </a:t>
            </a:r>
            <a:r>
              <a:rPr lang="tr-TR" dirty="0"/>
              <a:t>olmamalı kişi. </a:t>
            </a:r>
          </a:p>
          <a:p>
            <a:pPr>
              <a:buNone/>
            </a:pPr>
            <a:r>
              <a:rPr lang="tr-TR" dirty="0" smtClean="0"/>
              <a:t>							(</a:t>
            </a:r>
            <a:r>
              <a:rPr lang="tr-TR" dirty="0"/>
              <a:t>2005 - OKS)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SEÇENEĞİ</a:t>
            </a:r>
            <a:endParaRPr lang="tr-TR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tr-TR" b="1" dirty="0"/>
              <a:t>Aşağıdaki cümlelerin hangisinde deyim açıklamasıyla </a:t>
            </a:r>
            <a:r>
              <a:rPr lang="tr-TR" b="1" u="sng" dirty="0"/>
              <a:t>verilmemiştir</a:t>
            </a:r>
            <a:r>
              <a:rPr lang="tr-TR" b="1" dirty="0"/>
              <a:t>?</a:t>
            </a:r>
            <a:endParaRPr lang="tr-TR" dirty="0"/>
          </a:p>
          <a:p>
            <a:pPr lvl="0">
              <a:buNone/>
            </a:pPr>
            <a:r>
              <a:rPr lang="tr-TR" dirty="0" smtClean="0"/>
              <a:t>A. Eline </a:t>
            </a:r>
            <a:r>
              <a:rPr lang="tr-TR" dirty="0"/>
              <a:t>geçen bütün kitapları gözden </a:t>
            </a:r>
            <a:r>
              <a:rPr lang="tr-TR" dirty="0" smtClean="0"/>
              <a:t>geçirdi</a:t>
            </a:r>
            <a:r>
              <a:rPr lang="tr-TR" dirty="0"/>
              <a:t>; ama aradığını bulamadı. </a:t>
            </a:r>
          </a:p>
          <a:p>
            <a:pPr lvl="0">
              <a:buNone/>
            </a:pPr>
            <a:r>
              <a:rPr lang="tr-TR" dirty="0" smtClean="0"/>
              <a:t>B. Ben </a:t>
            </a:r>
            <a:r>
              <a:rPr lang="tr-TR" dirty="0"/>
              <a:t>bu kanepeleri vermeye razıyım; </a:t>
            </a:r>
            <a:r>
              <a:rPr lang="tr-TR" dirty="0" smtClean="0"/>
              <a:t>zaten </a:t>
            </a:r>
            <a:r>
              <a:rPr lang="tr-TR" dirty="0"/>
              <a:t>onları gözden çıkardım. </a:t>
            </a:r>
          </a:p>
          <a:p>
            <a:pPr lvl="0">
              <a:buNone/>
            </a:pPr>
            <a:r>
              <a:rPr lang="tr-TR" dirty="0" smtClean="0"/>
              <a:t>C. İnsan </a:t>
            </a:r>
            <a:r>
              <a:rPr lang="tr-TR" dirty="0"/>
              <a:t>sokulgan ve sevimli, yani cana </a:t>
            </a:r>
            <a:r>
              <a:rPr lang="tr-TR" dirty="0" smtClean="0"/>
              <a:t>yakın </a:t>
            </a:r>
            <a:r>
              <a:rPr lang="tr-TR" dirty="0"/>
              <a:t>olursa, elbette sevilir. </a:t>
            </a:r>
          </a:p>
          <a:p>
            <a:pPr lvl="0">
              <a:buNone/>
            </a:pPr>
            <a:r>
              <a:rPr lang="tr-TR" dirty="0" smtClean="0"/>
              <a:t>D. Birisi </a:t>
            </a:r>
            <a:r>
              <a:rPr lang="tr-TR" dirty="0"/>
              <a:t>ötekine, o da başkasına söyleyince söz, ağızdan ağza yayıldı.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2006 - OKS) 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ransition spd="slow">
    <p:wedg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  SEÇENEĞİ</a:t>
            </a:r>
            <a:endParaRPr lang="tr-T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   SEÇENEĞİ</a:t>
            </a:r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6000" dirty="0" smtClean="0"/>
          </a:p>
          <a:p>
            <a:pPr algn="ctr">
              <a:buNone/>
            </a:pPr>
            <a:endParaRPr lang="tr-TR" sz="6000" smtClean="0"/>
          </a:p>
          <a:p>
            <a:pPr algn="ctr">
              <a:buNone/>
            </a:pPr>
            <a:r>
              <a:rPr lang="tr-TR" sz="6000" smtClean="0"/>
              <a:t>DİLEK </a:t>
            </a:r>
            <a:r>
              <a:rPr lang="tr-TR" sz="6000" dirty="0" smtClean="0"/>
              <a:t>KARAKOÇ</a:t>
            </a:r>
            <a:endParaRPr lang="tr-TR" sz="6000" dirty="0"/>
          </a:p>
        </p:txBody>
      </p:sp>
    </p:spTree>
  </p:cSld>
  <p:clrMapOvr>
    <a:masterClrMapping/>
  </p:clrMapOvr>
  <p:transition spd="slow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Hangi cümlede sebep - sonuç ilişkisi </a:t>
            </a:r>
            <a:r>
              <a:rPr lang="tr-TR" b="1" u="sng" dirty="0"/>
              <a:t>yoktur</a:t>
            </a:r>
            <a:r>
              <a:rPr lang="tr-TR" b="1" dirty="0" smtClean="0"/>
              <a:t>?</a:t>
            </a:r>
          </a:p>
          <a:p>
            <a:pPr lvl="0">
              <a:buNone/>
            </a:pPr>
            <a:endParaRPr lang="tr-TR" dirty="0"/>
          </a:p>
          <a:p>
            <a:pPr lvl="0">
              <a:buNone/>
            </a:pPr>
            <a:r>
              <a:rPr lang="tr-TR" dirty="0" smtClean="0"/>
              <a:t>A.Danışan </a:t>
            </a:r>
            <a:r>
              <a:rPr lang="tr-TR" dirty="0"/>
              <a:t>dağları aşmış, danışmayan </a:t>
            </a:r>
            <a:r>
              <a:rPr lang="tr-TR" dirty="0" smtClean="0"/>
              <a:t>yolda </a:t>
            </a:r>
            <a:r>
              <a:rPr lang="tr-TR" dirty="0"/>
              <a:t>kalmış. </a:t>
            </a:r>
          </a:p>
          <a:p>
            <a:pPr lvl="0">
              <a:buNone/>
            </a:pPr>
            <a:r>
              <a:rPr lang="tr-TR" dirty="0" smtClean="0"/>
              <a:t>B.Davetsiz </a:t>
            </a:r>
            <a:r>
              <a:rPr lang="tr-TR" dirty="0"/>
              <a:t>gelen döşeksiz oturur. </a:t>
            </a:r>
          </a:p>
          <a:p>
            <a:pPr lvl="0">
              <a:buNone/>
            </a:pPr>
            <a:r>
              <a:rPr lang="tr-TR" dirty="0" smtClean="0"/>
              <a:t>C.İyilik </a:t>
            </a:r>
            <a:r>
              <a:rPr lang="tr-TR" dirty="0"/>
              <a:t>yapan iyilik bulur. </a:t>
            </a:r>
          </a:p>
          <a:p>
            <a:pPr lvl="0">
              <a:buNone/>
            </a:pPr>
            <a:r>
              <a:rPr lang="tr-TR" dirty="0" smtClean="0"/>
              <a:t>D.Evdeki </a:t>
            </a:r>
            <a:r>
              <a:rPr lang="tr-TR" dirty="0"/>
              <a:t>hesap çarşıya uymaz. </a:t>
            </a:r>
          </a:p>
          <a:p>
            <a:pPr>
              <a:buNone/>
            </a:pPr>
            <a:r>
              <a:rPr lang="tr-TR" dirty="0" smtClean="0"/>
              <a:t>						(</a:t>
            </a:r>
            <a:r>
              <a:rPr lang="tr-TR" dirty="0"/>
              <a:t>1994 DPY - A)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   SEÇENEĞİ</a:t>
            </a:r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435280" cy="5649491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Hangi atasözünün konusu diğerlerinden </a:t>
            </a:r>
            <a:r>
              <a:rPr lang="tr-TR" dirty="0" smtClean="0"/>
              <a:t>f</a:t>
            </a:r>
            <a:r>
              <a:rPr lang="tr-TR" u="sng" dirty="0" smtClean="0"/>
              <a:t>arklıdır</a:t>
            </a:r>
            <a:r>
              <a:rPr lang="tr-TR" dirty="0" smtClean="0"/>
              <a:t>?</a:t>
            </a:r>
          </a:p>
          <a:p>
            <a:pPr lvl="0">
              <a:buNone/>
            </a:pPr>
            <a:endParaRPr lang="tr-TR" dirty="0"/>
          </a:p>
          <a:p>
            <a:pPr lvl="0">
              <a:buNone/>
            </a:pPr>
            <a:r>
              <a:rPr lang="tr-TR" dirty="0" smtClean="0"/>
              <a:t>A.Yatanın </a:t>
            </a:r>
            <a:r>
              <a:rPr lang="tr-TR" dirty="0"/>
              <a:t>yürüyene borcu var. </a:t>
            </a:r>
          </a:p>
          <a:p>
            <a:pPr lvl="0">
              <a:buNone/>
            </a:pPr>
            <a:r>
              <a:rPr lang="tr-TR" dirty="0" smtClean="0"/>
              <a:t>B.Ekmeğin </a:t>
            </a:r>
            <a:r>
              <a:rPr lang="tr-TR" dirty="0"/>
              <a:t>büyüğü hamurun çoğundan olur. </a:t>
            </a:r>
          </a:p>
          <a:p>
            <a:pPr lvl="0">
              <a:buNone/>
            </a:pPr>
            <a:r>
              <a:rPr lang="tr-TR" dirty="0" smtClean="0"/>
              <a:t>C.Emeksiz </a:t>
            </a:r>
            <a:r>
              <a:rPr lang="tr-TR" dirty="0"/>
              <a:t>yemek olmaz. </a:t>
            </a:r>
          </a:p>
          <a:p>
            <a:pPr lvl="0">
              <a:buNone/>
            </a:pPr>
            <a:r>
              <a:rPr lang="tr-TR" dirty="0" smtClean="0"/>
              <a:t>D.Yatan </a:t>
            </a:r>
            <a:r>
              <a:rPr lang="tr-TR" dirty="0"/>
              <a:t>aslandan gezen tilki yeğdir. </a:t>
            </a:r>
          </a:p>
          <a:p>
            <a:pPr>
              <a:buNone/>
            </a:pPr>
            <a:r>
              <a:rPr lang="tr-TR" dirty="0" smtClean="0"/>
              <a:t>				(</a:t>
            </a:r>
            <a:r>
              <a:rPr lang="tr-TR" dirty="0"/>
              <a:t>1995 FL· AÖL)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     SEÇENEĞİ</a:t>
            </a:r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357" y="1600200"/>
            <a:ext cx="80452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</TotalTime>
  <Words>1085</Words>
  <Application>Microsoft Office PowerPoint</Application>
  <PresentationFormat>Ekran Gösterisi (4:3)</PresentationFormat>
  <Paragraphs>209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ATASÖZÜ ve DEYİMLER</vt:lpstr>
      <vt:lpstr>Slayt 2</vt:lpstr>
      <vt:lpstr>D   SEÇENEĞİ</vt:lpstr>
      <vt:lpstr>Slayt 4</vt:lpstr>
      <vt:lpstr>A   SEÇENEĞİ</vt:lpstr>
      <vt:lpstr>Slayt 6</vt:lpstr>
      <vt:lpstr>D    SEÇENEĞİ</vt:lpstr>
      <vt:lpstr>Slayt 8</vt:lpstr>
      <vt:lpstr>B     SEÇENEĞİ</vt:lpstr>
      <vt:lpstr>Slayt 10</vt:lpstr>
      <vt:lpstr>B  SEÇENEĞİ</vt:lpstr>
      <vt:lpstr>Slayt 12</vt:lpstr>
      <vt:lpstr>D    SEÇENEĞİ</vt:lpstr>
      <vt:lpstr>Slayt 14</vt:lpstr>
      <vt:lpstr>C   SEÇENEĞİ </vt:lpstr>
      <vt:lpstr>Slayt 16</vt:lpstr>
      <vt:lpstr>A    SEÇENEĞİ </vt:lpstr>
      <vt:lpstr>Slayt 18</vt:lpstr>
      <vt:lpstr>B     SEÇENEĞİ</vt:lpstr>
      <vt:lpstr>Slayt 20</vt:lpstr>
      <vt:lpstr>A     SEÇENEĞİ</vt:lpstr>
      <vt:lpstr>Slayt 22</vt:lpstr>
      <vt:lpstr>B   SEÇENEĞİ</vt:lpstr>
      <vt:lpstr>Slayt 24</vt:lpstr>
      <vt:lpstr>B    SEÇENEĞİ </vt:lpstr>
      <vt:lpstr>Slayt 26</vt:lpstr>
      <vt:lpstr>A    SEÇENEĞİ</vt:lpstr>
      <vt:lpstr>Slayt 28</vt:lpstr>
      <vt:lpstr>D    SEÇENEĞİ</vt:lpstr>
      <vt:lpstr>Slayt 30</vt:lpstr>
      <vt:lpstr>C   SEÇENEĞİ </vt:lpstr>
      <vt:lpstr>Slayt 32</vt:lpstr>
      <vt:lpstr>A    SEÇENEĞİ</vt:lpstr>
      <vt:lpstr>Slayt 34</vt:lpstr>
      <vt:lpstr>B   SEÇENEĞİ</vt:lpstr>
      <vt:lpstr>Slayt 36</vt:lpstr>
      <vt:lpstr>B    SEÇENEĞİ</vt:lpstr>
      <vt:lpstr>Slayt 38</vt:lpstr>
      <vt:lpstr>C   SEÇENEĞİ</vt:lpstr>
      <vt:lpstr>Slayt 40</vt:lpstr>
      <vt:lpstr>A   SEÇENEĞİ</vt:lpstr>
      <vt:lpstr>Slayt 42</vt:lpstr>
      <vt:lpstr>A    SEÇENEĞİ</vt:lpstr>
      <vt:lpstr>Slayt 44</vt:lpstr>
      <vt:lpstr>C    SEÇENEĞİ </vt:lpstr>
      <vt:lpstr>Slayt 46</vt:lpstr>
      <vt:lpstr>B   SEÇENEĞİ</vt:lpstr>
      <vt:lpstr>Slayt 48</vt:lpstr>
      <vt:lpstr>A     SEÇENEĞİ</vt:lpstr>
      <vt:lpstr>HAZIRLAYAN</vt:lpstr>
    </vt:vector>
  </TitlesOfParts>
  <Manager>www.sorubak.com</Manager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dc:description>www.sorubak.com</dc:description>
  <cp:lastModifiedBy>hp</cp:lastModifiedBy>
  <cp:revision>72</cp:revision>
  <dcterms:created xsi:type="dcterms:W3CDTF">2012-12-24T16:14:59Z</dcterms:created>
  <dcterms:modified xsi:type="dcterms:W3CDTF">2012-12-24T19:07:23Z</dcterms:modified>
  <cp:category>www.sorubak.com</cp:category>
  <cp:contentType>www.sorubak.com</cp:contentType>
  <cp:contentStatus>www.sorubak.com</cp:contentStatus>
  <cp:version>www.sorubak.com</cp:version>
</cp:coreProperties>
</file>