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sldIdLst>
    <p:sldId id="256" r:id="rId2"/>
    <p:sldId id="257" r:id="rId3"/>
    <p:sldId id="270" r:id="rId4"/>
    <p:sldId id="258" r:id="rId5"/>
    <p:sldId id="275" r:id="rId6"/>
    <p:sldId id="276" r:id="rId7"/>
    <p:sldId id="262" r:id="rId8"/>
    <p:sldId id="263" r:id="rId9"/>
    <p:sldId id="264" r:id="rId10"/>
    <p:sldId id="265" r:id="rId11"/>
    <p:sldId id="266" r:id="rId12"/>
    <p:sldId id="267" r:id="rId13"/>
    <p:sldId id="268" r:id="rId14"/>
    <p:sldId id="269" r:id="rId15"/>
    <p:sldId id="271" r:id="rId16"/>
    <p:sldId id="272" r:id="rId17"/>
    <p:sldId id="273" r:id="rId18"/>
    <p:sldId id="274"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97" autoAdjust="0"/>
    <p:restoredTop sz="94660"/>
  </p:normalViewPr>
  <p:slideViewPr>
    <p:cSldViewPr>
      <p:cViewPr varScale="1">
        <p:scale>
          <a:sx n="74" d="100"/>
          <a:sy n="74" d="100"/>
        </p:scale>
        <p:origin x="-111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D9F75050-0E15-4C5B-92B0-66D068882F1F}" type="datetimeFigureOut">
              <a:rPr lang="tr-TR" smtClean="0"/>
              <a:pPr/>
              <a:t>24.12.2012</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24.12.2012</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D9F75050-0E15-4C5B-92B0-66D068882F1F}" type="datetimeFigureOut">
              <a:rPr lang="tr-TR" smtClean="0"/>
              <a:pPr/>
              <a:t>24.12.2012</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D9F75050-0E15-4C5B-92B0-66D068882F1F}" type="datetimeFigureOut">
              <a:rPr lang="tr-TR" smtClean="0"/>
              <a:pPr/>
              <a:t>24.12.2012</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D9F75050-0E15-4C5B-92B0-66D068882F1F}" type="datetimeFigureOut">
              <a:rPr lang="tr-TR" smtClean="0"/>
              <a:pPr/>
              <a:t>24.12.2012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B1DEFA8C-F947-479F-BE07-76B6B3F80BF1}"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D9F75050-0E15-4C5B-92B0-66D068882F1F}" type="datetimeFigureOut">
              <a:rPr lang="tr-TR" smtClean="0"/>
              <a:pPr/>
              <a:t>24.12.2012</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24.12.2012</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24.12.2012</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D9F75050-0E15-4C5B-92B0-66D068882F1F}" type="datetimeFigureOut">
              <a:rPr lang="tr-TR" smtClean="0"/>
              <a:pPr/>
              <a:t>24.12.2012</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9F75050-0E15-4C5B-92B0-66D068882F1F}" type="datetimeFigureOut">
              <a:rPr lang="tr-TR" smtClean="0"/>
              <a:pPr/>
              <a:t>24.12.2012</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1DEFA8C-F947-479F-BE07-76B6B3F80BF1}"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islam-tr.net/peygamberler-as-tarihi/14112-hz-ishak-a-s.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http://www.mumsema.com/" TargetMode="External"/><Relationship Id="rId3" Type="http://schemas.openxmlformats.org/officeDocument/2006/relationships/hyperlink" Target="http://www.uzmanportal.com/" TargetMode="External"/><Relationship Id="rId7" Type="http://schemas.openxmlformats.org/officeDocument/2006/relationships/hyperlink" Target="http://www.dinibil.com/" TargetMode="External"/><Relationship Id="rId2" Type="http://schemas.openxmlformats.org/officeDocument/2006/relationships/hyperlink" Target="http://www.forumlord.net/" TargetMode="External"/><Relationship Id="rId1" Type="http://schemas.openxmlformats.org/officeDocument/2006/relationships/slideLayout" Target="../slideLayouts/slideLayout2.xml"/><Relationship Id="rId6" Type="http://schemas.openxmlformats.org/officeDocument/2006/relationships/hyperlink" Target="http://www.forumacil.com/" TargetMode="External"/><Relationship Id="rId5" Type="http://schemas.openxmlformats.org/officeDocument/2006/relationships/hyperlink" Target="http://www.forumdas.net/" TargetMode="External"/><Relationship Id="rId4" Type="http://schemas.openxmlformats.org/officeDocument/2006/relationships/hyperlink" Target="http://www.egitimsokagi.com/" TargetMode="External"/><Relationship Id="rId9" Type="http://schemas.openxmlformats.org/officeDocument/2006/relationships/hyperlink" Target="http://www.sorubak.com/"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Kuran-I </a:t>
            </a:r>
            <a:r>
              <a:rPr lang="tr-TR" dirty="0" err="1" smtClean="0"/>
              <a:t>Kerİm’de</a:t>
            </a:r>
            <a:r>
              <a:rPr lang="tr-TR" dirty="0" smtClean="0"/>
              <a:t> </a:t>
            </a:r>
            <a:r>
              <a:rPr lang="tr-TR" dirty="0" err="1" smtClean="0"/>
              <a:t>İsmİ</a:t>
            </a:r>
            <a:r>
              <a:rPr lang="tr-TR" dirty="0" smtClean="0"/>
              <a:t> geçen peygamberler</a:t>
            </a:r>
            <a:endParaRPr lang="tr-TR" dirty="0"/>
          </a:p>
        </p:txBody>
      </p:sp>
      <p:pic>
        <p:nvPicPr>
          <p:cNvPr id="4" name="3 İçerik Yer Tutucusu" descr="kurani-kerim.jpg"/>
          <p:cNvPicPr>
            <a:picLocks noGrp="1" noChangeAspect="1"/>
          </p:cNvPicPr>
          <p:nvPr>
            <p:ph idx="1"/>
          </p:nvPr>
        </p:nvPicPr>
        <p:blipFill>
          <a:blip r:embed="rId2" cstate="print"/>
          <a:stretch>
            <a:fillRect/>
          </a:stretch>
        </p:blipFill>
        <p:spPr>
          <a:xfrm>
            <a:off x="467544" y="1340768"/>
            <a:ext cx="8208912" cy="5112568"/>
          </a:xfr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HZ.İBRAHİM</a:t>
            </a:r>
            <a:endParaRPr lang="tr-TR" sz="2800" dirty="0"/>
          </a:p>
        </p:txBody>
      </p:sp>
      <p:sp>
        <p:nvSpPr>
          <p:cNvPr id="3" name="2 İçerik Yer Tutucusu"/>
          <p:cNvSpPr>
            <a:spLocks noGrp="1"/>
          </p:cNvSpPr>
          <p:nvPr>
            <p:ph idx="1"/>
          </p:nvPr>
        </p:nvSpPr>
        <p:spPr/>
        <p:txBody>
          <a:bodyPr>
            <a:normAutofit/>
          </a:bodyPr>
          <a:lstStyle/>
          <a:p>
            <a:r>
              <a:rPr lang="tr-TR" sz="2800" dirty="0" smtClean="0"/>
              <a:t>Hz. İbrahim, Tevrat’ta bahsi geçen Abram peygamber olup, </a:t>
            </a:r>
            <a:r>
              <a:rPr lang="tr-TR" sz="2800" dirty="0" err="1" smtClean="0"/>
              <a:t>Kur’an</a:t>
            </a:r>
            <a:r>
              <a:rPr lang="tr-TR" sz="2800" dirty="0" smtClean="0"/>
              <a:t> (6, 74)’a nazaran, </a:t>
            </a:r>
            <a:r>
              <a:rPr lang="tr-TR" sz="2800" dirty="0" err="1" smtClean="0"/>
              <a:t>Azar’in</a:t>
            </a:r>
            <a:r>
              <a:rPr lang="tr-TR" sz="2800" dirty="0" smtClean="0"/>
              <a:t> oğludur ve bu Azar ismi, kuvvetli bir ihtimal ile, uşağının adı olan „</a:t>
            </a:r>
            <a:r>
              <a:rPr lang="tr-TR" sz="2800" dirty="0" err="1" smtClean="0"/>
              <a:t>Elazar</a:t>
            </a:r>
            <a:r>
              <a:rPr lang="tr-TR" sz="2800" dirty="0" smtClean="0"/>
              <a:t>“dan alınmadır. İbrahim’in ecdadının Tevrat’taki isimleri olan İbrahim b. </a:t>
            </a:r>
            <a:r>
              <a:rPr lang="tr-TR" sz="2800" dirty="0" err="1" smtClean="0"/>
              <a:t>Tareh</a:t>
            </a:r>
            <a:r>
              <a:rPr lang="tr-TR" sz="2800" dirty="0" smtClean="0"/>
              <a:t> b. </a:t>
            </a:r>
            <a:r>
              <a:rPr lang="tr-TR" sz="2800" dirty="0" err="1" smtClean="0"/>
              <a:t>Nahur</a:t>
            </a:r>
            <a:r>
              <a:rPr lang="tr-TR" sz="2800" dirty="0" smtClean="0"/>
              <a:t> b. </a:t>
            </a:r>
            <a:r>
              <a:rPr lang="tr-TR" sz="2800" dirty="0" err="1" smtClean="0"/>
              <a:t>Sarug</a:t>
            </a:r>
            <a:r>
              <a:rPr lang="tr-TR" sz="2800" dirty="0" smtClean="0"/>
              <a:t> b. </a:t>
            </a:r>
            <a:r>
              <a:rPr lang="tr-TR" sz="2800" dirty="0" err="1" smtClean="0"/>
              <a:t>Argu</a:t>
            </a:r>
            <a:r>
              <a:rPr lang="tr-TR" sz="2800" dirty="0" smtClean="0"/>
              <a:t> b. </a:t>
            </a:r>
            <a:r>
              <a:rPr lang="tr-TR" sz="2800" dirty="0" err="1" smtClean="0"/>
              <a:t>Falag</a:t>
            </a:r>
            <a:r>
              <a:rPr lang="tr-TR" sz="2800" dirty="0" smtClean="0"/>
              <a:t> b. </a:t>
            </a:r>
            <a:r>
              <a:rPr lang="tr-TR" sz="2800" dirty="0" err="1" smtClean="0"/>
              <a:t>Gaber</a:t>
            </a:r>
            <a:r>
              <a:rPr lang="tr-TR" sz="2800" dirty="0" smtClean="0"/>
              <a:t> b. </a:t>
            </a:r>
            <a:r>
              <a:rPr lang="tr-TR" sz="2800" dirty="0" err="1" smtClean="0"/>
              <a:t>Şalih</a:t>
            </a:r>
            <a:r>
              <a:rPr lang="tr-TR" sz="2800" dirty="0" smtClean="0"/>
              <a:t> b. </a:t>
            </a:r>
            <a:r>
              <a:rPr lang="tr-TR" sz="2800" dirty="0" err="1" smtClean="0"/>
              <a:t>Kinan</a:t>
            </a:r>
            <a:r>
              <a:rPr lang="tr-TR" sz="2800" dirty="0" smtClean="0"/>
              <a:t> b. </a:t>
            </a:r>
            <a:r>
              <a:rPr lang="tr-TR" sz="2800" dirty="0" err="1" smtClean="0"/>
              <a:t>Arfahşez</a:t>
            </a:r>
            <a:r>
              <a:rPr lang="tr-TR" sz="2800" dirty="0" smtClean="0"/>
              <a:t> b. Sam b. </a:t>
            </a:r>
            <a:r>
              <a:rPr lang="tr-TR" sz="2800" dirty="0" err="1" smtClean="0"/>
              <a:t>Nun</a:t>
            </a:r>
            <a:r>
              <a:rPr lang="tr-TR" sz="2800" dirty="0" smtClean="0"/>
              <a:t>,</a:t>
            </a:r>
            <a:r>
              <a:rPr lang="tr-TR" sz="2800" dirty="0" err="1" smtClean="0"/>
              <a:t>Taberi</a:t>
            </a:r>
            <a:r>
              <a:rPr lang="tr-TR" sz="2800" dirty="0" smtClean="0"/>
              <a:t> ve </a:t>
            </a:r>
            <a:r>
              <a:rPr lang="tr-TR" sz="2800" dirty="0" err="1" smtClean="0"/>
              <a:t>İbnü’l</a:t>
            </a:r>
            <a:r>
              <a:rPr lang="tr-TR" sz="2800" dirty="0" smtClean="0"/>
              <a:t>-Esir’de zikredilmektedir. </a:t>
            </a:r>
            <a:endParaRPr lang="tr-TR"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HZ.LUT</a:t>
            </a:r>
            <a:endParaRPr lang="tr-TR" sz="2800" dirty="0"/>
          </a:p>
        </p:txBody>
      </p:sp>
      <p:sp>
        <p:nvSpPr>
          <p:cNvPr id="3" name="2 İçerik Yer Tutucusu"/>
          <p:cNvSpPr>
            <a:spLocks noGrp="1"/>
          </p:cNvSpPr>
          <p:nvPr>
            <p:ph idx="1"/>
          </p:nvPr>
        </p:nvSpPr>
        <p:spPr/>
        <p:txBody>
          <a:bodyPr>
            <a:normAutofit/>
          </a:bodyPr>
          <a:lstStyle/>
          <a:p>
            <a:r>
              <a:rPr lang="tr-TR" sz="2800" dirty="0" err="1" smtClean="0"/>
              <a:t>Kur'an</a:t>
            </a:r>
            <a:r>
              <a:rPr lang="tr-TR" sz="2800" dirty="0" smtClean="0"/>
              <a:t>-ı </a:t>
            </a:r>
            <a:r>
              <a:rPr lang="tr-TR" sz="2800" dirty="0" err="1" smtClean="0"/>
              <a:t>Kerımde</a:t>
            </a:r>
            <a:r>
              <a:rPr lang="tr-TR" sz="2800" dirty="0" smtClean="0"/>
              <a:t> </a:t>
            </a:r>
            <a:r>
              <a:rPr lang="tr-TR" sz="2800" dirty="0" err="1" smtClean="0"/>
              <a:t>bıldırılen</a:t>
            </a:r>
            <a:r>
              <a:rPr lang="tr-TR" sz="2800" dirty="0" smtClean="0"/>
              <a:t> peygamberlerden olan Hz. </a:t>
            </a:r>
            <a:r>
              <a:rPr lang="tr-TR" sz="2800" dirty="0" err="1" smtClean="0"/>
              <a:t>Lut</a:t>
            </a:r>
            <a:r>
              <a:rPr lang="tr-TR" sz="2800" dirty="0" smtClean="0"/>
              <a:t>, </a:t>
            </a:r>
            <a:r>
              <a:rPr lang="tr-TR" sz="2800" dirty="0" err="1" smtClean="0"/>
              <a:t>Ibrahım</a:t>
            </a:r>
            <a:r>
              <a:rPr lang="tr-TR" sz="2800" dirty="0" smtClean="0"/>
              <a:t> </a:t>
            </a:r>
            <a:r>
              <a:rPr lang="tr-TR" sz="2800" dirty="0" err="1" smtClean="0"/>
              <a:t>aleyhısselamın</a:t>
            </a:r>
            <a:r>
              <a:rPr lang="tr-TR" sz="2800" dirty="0" smtClean="0"/>
              <a:t> </a:t>
            </a:r>
            <a:r>
              <a:rPr lang="tr-TR" sz="2800" dirty="0" err="1" smtClean="0"/>
              <a:t>kardesı</a:t>
            </a:r>
            <a:r>
              <a:rPr lang="tr-TR" sz="2800" dirty="0" smtClean="0"/>
              <a:t> </a:t>
            </a:r>
            <a:r>
              <a:rPr lang="tr-TR" sz="2800" dirty="0" err="1" smtClean="0"/>
              <a:t>Hârân'ın</a:t>
            </a:r>
            <a:r>
              <a:rPr lang="tr-TR" sz="2800" dirty="0" smtClean="0"/>
              <a:t> </a:t>
            </a:r>
            <a:r>
              <a:rPr lang="tr-TR" sz="2800" dirty="0" err="1" smtClean="0"/>
              <a:t>ogludur</a:t>
            </a:r>
            <a:r>
              <a:rPr lang="tr-TR" sz="2800" dirty="0" smtClean="0"/>
              <a:t>. </a:t>
            </a:r>
            <a:r>
              <a:rPr lang="tr-TR" sz="2800" dirty="0" err="1" smtClean="0"/>
              <a:t>Halılallahla</a:t>
            </a:r>
            <a:r>
              <a:rPr lang="tr-TR" sz="2800" dirty="0" smtClean="0"/>
              <a:t> </a:t>
            </a:r>
            <a:r>
              <a:rPr lang="tr-TR" sz="2800" dirty="0" err="1" smtClean="0"/>
              <a:t>bırlıkte</a:t>
            </a:r>
            <a:r>
              <a:rPr lang="tr-TR" sz="2800" dirty="0" smtClean="0"/>
              <a:t> </a:t>
            </a:r>
            <a:r>
              <a:rPr lang="tr-TR" sz="2800" dirty="0" err="1" smtClean="0"/>
              <a:t>Nemrud'un</a:t>
            </a:r>
            <a:r>
              <a:rPr lang="tr-TR" sz="2800" dirty="0" smtClean="0"/>
              <a:t> </a:t>
            </a:r>
            <a:r>
              <a:rPr lang="tr-TR" sz="2800" dirty="0" err="1" smtClean="0"/>
              <a:t>memleketınden</a:t>
            </a:r>
            <a:r>
              <a:rPr lang="tr-TR" sz="2800" dirty="0" smtClean="0"/>
              <a:t> </a:t>
            </a:r>
            <a:r>
              <a:rPr lang="tr-TR" sz="2800" dirty="0" err="1" smtClean="0"/>
              <a:t>hıcret</a:t>
            </a:r>
            <a:r>
              <a:rPr lang="tr-TR" sz="2800" dirty="0" smtClean="0"/>
              <a:t> </a:t>
            </a:r>
            <a:r>
              <a:rPr lang="tr-TR" sz="2800" dirty="0" err="1" smtClean="0"/>
              <a:t>edıp</a:t>
            </a:r>
            <a:r>
              <a:rPr lang="tr-TR" sz="2800" dirty="0" smtClean="0"/>
              <a:t> Sam'a </a:t>
            </a:r>
            <a:r>
              <a:rPr lang="tr-TR" sz="2800" dirty="0" err="1" smtClean="0"/>
              <a:t>geldıkten</a:t>
            </a:r>
            <a:r>
              <a:rPr lang="tr-TR" sz="2800" dirty="0" smtClean="0"/>
              <a:t> sonra (bkz. </a:t>
            </a:r>
            <a:r>
              <a:rPr lang="tr-TR" sz="2800" dirty="0" err="1" smtClean="0"/>
              <a:t>Hz.Ibrahım</a:t>
            </a:r>
            <a:r>
              <a:rPr lang="tr-TR" sz="2800" dirty="0" smtClean="0"/>
              <a:t>), </a:t>
            </a:r>
            <a:r>
              <a:rPr lang="tr-TR" sz="2800" dirty="0" err="1" smtClean="0"/>
              <a:t>Lut</a:t>
            </a:r>
            <a:r>
              <a:rPr lang="tr-TR" sz="2800" dirty="0" smtClean="0"/>
              <a:t> gölü </a:t>
            </a:r>
            <a:r>
              <a:rPr lang="tr-TR" sz="2800" dirty="0" err="1" smtClean="0"/>
              <a:t>yakınındakı</a:t>
            </a:r>
            <a:r>
              <a:rPr lang="tr-TR" sz="2800" dirty="0" smtClean="0"/>
              <a:t> </a:t>
            </a:r>
            <a:r>
              <a:rPr lang="tr-TR" sz="2800" dirty="0" err="1" smtClean="0"/>
              <a:t>Sedum</a:t>
            </a:r>
            <a:r>
              <a:rPr lang="tr-TR" sz="2800" dirty="0" smtClean="0"/>
              <a:t> </a:t>
            </a:r>
            <a:r>
              <a:rPr lang="tr-TR" sz="2800" dirty="0" err="1" smtClean="0"/>
              <a:t>sehrı</a:t>
            </a:r>
            <a:r>
              <a:rPr lang="tr-TR" sz="2800" dirty="0" smtClean="0"/>
              <a:t> halkına peygamber olarak </a:t>
            </a:r>
            <a:r>
              <a:rPr lang="tr-TR" sz="2800" dirty="0" err="1" smtClean="0"/>
              <a:t>gönderıldı</a:t>
            </a:r>
            <a:r>
              <a:rPr lang="tr-TR" sz="2800" dirty="0" smtClean="0"/>
              <a:t>. </a:t>
            </a:r>
            <a:r>
              <a:rPr lang="tr-TR" sz="2800" dirty="0" err="1" smtClean="0"/>
              <a:t>Insanlara</a:t>
            </a:r>
            <a:r>
              <a:rPr lang="tr-TR" sz="2800" dirty="0" smtClean="0"/>
              <a:t> </a:t>
            </a:r>
            <a:r>
              <a:rPr lang="tr-TR" sz="2800" dirty="0" err="1" smtClean="0"/>
              <a:t>Ibrahım</a:t>
            </a:r>
            <a:r>
              <a:rPr lang="tr-TR" sz="2800" dirty="0" smtClean="0"/>
              <a:t> </a:t>
            </a:r>
            <a:r>
              <a:rPr lang="tr-TR" sz="2800" dirty="0" err="1" smtClean="0"/>
              <a:t>aleyhısselamın</a:t>
            </a:r>
            <a:r>
              <a:rPr lang="tr-TR" sz="2800" dirty="0" smtClean="0"/>
              <a:t> </a:t>
            </a:r>
            <a:r>
              <a:rPr lang="tr-TR" sz="2800" dirty="0" err="1" smtClean="0"/>
              <a:t>dınını</a:t>
            </a:r>
            <a:r>
              <a:rPr lang="tr-TR" sz="2800" dirty="0" smtClean="0"/>
              <a:t> </a:t>
            </a:r>
            <a:r>
              <a:rPr lang="tr-TR" sz="2800" dirty="0" err="1" smtClean="0"/>
              <a:t>teblıg</a:t>
            </a:r>
            <a:r>
              <a:rPr lang="tr-TR" sz="2800" dirty="0" smtClean="0"/>
              <a:t> </a:t>
            </a:r>
            <a:r>
              <a:rPr lang="tr-TR" sz="2800" dirty="0" err="1" smtClean="0"/>
              <a:t>ettı</a:t>
            </a:r>
            <a:r>
              <a:rPr lang="tr-TR" sz="2800" dirty="0" smtClean="0"/>
              <a:t> .</a:t>
            </a:r>
            <a:endParaRPr lang="tr-TR"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HZ.İSMAİL</a:t>
            </a:r>
            <a:endParaRPr lang="tr-TR" sz="2800" dirty="0"/>
          </a:p>
        </p:txBody>
      </p:sp>
      <p:sp>
        <p:nvSpPr>
          <p:cNvPr id="3" name="2 İçerik Yer Tutucusu"/>
          <p:cNvSpPr>
            <a:spLocks noGrp="1"/>
          </p:cNvSpPr>
          <p:nvPr>
            <p:ph idx="1"/>
          </p:nvPr>
        </p:nvSpPr>
        <p:spPr/>
        <p:txBody>
          <a:bodyPr>
            <a:normAutofit/>
          </a:bodyPr>
          <a:lstStyle/>
          <a:p>
            <a:r>
              <a:rPr lang="tr-TR" sz="2800" dirty="0" smtClean="0"/>
              <a:t>Yemen'den </a:t>
            </a:r>
            <a:r>
              <a:rPr lang="tr-TR" sz="2800" dirty="0" err="1" smtClean="0"/>
              <a:t>gelıp</a:t>
            </a:r>
            <a:r>
              <a:rPr lang="tr-TR" sz="2800" dirty="0" smtClean="0"/>
              <a:t> Mekke ve </a:t>
            </a:r>
            <a:r>
              <a:rPr lang="tr-TR" sz="2800" dirty="0" err="1" smtClean="0"/>
              <a:t>cıvarına</a:t>
            </a:r>
            <a:r>
              <a:rPr lang="tr-TR" sz="2800" dirty="0" smtClean="0"/>
              <a:t> </a:t>
            </a:r>
            <a:r>
              <a:rPr lang="tr-TR" sz="2800" dirty="0" err="1" smtClean="0"/>
              <a:t>yerlesen</a:t>
            </a:r>
            <a:r>
              <a:rPr lang="tr-TR" sz="2800" dirty="0" smtClean="0"/>
              <a:t> </a:t>
            </a:r>
            <a:r>
              <a:rPr lang="tr-TR" sz="2800" dirty="0" err="1" smtClean="0"/>
              <a:t>Cürhüm</a:t>
            </a:r>
            <a:r>
              <a:rPr lang="tr-TR" sz="2800" dirty="0" smtClean="0"/>
              <a:t> </a:t>
            </a:r>
            <a:r>
              <a:rPr lang="tr-TR" sz="2800" dirty="0" err="1" smtClean="0"/>
              <a:t>kabılesıne</a:t>
            </a:r>
            <a:r>
              <a:rPr lang="tr-TR" sz="2800" dirty="0" smtClean="0"/>
              <a:t> </a:t>
            </a:r>
            <a:r>
              <a:rPr lang="tr-TR" sz="2800" dirty="0" err="1" smtClean="0"/>
              <a:t>gönderılen</a:t>
            </a:r>
            <a:r>
              <a:rPr lang="tr-TR" sz="2800" dirty="0" smtClean="0"/>
              <a:t> ve Muhammed </a:t>
            </a:r>
            <a:r>
              <a:rPr lang="tr-TR" sz="2800" dirty="0" err="1" smtClean="0"/>
              <a:t>aleyhısselamın</a:t>
            </a:r>
            <a:r>
              <a:rPr lang="tr-TR" sz="2800" dirty="0" smtClean="0"/>
              <a:t> </a:t>
            </a:r>
            <a:r>
              <a:rPr lang="tr-TR" sz="2800" dirty="0" err="1" smtClean="0"/>
              <a:t>dedelerınden</a:t>
            </a:r>
            <a:r>
              <a:rPr lang="tr-TR" sz="2800" dirty="0" smtClean="0"/>
              <a:t> olan </a:t>
            </a:r>
            <a:r>
              <a:rPr lang="tr-TR" sz="2800" dirty="0" err="1" smtClean="0"/>
              <a:t>bır</a:t>
            </a:r>
            <a:r>
              <a:rPr lang="tr-TR" sz="2800" dirty="0" smtClean="0"/>
              <a:t> </a:t>
            </a:r>
            <a:r>
              <a:rPr lang="tr-TR" sz="2800" dirty="0" err="1" smtClean="0"/>
              <a:t>peygamberdır</a:t>
            </a:r>
            <a:r>
              <a:rPr lang="tr-TR" sz="2800" dirty="0" smtClean="0"/>
              <a:t>. </a:t>
            </a:r>
            <a:r>
              <a:rPr lang="tr-TR" sz="2800" dirty="0" err="1" smtClean="0"/>
              <a:t>Ismı</a:t>
            </a:r>
            <a:r>
              <a:rPr lang="tr-TR" sz="2800" dirty="0" smtClean="0"/>
              <a:t> </a:t>
            </a:r>
            <a:r>
              <a:rPr lang="tr-TR" sz="2800" dirty="0" err="1" smtClean="0"/>
              <a:t>Kur'an</a:t>
            </a:r>
            <a:r>
              <a:rPr lang="tr-TR" sz="2800" dirty="0" smtClean="0"/>
              <a:t>-ı </a:t>
            </a:r>
            <a:r>
              <a:rPr lang="tr-TR" sz="2800" dirty="0" err="1" smtClean="0"/>
              <a:t>Kerımde</a:t>
            </a:r>
            <a:r>
              <a:rPr lang="tr-TR" sz="2800" dirty="0" smtClean="0"/>
              <a:t> </a:t>
            </a:r>
            <a:r>
              <a:rPr lang="tr-TR" sz="2800" dirty="0" err="1" smtClean="0"/>
              <a:t>bıldırılmıstır</a:t>
            </a:r>
            <a:r>
              <a:rPr lang="tr-TR" sz="2800" dirty="0" smtClean="0"/>
              <a:t>: « </a:t>
            </a:r>
            <a:r>
              <a:rPr lang="tr-TR" sz="2800" dirty="0" err="1" smtClean="0"/>
              <a:t>Bız</a:t>
            </a:r>
            <a:r>
              <a:rPr lang="tr-TR" sz="2800" dirty="0" smtClean="0"/>
              <a:t> Nuh'a ve ondan </a:t>
            </a:r>
            <a:r>
              <a:rPr lang="tr-TR" sz="2800" dirty="0" err="1" smtClean="0"/>
              <a:t>sonrakı</a:t>
            </a:r>
            <a:r>
              <a:rPr lang="tr-TR" sz="2800" dirty="0" smtClean="0"/>
              <a:t> peygamberlere </a:t>
            </a:r>
            <a:r>
              <a:rPr lang="tr-TR" sz="2800" dirty="0" err="1" smtClean="0"/>
              <a:t>vahyettıgımız</a:t>
            </a:r>
            <a:r>
              <a:rPr lang="tr-TR" sz="2800" dirty="0" smtClean="0"/>
              <a:t> </a:t>
            </a:r>
            <a:r>
              <a:rPr lang="tr-TR" sz="2800" dirty="0" err="1" smtClean="0"/>
              <a:t>gıbı</a:t>
            </a:r>
            <a:r>
              <a:rPr lang="tr-TR" sz="2800" dirty="0" smtClean="0"/>
              <a:t> sana da </a:t>
            </a:r>
            <a:r>
              <a:rPr lang="tr-TR" sz="2800" dirty="0" err="1" smtClean="0"/>
              <a:t>vahyettık</a:t>
            </a:r>
            <a:r>
              <a:rPr lang="tr-TR" sz="2800" dirty="0" smtClean="0"/>
              <a:t>. Ve (</a:t>
            </a:r>
            <a:r>
              <a:rPr lang="tr-TR" sz="2800" dirty="0" err="1" smtClean="0"/>
              <a:t>nıtekım</a:t>
            </a:r>
            <a:r>
              <a:rPr lang="tr-TR" sz="2800" dirty="0" smtClean="0"/>
              <a:t>) </a:t>
            </a:r>
            <a:r>
              <a:rPr lang="tr-TR" sz="2800" dirty="0" err="1" smtClean="0"/>
              <a:t>Ibrahım'e</a:t>
            </a:r>
            <a:r>
              <a:rPr lang="tr-TR" sz="2800" dirty="0" smtClean="0"/>
              <a:t>, </a:t>
            </a:r>
            <a:r>
              <a:rPr lang="tr-TR" sz="2800" dirty="0" err="1" smtClean="0"/>
              <a:t>Ismaıl'e</a:t>
            </a:r>
            <a:r>
              <a:rPr lang="tr-TR" sz="2800" dirty="0" smtClean="0"/>
              <a:t>, </a:t>
            </a:r>
            <a:r>
              <a:rPr lang="tr-TR" sz="2800" dirty="0" err="1" smtClean="0"/>
              <a:t>Ishak'a</a:t>
            </a:r>
            <a:r>
              <a:rPr lang="tr-TR" sz="2800" dirty="0" smtClean="0"/>
              <a:t>, </a:t>
            </a:r>
            <a:r>
              <a:rPr lang="tr-TR" sz="2800" dirty="0" err="1" smtClean="0"/>
              <a:t>Yakub'a</a:t>
            </a:r>
            <a:r>
              <a:rPr lang="tr-TR" sz="2800" dirty="0" smtClean="0"/>
              <a:t>, </a:t>
            </a:r>
            <a:r>
              <a:rPr lang="tr-TR" sz="2800" dirty="0" err="1" smtClean="0"/>
              <a:t>esbâta</a:t>
            </a:r>
            <a:r>
              <a:rPr lang="tr-TR" sz="2800" dirty="0" smtClean="0"/>
              <a:t> (torunlara), </a:t>
            </a:r>
            <a:r>
              <a:rPr lang="tr-TR" sz="2800" dirty="0" err="1" smtClean="0"/>
              <a:t>Isa'ya</a:t>
            </a:r>
            <a:r>
              <a:rPr lang="tr-TR" sz="2800" dirty="0" smtClean="0"/>
              <a:t>, </a:t>
            </a:r>
            <a:r>
              <a:rPr lang="tr-TR" sz="2800" dirty="0" err="1" smtClean="0"/>
              <a:t>Eyyub'e</a:t>
            </a:r>
            <a:r>
              <a:rPr lang="tr-TR" sz="2800" dirty="0" smtClean="0"/>
              <a:t>, Yunus'a, Harun'a ve Süleyman'a </a:t>
            </a:r>
            <a:r>
              <a:rPr lang="tr-TR" sz="2800" dirty="0" err="1" smtClean="0"/>
              <a:t>vahyettık</a:t>
            </a:r>
            <a:r>
              <a:rPr lang="tr-TR" sz="2800" dirty="0" smtClean="0"/>
              <a:t> » . Babası </a:t>
            </a:r>
            <a:r>
              <a:rPr lang="tr-TR" sz="2800" dirty="0" err="1" smtClean="0"/>
              <a:t>Ibrahım</a:t>
            </a:r>
            <a:r>
              <a:rPr lang="tr-TR" sz="2800" dirty="0" smtClean="0"/>
              <a:t> </a:t>
            </a:r>
            <a:r>
              <a:rPr lang="tr-TR" sz="2800" dirty="0" err="1" smtClean="0"/>
              <a:t>aleyhısselam</a:t>
            </a:r>
            <a:r>
              <a:rPr lang="tr-TR" sz="2800" dirty="0" smtClean="0"/>
              <a:t> </a:t>
            </a:r>
            <a:r>
              <a:rPr lang="tr-TR" sz="2800" dirty="0" err="1" smtClean="0"/>
              <a:t>annesı</a:t>
            </a:r>
            <a:r>
              <a:rPr lang="tr-TR" sz="2800" dirty="0" smtClean="0"/>
              <a:t> </a:t>
            </a:r>
            <a:r>
              <a:rPr lang="tr-TR" sz="2800" dirty="0" err="1" smtClean="0"/>
              <a:t>ıse</a:t>
            </a:r>
            <a:r>
              <a:rPr lang="tr-TR" sz="2800" dirty="0" smtClean="0"/>
              <a:t> </a:t>
            </a:r>
            <a:r>
              <a:rPr lang="tr-TR" sz="2800" dirty="0" err="1" smtClean="0"/>
              <a:t>Hacer</a:t>
            </a:r>
            <a:r>
              <a:rPr lang="tr-TR" sz="2800" dirty="0" smtClean="0"/>
              <a:t> Hatun'dur. </a:t>
            </a:r>
            <a:br>
              <a:rPr lang="tr-TR" sz="2800" dirty="0" smtClean="0"/>
            </a:br>
            <a:endParaRPr lang="tr-TR"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HZ.İSHAK</a:t>
            </a:r>
            <a:endParaRPr lang="tr-TR" sz="2800" dirty="0"/>
          </a:p>
        </p:txBody>
      </p:sp>
      <p:sp>
        <p:nvSpPr>
          <p:cNvPr id="3" name="2 İçerik Yer Tutucusu"/>
          <p:cNvSpPr>
            <a:spLocks noGrp="1"/>
          </p:cNvSpPr>
          <p:nvPr>
            <p:ph idx="1"/>
          </p:nvPr>
        </p:nvSpPr>
        <p:spPr/>
        <p:txBody>
          <a:bodyPr>
            <a:normAutofit/>
          </a:bodyPr>
          <a:lstStyle/>
          <a:p>
            <a:r>
              <a:rPr lang="tr-TR" sz="2800" dirty="0" smtClean="0"/>
              <a:t>İbrahim (a.s)'</a:t>
            </a:r>
            <a:r>
              <a:rPr lang="tr-TR" sz="2800" dirty="0" err="1" smtClean="0"/>
              <a:t>ın</a:t>
            </a:r>
            <a:r>
              <a:rPr lang="tr-TR" sz="2800" dirty="0" smtClean="0"/>
              <a:t> Hz. </a:t>
            </a:r>
            <a:r>
              <a:rPr lang="tr-TR" sz="2800" dirty="0" err="1" smtClean="0"/>
              <a:t>Sâre'den</a:t>
            </a:r>
            <a:r>
              <a:rPr lang="tr-TR" sz="2800" dirty="0" smtClean="0"/>
              <a:t> doğan ikinci oğlu.</a:t>
            </a:r>
            <a:br>
              <a:rPr lang="tr-TR" sz="2800" dirty="0" smtClean="0"/>
            </a:br>
            <a:r>
              <a:rPr lang="tr-TR" sz="2800" dirty="0" smtClean="0"/>
              <a:t>Hz. </a:t>
            </a:r>
            <a:r>
              <a:rPr lang="tr-TR" sz="2800" dirty="0" err="1" smtClean="0"/>
              <a:t>Sâre'nin</a:t>
            </a:r>
            <a:r>
              <a:rPr lang="tr-TR" sz="2800" dirty="0" smtClean="0"/>
              <a:t> çocuğu olmadığı için kocasına cariyesi </a:t>
            </a:r>
            <a:r>
              <a:rPr lang="tr-TR" sz="2800" dirty="0" err="1" smtClean="0"/>
              <a:t>Hacer'i</a:t>
            </a:r>
            <a:r>
              <a:rPr lang="tr-TR" sz="2800" dirty="0" smtClean="0"/>
              <a:t> hediye etmiştir. Hz. </a:t>
            </a:r>
            <a:r>
              <a:rPr lang="tr-TR" sz="2800" dirty="0" err="1" smtClean="0"/>
              <a:t>Hacer</a:t>
            </a:r>
            <a:r>
              <a:rPr lang="tr-TR" sz="2800" dirty="0" smtClean="0"/>
              <a:t> Hz. İsmail'i doğurunca, Hz. </a:t>
            </a:r>
            <a:r>
              <a:rPr lang="tr-TR" sz="2800" dirty="0" err="1" smtClean="0"/>
              <a:t>Sâre</a:t>
            </a:r>
            <a:r>
              <a:rPr lang="tr-TR" sz="2800" dirty="0" smtClean="0"/>
              <a:t> üzülmüştür. Hz. İbrahim yüz yirmi yaşında Hz. </a:t>
            </a:r>
            <a:r>
              <a:rPr lang="tr-TR" sz="2800" dirty="0" err="1" smtClean="0"/>
              <a:t>Sâre</a:t>
            </a:r>
            <a:r>
              <a:rPr lang="tr-TR" sz="2800" dirty="0" smtClean="0"/>
              <a:t> doksan yaşında iken Allah'ın bir </a:t>
            </a:r>
            <a:r>
              <a:rPr lang="tr-TR" sz="2800" dirty="0" err="1" smtClean="0"/>
              <a:t>lutfu</a:t>
            </a:r>
            <a:r>
              <a:rPr lang="tr-TR" sz="2800" dirty="0" smtClean="0"/>
              <a:t> ve mucizesi olarak </a:t>
            </a:r>
            <a:r>
              <a:rPr lang="tr-TR" sz="2800" dirty="0" err="1" smtClean="0"/>
              <a:t>İshâk</a:t>
            </a:r>
            <a:r>
              <a:rPr lang="tr-TR" sz="2800" dirty="0" smtClean="0"/>
              <a:t> </a:t>
            </a:r>
            <a:r>
              <a:rPr lang="tr-TR" sz="2800" dirty="0" smtClean="0">
                <a:hlinkClick r:id="rId2"/>
              </a:rPr>
              <a:t>(a.s)</a:t>
            </a:r>
            <a:r>
              <a:rPr lang="tr-TR" sz="2800" dirty="0" smtClean="0"/>
              <a:t>doğmuştur.</a:t>
            </a:r>
            <a:endParaRPr lang="tr-TR"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HZ.YAKUP</a:t>
            </a:r>
            <a:endParaRPr lang="tr-TR" sz="2800" dirty="0"/>
          </a:p>
        </p:txBody>
      </p:sp>
      <p:sp>
        <p:nvSpPr>
          <p:cNvPr id="3" name="2 İçerik Yer Tutucusu"/>
          <p:cNvSpPr>
            <a:spLocks noGrp="1"/>
          </p:cNvSpPr>
          <p:nvPr>
            <p:ph idx="1"/>
          </p:nvPr>
        </p:nvSpPr>
        <p:spPr/>
        <p:txBody>
          <a:bodyPr>
            <a:noAutofit/>
          </a:bodyPr>
          <a:lstStyle/>
          <a:p>
            <a:r>
              <a:rPr lang="tr-TR" sz="2800" dirty="0" err="1" smtClean="0"/>
              <a:t>Kur'an'da</a:t>
            </a:r>
            <a:r>
              <a:rPr lang="tr-TR" sz="2800" dirty="0" smtClean="0"/>
              <a:t> adı geçen peygamberlerden biri </a:t>
            </a:r>
            <a:r>
              <a:rPr lang="tr-TR" sz="2800" dirty="0" err="1" smtClean="0"/>
              <a:t>Ya'kûb</a:t>
            </a:r>
            <a:r>
              <a:rPr lang="tr-TR" sz="2800" dirty="0" smtClean="0"/>
              <a:t> (as)'</a:t>
            </a:r>
            <a:r>
              <a:rPr lang="tr-TR" sz="2800" dirty="0" err="1" smtClean="0"/>
              <a:t>ın</a:t>
            </a:r>
            <a:r>
              <a:rPr lang="tr-TR" sz="2800" dirty="0" smtClean="0"/>
              <a:t> soyu, İshak (as) vasıtasıyla İbrahim (as)'a dayanmaktadır O, İshak (as)'</a:t>
            </a:r>
            <a:r>
              <a:rPr lang="tr-TR" sz="2800" dirty="0" err="1" smtClean="0"/>
              <a:t>ın</a:t>
            </a:r>
            <a:r>
              <a:rPr lang="tr-TR" sz="2800" dirty="0" smtClean="0"/>
              <a:t> ve İshak (as) da İbrahim (as)'</a:t>
            </a:r>
            <a:r>
              <a:rPr lang="tr-TR" sz="2800" dirty="0" err="1" smtClean="0"/>
              <a:t>ın</a:t>
            </a:r>
            <a:r>
              <a:rPr lang="tr-TR" sz="2800" dirty="0" smtClean="0"/>
              <a:t> oğludur Annesinin adı </a:t>
            </a:r>
            <a:r>
              <a:rPr lang="tr-TR" sz="2800" dirty="0" err="1" smtClean="0"/>
              <a:t>Refaka'dır</a:t>
            </a:r>
            <a:r>
              <a:rPr lang="tr-TR" sz="2800" dirty="0" smtClean="0"/>
              <a:t> Kardeşi </a:t>
            </a:r>
            <a:r>
              <a:rPr lang="tr-TR" sz="2800" dirty="0" err="1" smtClean="0"/>
              <a:t>Ays</a:t>
            </a:r>
            <a:r>
              <a:rPr lang="tr-TR" sz="2800" dirty="0" smtClean="0"/>
              <a:t> ile beraber, ikiz olarak doğmuştur Kardeşinin ardından doğduğu için ona </a:t>
            </a:r>
            <a:r>
              <a:rPr lang="tr-TR" sz="2800" dirty="0" err="1" smtClean="0"/>
              <a:t>Ya'kûb</a:t>
            </a:r>
            <a:r>
              <a:rPr lang="tr-TR" sz="2800" dirty="0" smtClean="0"/>
              <a:t> denmiştir </a:t>
            </a:r>
            <a:r>
              <a:rPr lang="tr-TR" sz="2800" dirty="0" err="1" smtClean="0"/>
              <a:t>Ya'kûb</a:t>
            </a:r>
            <a:r>
              <a:rPr lang="tr-TR" sz="2800" dirty="0" smtClean="0"/>
              <a:t> (as)'</a:t>
            </a:r>
            <a:r>
              <a:rPr lang="tr-TR" sz="2800" dirty="0" err="1" smtClean="0"/>
              <a:t>ın</a:t>
            </a:r>
            <a:r>
              <a:rPr lang="tr-TR" sz="2800" dirty="0" smtClean="0"/>
              <a:t> diğer bir adı da İsrail'dir Kardeşi </a:t>
            </a:r>
            <a:r>
              <a:rPr lang="tr-TR" sz="2800" dirty="0" err="1" smtClean="0"/>
              <a:t>Ays'tan</a:t>
            </a:r>
            <a:r>
              <a:rPr lang="tr-TR" sz="2800" dirty="0" smtClean="0"/>
              <a:t> kaçarak dayısının yanına giderken gündüzleri saklanmış ve geceleri </a:t>
            </a:r>
            <a:r>
              <a:rPr lang="tr-TR" sz="2800" dirty="0" err="1" smtClean="0"/>
              <a:t>yürümüştürBundan</a:t>
            </a:r>
            <a:r>
              <a:rPr lang="tr-TR" sz="2800" dirty="0" smtClean="0"/>
              <a:t> dolayı kendisine İsrail denmiştir Kelime olarak İsrail geceleyin (Allah'a) yürüyen demektir</a:t>
            </a:r>
            <a:endParaRPr lang="tr-TR"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err="1" smtClean="0"/>
              <a:t>Hz.yusuf</a:t>
            </a:r>
            <a:endParaRPr lang="tr-TR" sz="2800" dirty="0"/>
          </a:p>
        </p:txBody>
      </p:sp>
      <p:sp>
        <p:nvSpPr>
          <p:cNvPr id="3" name="2 İçerik Yer Tutucusu"/>
          <p:cNvSpPr>
            <a:spLocks noGrp="1"/>
          </p:cNvSpPr>
          <p:nvPr>
            <p:ph idx="1"/>
          </p:nvPr>
        </p:nvSpPr>
        <p:spPr/>
        <p:txBody>
          <a:bodyPr>
            <a:normAutofit/>
          </a:bodyPr>
          <a:lstStyle/>
          <a:p>
            <a:r>
              <a:rPr lang="tr-TR" sz="2800" dirty="0" err="1" smtClean="0"/>
              <a:t>Kurân'da</a:t>
            </a:r>
            <a:r>
              <a:rPr lang="tr-TR" sz="2800" dirty="0" smtClean="0"/>
              <a:t> adı geçen İsrail peygamberlerinden biri olan Hz. </a:t>
            </a:r>
            <a:r>
              <a:rPr lang="tr-TR" sz="2800" dirty="0" err="1" smtClean="0"/>
              <a:t>Yûsuf</a:t>
            </a:r>
            <a:r>
              <a:rPr lang="tr-TR" sz="2800" dirty="0" smtClean="0"/>
              <a:t> </a:t>
            </a:r>
            <a:r>
              <a:rPr lang="tr-TR" sz="2800" dirty="0" err="1" smtClean="0"/>
              <a:t>Kurân'da</a:t>
            </a:r>
            <a:r>
              <a:rPr lang="tr-TR" sz="2800" dirty="0" smtClean="0"/>
              <a:t> adı geçen peygamberlerden birisi olup, </a:t>
            </a:r>
            <a:r>
              <a:rPr lang="tr-TR" sz="2800" dirty="0" err="1" smtClean="0"/>
              <a:t>Yakub</a:t>
            </a:r>
            <a:r>
              <a:rPr lang="tr-TR" sz="2800" dirty="0" smtClean="0"/>
              <a:t> Peygamberin oğludur.</a:t>
            </a:r>
            <a:endParaRPr lang="tr-TR"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err="1" smtClean="0"/>
              <a:t>Hz.eyyup</a:t>
            </a:r>
            <a:endParaRPr lang="tr-TR" sz="2800" dirty="0"/>
          </a:p>
        </p:txBody>
      </p:sp>
      <p:sp>
        <p:nvSpPr>
          <p:cNvPr id="3" name="2 İçerik Yer Tutucusu"/>
          <p:cNvSpPr>
            <a:spLocks noGrp="1"/>
          </p:cNvSpPr>
          <p:nvPr>
            <p:ph idx="1"/>
          </p:nvPr>
        </p:nvSpPr>
        <p:spPr/>
        <p:txBody>
          <a:bodyPr/>
          <a:lstStyle/>
          <a:p>
            <a:r>
              <a:rPr lang="tr-TR" sz="2800" dirty="0" err="1" smtClean="0"/>
              <a:t>Eyyûb</a:t>
            </a:r>
            <a:r>
              <a:rPr lang="tr-TR" sz="2800" dirty="0" smtClean="0"/>
              <a:t> (a.s.)'dan </a:t>
            </a:r>
            <a:r>
              <a:rPr lang="tr-TR" sz="2800" dirty="0" err="1" smtClean="0"/>
              <a:t>Kur'an'da</a:t>
            </a:r>
            <a:r>
              <a:rPr lang="tr-TR" sz="2800" dirty="0" smtClean="0"/>
              <a:t> dört yerde bahsedilir ve </a:t>
            </a:r>
            <a:r>
              <a:rPr lang="tr-TR" sz="2800" dirty="0" err="1" smtClean="0"/>
              <a:t>sabir</a:t>
            </a:r>
            <a:r>
              <a:rPr lang="tr-TR" sz="2800" dirty="0" smtClean="0"/>
              <a:t> </a:t>
            </a:r>
            <a:r>
              <a:rPr lang="tr-TR" sz="2800" dirty="0" err="1" smtClean="0"/>
              <a:t>örnegi</a:t>
            </a:r>
            <a:r>
              <a:rPr lang="tr-TR" sz="2800" dirty="0" smtClean="0"/>
              <a:t> olarak takdim edilir (en-</a:t>
            </a:r>
            <a:r>
              <a:rPr lang="tr-TR" sz="2800" dirty="0" err="1" smtClean="0"/>
              <a:t>Nisâ</a:t>
            </a:r>
            <a:r>
              <a:rPr lang="tr-TR" sz="2800" dirty="0" smtClean="0"/>
              <a:t>, 4/163; el-</a:t>
            </a:r>
            <a:r>
              <a:rPr lang="tr-TR" sz="2800" dirty="0" err="1" smtClean="0"/>
              <a:t>En'âm</a:t>
            </a:r>
            <a:r>
              <a:rPr lang="tr-TR" sz="2800" dirty="0" smtClean="0"/>
              <a:t>, 6/84; el-</a:t>
            </a:r>
            <a:r>
              <a:rPr lang="tr-TR" sz="2800" dirty="0" err="1" smtClean="0"/>
              <a:t>Enbiyâ</a:t>
            </a:r>
            <a:r>
              <a:rPr lang="tr-TR" sz="2800" dirty="0" smtClean="0"/>
              <a:t>, 21/83; </a:t>
            </a:r>
            <a:r>
              <a:rPr lang="tr-TR" sz="2800" dirty="0" err="1" smtClean="0"/>
              <a:t>Sâd</a:t>
            </a:r>
            <a:r>
              <a:rPr lang="tr-TR" sz="2800" dirty="0" smtClean="0"/>
              <a:t>, 38/41). Tevrat'ta da "</a:t>
            </a:r>
            <a:r>
              <a:rPr lang="tr-TR" sz="2800" dirty="0" err="1" smtClean="0"/>
              <a:t>Eyûb</a:t>
            </a:r>
            <a:r>
              <a:rPr lang="tr-TR" sz="2800" dirty="0" smtClean="0"/>
              <a:t>" </a:t>
            </a:r>
            <a:r>
              <a:rPr lang="tr-TR" sz="2800" dirty="0" err="1" smtClean="0"/>
              <a:t>adiyla</a:t>
            </a:r>
            <a:r>
              <a:rPr lang="tr-TR" sz="2800" dirty="0" smtClean="0"/>
              <a:t> müstakil bir kitap, Hz. </a:t>
            </a:r>
            <a:r>
              <a:rPr lang="tr-TR" sz="2800" dirty="0" err="1" smtClean="0"/>
              <a:t>Eyyûb'un</a:t>
            </a:r>
            <a:r>
              <a:rPr lang="tr-TR" sz="2800" dirty="0" smtClean="0"/>
              <a:t> </a:t>
            </a:r>
            <a:r>
              <a:rPr lang="tr-TR" sz="2800" dirty="0" err="1" smtClean="0"/>
              <a:t>kissasina</a:t>
            </a:r>
            <a:r>
              <a:rPr lang="tr-TR" sz="2800" dirty="0" smtClean="0"/>
              <a:t> tahsis </a:t>
            </a:r>
            <a:r>
              <a:rPr lang="tr-TR" sz="2800" dirty="0" err="1" smtClean="0"/>
              <a:t>edilmistir</a:t>
            </a:r>
            <a:r>
              <a:rPr lang="tr-TR" dirty="0" smtClean="0"/>
              <a:t>.</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err="1" smtClean="0"/>
              <a:t>Hz.şuayb</a:t>
            </a:r>
            <a:endParaRPr lang="tr-TR" sz="2800" dirty="0"/>
          </a:p>
        </p:txBody>
      </p:sp>
      <p:sp>
        <p:nvSpPr>
          <p:cNvPr id="3" name="2 İçerik Yer Tutucusu"/>
          <p:cNvSpPr>
            <a:spLocks noGrp="1"/>
          </p:cNvSpPr>
          <p:nvPr>
            <p:ph idx="1"/>
          </p:nvPr>
        </p:nvSpPr>
        <p:spPr/>
        <p:txBody>
          <a:bodyPr>
            <a:normAutofit fontScale="62500" lnSpcReduction="20000"/>
          </a:bodyPr>
          <a:lstStyle/>
          <a:p>
            <a:r>
              <a:rPr lang="tr-TR" dirty="0" smtClean="0"/>
              <a:t>Hazret-i </a:t>
            </a:r>
            <a:r>
              <a:rPr lang="tr-TR" dirty="0" err="1" smtClean="0"/>
              <a:t>Şuayb</a:t>
            </a:r>
            <a:r>
              <a:rPr lang="tr-TR" dirty="0" smtClean="0"/>
              <a:t>, İbrahim </a:t>
            </a:r>
            <a:r>
              <a:rPr lang="tr-TR" dirty="0" err="1" smtClean="0"/>
              <a:t>aleyhisselâm'ın</a:t>
            </a:r>
            <a:r>
              <a:rPr lang="tr-TR" dirty="0" smtClean="0"/>
              <a:t> torunlarından veya onunla beraber Şam diyarına hicret etmiş olan bir kabiledendir. Büyük annesi </a:t>
            </a:r>
            <a:r>
              <a:rPr lang="tr-TR" dirty="0" err="1" smtClean="0"/>
              <a:t>Lût</a:t>
            </a:r>
            <a:r>
              <a:rPr lang="tr-TR" dirty="0" smtClean="0"/>
              <a:t> </a:t>
            </a:r>
            <a:r>
              <a:rPr lang="tr-TR" dirty="0" err="1" smtClean="0"/>
              <a:t>aleyhisselâm'ın</a:t>
            </a:r>
            <a:r>
              <a:rPr lang="tr-TR" dirty="0" smtClean="0"/>
              <a:t> kızıdır. Kendisi </a:t>
            </a:r>
            <a:r>
              <a:rPr lang="tr-TR" dirty="0" err="1" smtClean="0"/>
              <a:t>Medyen</a:t>
            </a:r>
            <a:r>
              <a:rPr lang="tr-TR" dirty="0" smtClean="0"/>
              <a:t> ve </a:t>
            </a:r>
            <a:r>
              <a:rPr lang="tr-TR" dirty="0" err="1" smtClean="0"/>
              <a:t>Eyke</a:t>
            </a:r>
            <a:r>
              <a:rPr lang="tr-TR" dirty="0" smtClean="0"/>
              <a:t> şehirlerinin putlara tapan halkına peygamber gönderilmişti. Bunlara çok dokunaklı, çok güzel öğütler vermişti. Fakat dinsiz, ahlâksız, hırsız bulunan bu insanlar verilen öğütleri dinlemediler. Kötü davranışlarını bırakmadılar. Sonunda </a:t>
            </a:r>
            <a:r>
              <a:rPr lang="tr-TR" dirty="0" err="1" smtClean="0"/>
              <a:t>Eyke</a:t>
            </a:r>
            <a:r>
              <a:rPr lang="tr-TR" dirty="0" smtClean="0"/>
              <a:t> halkı, yedi gün süren şiddetli bir sıcak arkasından üzerlerine bir buluttan yağan ateş yağmuru ile yok oldular. </a:t>
            </a:r>
            <a:r>
              <a:rPr lang="tr-TR" dirty="0" err="1" smtClean="0"/>
              <a:t>Medyen</a:t>
            </a:r>
            <a:r>
              <a:rPr lang="tr-TR" dirty="0" smtClean="0"/>
              <a:t> halkı da bir azabın gürültüsü ile, bir yer sarsıntısı ile helak oldu.</a:t>
            </a:r>
            <a:br>
              <a:rPr lang="tr-TR" dirty="0" smtClean="0"/>
            </a:br>
            <a:r>
              <a:rPr lang="tr-TR" dirty="0" smtClean="0"/>
              <a:t/>
            </a:r>
            <a:br>
              <a:rPr lang="tr-TR" dirty="0" smtClean="0"/>
            </a:br>
            <a:r>
              <a:rPr lang="tr-TR" dirty="0" err="1" smtClean="0"/>
              <a:t>Şuayb</a:t>
            </a:r>
            <a:r>
              <a:rPr lang="tr-TR" dirty="0" smtClean="0"/>
              <a:t> </a:t>
            </a:r>
            <a:r>
              <a:rPr lang="tr-TR" dirty="0" err="1" smtClean="0"/>
              <a:t>aleyhisselâm</a:t>
            </a:r>
            <a:r>
              <a:rPr lang="tr-TR" dirty="0" smtClean="0"/>
              <a:t> </a:t>
            </a:r>
            <a:r>
              <a:rPr lang="tr-TR" dirty="0" err="1" smtClean="0"/>
              <a:t>Arabça</a:t>
            </a:r>
            <a:r>
              <a:rPr lang="tr-TR" dirty="0" smtClean="0"/>
              <a:t> konuşurdu. Fesahat ve belagat sahibi idi. Çok etkileyici olan hikmetli konuşmalar yapardı. Bundan dolayı Peygamberimiz ona "</a:t>
            </a:r>
            <a:r>
              <a:rPr lang="tr-TR" dirty="0" err="1" smtClean="0"/>
              <a:t>Hatibu'l</a:t>
            </a:r>
            <a:r>
              <a:rPr lang="tr-TR" dirty="0" smtClean="0"/>
              <a:t>-Enbiya" </a:t>
            </a:r>
            <a:r>
              <a:rPr lang="tr-TR" dirty="0" err="1" smtClean="0"/>
              <a:t>ünvanını</a:t>
            </a:r>
            <a:r>
              <a:rPr lang="tr-TR" dirty="0" smtClean="0"/>
              <a:t> vermiştir.</a:t>
            </a:r>
            <a:br>
              <a:rPr lang="tr-TR" dirty="0" smtClean="0"/>
            </a:br>
            <a:r>
              <a:rPr lang="tr-TR" dirty="0" smtClean="0"/>
              <a:t/>
            </a:r>
            <a:br>
              <a:rPr lang="tr-TR" dirty="0" smtClean="0"/>
            </a:br>
            <a:r>
              <a:rPr lang="tr-TR" dirty="0" smtClean="0"/>
              <a:t>Hazret-i </a:t>
            </a:r>
            <a:r>
              <a:rPr lang="tr-TR" dirty="0" err="1" smtClean="0"/>
              <a:t>Şuayb'ın</a:t>
            </a:r>
            <a:r>
              <a:rPr lang="tr-TR" dirty="0" smtClean="0"/>
              <a:t> Mekke'ye hicret ettiği ve üç yüz yaşında vefat ettiği, </a:t>
            </a:r>
            <a:r>
              <a:rPr lang="tr-TR" dirty="0" err="1" smtClean="0"/>
              <a:t>Rükn</a:t>
            </a:r>
            <a:r>
              <a:rPr lang="tr-TR" dirty="0" smtClean="0"/>
              <a:t> ile Makam arasında (Kabe önünde) gömüldüğü rivayet edilmiştir.</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err="1" smtClean="0"/>
              <a:t>Hz.musa</a:t>
            </a:r>
            <a:endParaRPr lang="tr-TR" sz="2800" dirty="0"/>
          </a:p>
        </p:txBody>
      </p:sp>
      <p:sp>
        <p:nvSpPr>
          <p:cNvPr id="3" name="2 İçerik Yer Tutucusu"/>
          <p:cNvSpPr>
            <a:spLocks noGrp="1"/>
          </p:cNvSpPr>
          <p:nvPr>
            <p:ph idx="1"/>
          </p:nvPr>
        </p:nvSpPr>
        <p:spPr/>
        <p:txBody>
          <a:bodyPr>
            <a:normAutofit fontScale="70000" lnSpcReduction="20000"/>
          </a:bodyPr>
          <a:lstStyle/>
          <a:p>
            <a:r>
              <a:rPr lang="tr-TR" dirty="0" smtClean="0"/>
              <a:t>Musevilik dininin peygamberidir. Hayatı üzerine edinilen bilgiler, daha çok, </a:t>
            </a:r>
            <a:r>
              <a:rPr lang="tr-TR" dirty="0" err="1" smtClean="0"/>
              <a:t>Museviler’in</a:t>
            </a:r>
            <a:r>
              <a:rPr lang="tr-TR" dirty="0" smtClean="0"/>
              <a:t> din kitabı olan Tevrat’a dayanır.</a:t>
            </a:r>
          </a:p>
          <a:p>
            <a:r>
              <a:rPr lang="tr-TR" dirty="0" smtClean="0"/>
              <a:t>Hz. Musa doğduğu sırada </a:t>
            </a:r>
            <a:r>
              <a:rPr lang="tr-TR" dirty="0" err="1" smtClean="0"/>
              <a:t>İsrailoğulları</a:t>
            </a:r>
            <a:r>
              <a:rPr lang="tr-TR" dirty="0" smtClean="0"/>
              <a:t> Mısır’da bulunuyorlardı. Mısır’ın yerlisi olan </a:t>
            </a:r>
            <a:r>
              <a:rPr lang="tr-TR" dirty="0" err="1" smtClean="0"/>
              <a:t>Kıpt</a:t>
            </a:r>
            <a:r>
              <a:rPr lang="tr-TR" dirty="0" smtClean="0"/>
              <a:t> kavmi, </a:t>
            </a:r>
            <a:r>
              <a:rPr lang="tr-TR" dirty="0" err="1" smtClean="0"/>
              <a:t>İsrailoğulları’na</a:t>
            </a:r>
            <a:r>
              <a:rPr lang="tr-TR" dirty="0" smtClean="0"/>
              <a:t> hor bakarlardı. Onları, köle gibi, ağır işlerde kullanmaya, çeşitli eziyetler etmeye başlamışlardı. </a:t>
            </a:r>
            <a:r>
              <a:rPr lang="tr-TR" dirty="0" err="1" smtClean="0"/>
              <a:t>İsrailoğulları</a:t>
            </a:r>
            <a:r>
              <a:rPr lang="tr-TR" dirty="0" smtClean="0"/>
              <a:t> günden güne çoğaldıkça da fena halde tasalanıyorlardı. Buna rağmen, dedelerinin ülkesi olan </a:t>
            </a:r>
            <a:r>
              <a:rPr lang="tr-TR" dirty="0" err="1" smtClean="0"/>
              <a:t>Ken’an</a:t>
            </a:r>
            <a:r>
              <a:rPr lang="tr-TR" dirty="0" smtClean="0"/>
              <a:t> iline gitmek </a:t>
            </a:r>
            <a:r>
              <a:rPr lang="tr-TR" dirty="0" err="1" smtClean="0"/>
              <a:t>istiyen</a:t>
            </a:r>
            <a:r>
              <a:rPr lang="tr-TR" dirty="0" smtClean="0"/>
              <a:t> bu insanların yakasını bırakmıyorlar, her gün yeni vergiler, yeni eziyetlerle onları eziyorlardı. </a:t>
            </a:r>
            <a:r>
              <a:rPr lang="tr-TR" dirty="0" err="1" smtClean="0"/>
              <a:t>İsrailoğulları</a:t>
            </a:r>
            <a:r>
              <a:rPr lang="tr-TR" dirty="0" smtClean="0"/>
              <a:t> on iki «</a:t>
            </a:r>
            <a:r>
              <a:rPr lang="tr-TR" dirty="0" err="1" smtClean="0"/>
              <a:t>sıbt</a:t>
            </a:r>
            <a:r>
              <a:rPr lang="tr-TR" dirty="0" smtClean="0"/>
              <a:t>» (soy) </a:t>
            </a:r>
            <a:r>
              <a:rPr lang="tr-TR" dirty="0" err="1" smtClean="0"/>
              <a:t>du</a:t>
            </a:r>
            <a:r>
              <a:rPr lang="tr-TR" dirty="0" smtClean="0"/>
              <a:t>. Her soy, Yakup’un oğullarından birinden geliyordu. Birleşseler büyük bir kuvvet meydana getirebilirlerdi ama, kendilerini bir araya getirecek bir başları yoktu.</a:t>
            </a:r>
          </a:p>
          <a:p>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HZ.HARUN</a:t>
            </a:r>
            <a:endParaRPr lang="tr-TR" sz="2800" dirty="0"/>
          </a:p>
        </p:txBody>
      </p:sp>
      <p:sp>
        <p:nvSpPr>
          <p:cNvPr id="3" name="2 İçerik Yer Tutucusu"/>
          <p:cNvSpPr>
            <a:spLocks noGrp="1"/>
          </p:cNvSpPr>
          <p:nvPr>
            <p:ph idx="1"/>
          </p:nvPr>
        </p:nvSpPr>
        <p:spPr/>
        <p:txBody>
          <a:bodyPr>
            <a:normAutofit fontScale="77500" lnSpcReduction="20000"/>
          </a:bodyPr>
          <a:lstStyle/>
          <a:p>
            <a:r>
              <a:rPr lang="tr-TR" dirty="0" smtClean="0"/>
              <a:t>Hazret-i Harun, Musa </a:t>
            </a:r>
            <a:r>
              <a:rPr lang="tr-TR" dirty="0" err="1" smtClean="0"/>
              <a:t>aleyhisselâm'ın</a:t>
            </a:r>
            <a:r>
              <a:rPr lang="tr-TR" dirty="0" smtClean="0"/>
              <a:t> ana-baba bir kardeşi ve peygamberlik görevlerinde yardımcı (veziri) idi. Çok güzel ve beyaz yüzü, konuşması açık-seçik, yumuşak huylu bir zat idi. Hazret-i Musa </a:t>
            </a:r>
            <a:r>
              <a:rPr lang="tr-TR" dirty="0" err="1" smtClean="0"/>
              <a:t>Tûr'a</a:t>
            </a:r>
            <a:r>
              <a:rPr lang="tr-TR" dirty="0" smtClean="0"/>
              <a:t> gittiği zaman Harun </a:t>
            </a:r>
            <a:r>
              <a:rPr lang="tr-TR" dirty="0" err="1" smtClean="0"/>
              <a:t>aleyhisselâm</a:t>
            </a:r>
            <a:r>
              <a:rPr lang="tr-TR" dirty="0" smtClean="0"/>
              <a:t> İsrail Oğullarının başında bulunmuş ve buzağıya tapanlara: "Siz bu yüzden fitneye düşmüş bulunuyorsunuz. Sizin Rabbiniz Rahman ve Rahîm olan Yüce </a:t>
            </a:r>
            <a:r>
              <a:rPr lang="tr-TR" dirty="0" err="1" smtClean="0"/>
              <a:t>Allah'dır</a:t>
            </a:r>
            <a:r>
              <a:rPr lang="tr-TR" dirty="0" smtClean="0"/>
              <a:t>. Bana uyunuz, benim sözümü dinleyiniz. </a:t>
            </a:r>
            <a:r>
              <a:rPr lang="tr-TR" dirty="0" err="1" smtClean="0"/>
              <a:t>Samirî</a:t>
            </a:r>
            <a:r>
              <a:rPr lang="tr-TR" dirty="0" smtClean="0"/>
              <a:t> gibi bir </a:t>
            </a:r>
            <a:r>
              <a:rPr lang="tr-TR" dirty="0" err="1" smtClean="0"/>
              <a:t>münafıkın</a:t>
            </a:r>
            <a:r>
              <a:rPr lang="tr-TR" dirty="0" smtClean="0"/>
              <a:t> sözüne bakmayınız," diyerek onlara etkili öğütler vermişse de, kabul etmediklerinden bir tarafa çekilerek Hazret-i Musa'nın dönüşünü beklemiştir. İsrail Oğulları bölünüp iki kısma ayrılmasınlar ve birbirleriyle mücadele etmesinler diye, Hazret-i Harun daha ileriye gitmemişti.</a:t>
            </a:r>
            <a:br>
              <a:rPr lang="tr-TR" dirty="0" smtClean="0"/>
            </a:b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Yer Tutucusu"/>
          <p:cNvSpPr>
            <a:spLocks noGrp="1"/>
          </p:cNvSpPr>
          <p:nvPr>
            <p:ph type="body" idx="1"/>
          </p:nvPr>
        </p:nvSpPr>
        <p:spPr>
          <a:xfrm>
            <a:off x="251520" y="3501008"/>
            <a:ext cx="3456384" cy="715144"/>
          </a:xfrm>
        </p:spPr>
        <p:txBody>
          <a:bodyPr/>
          <a:lstStyle/>
          <a:p>
            <a:r>
              <a:rPr lang="tr-TR" dirty="0" err="1" smtClean="0"/>
              <a:t>Paygamberler’in</a:t>
            </a:r>
            <a:r>
              <a:rPr lang="tr-TR" dirty="0" smtClean="0"/>
              <a:t> isimleri.</a:t>
            </a:r>
          </a:p>
          <a:p>
            <a:endParaRPr lang="tr-TR" dirty="0"/>
          </a:p>
        </p:txBody>
      </p:sp>
      <p:sp>
        <p:nvSpPr>
          <p:cNvPr id="3" name="2 Başlık"/>
          <p:cNvSpPr>
            <a:spLocks noGrp="1"/>
          </p:cNvSpPr>
          <p:nvPr>
            <p:ph type="title"/>
          </p:nvPr>
        </p:nvSpPr>
        <p:spPr>
          <a:xfrm>
            <a:off x="2339752" y="1916832"/>
            <a:ext cx="3934272" cy="864095"/>
          </a:xfrm>
        </p:spPr>
        <p:txBody>
          <a:bodyPr>
            <a:normAutofit/>
          </a:bodyPr>
          <a:lstStyle/>
          <a:p>
            <a:r>
              <a:rPr lang="tr-TR" dirty="0" smtClean="0"/>
              <a:t>pEYGAMBERLER</a:t>
            </a:r>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HZ.DAVUD</a:t>
            </a:r>
            <a:endParaRPr lang="tr-TR" sz="2800" dirty="0"/>
          </a:p>
        </p:txBody>
      </p:sp>
      <p:sp>
        <p:nvSpPr>
          <p:cNvPr id="3" name="2 İçerik Yer Tutucusu"/>
          <p:cNvSpPr>
            <a:spLocks noGrp="1"/>
          </p:cNvSpPr>
          <p:nvPr>
            <p:ph idx="1"/>
          </p:nvPr>
        </p:nvSpPr>
        <p:spPr/>
        <p:txBody>
          <a:bodyPr>
            <a:normAutofit fontScale="62500" lnSpcReduction="20000"/>
          </a:bodyPr>
          <a:lstStyle/>
          <a:p>
            <a:r>
              <a:rPr lang="tr-TR" dirty="0" smtClean="0"/>
              <a:t>Hazret-i </a:t>
            </a:r>
            <a:r>
              <a:rPr lang="tr-TR" dirty="0" err="1" smtClean="0"/>
              <a:t>Davud</a:t>
            </a:r>
            <a:r>
              <a:rPr lang="tr-TR" dirty="0" smtClean="0"/>
              <a:t>, </a:t>
            </a:r>
            <a:r>
              <a:rPr lang="tr-TR" dirty="0" err="1" smtClean="0"/>
              <a:t>Yakub</a:t>
            </a:r>
            <a:r>
              <a:rPr lang="tr-TR" dirty="0" smtClean="0"/>
              <a:t> </a:t>
            </a:r>
            <a:r>
              <a:rPr lang="tr-TR" dirty="0" err="1" smtClean="0"/>
              <a:t>aleyhisselâm'ın</a:t>
            </a:r>
            <a:r>
              <a:rPr lang="tr-TR" dirty="0" smtClean="0"/>
              <a:t> oğlu </a:t>
            </a:r>
            <a:r>
              <a:rPr lang="tr-TR" dirty="0" err="1" smtClean="0"/>
              <a:t>Yehuda'nın</a:t>
            </a:r>
            <a:r>
              <a:rPr lang="tr-TR" dirty="0" smtClean="0"/>
              <a:t> soyundandır. İsmail </a:t>
            </a:r>
            <a:r>
              <a:rPr lang="tr-TR" dirty="0" err="1" smtClean="0"/>
              <a:t>aleyhisselâm'ın</a:t>
            </a:r>
            <a:r>
              <a:rPr lang="tr-TR" dirty="0" smtClean="0"/>
              <a:t> vefatından sonra, kendisine peygamberlik verilmiş ve kayınpederi </a:t>
            </a:r>
            <a:r>
              <a:rPr lang="tr-TR" dirty="0" err="1" smtClean="0"/>
              <a:t>Talut'un</a:t>
            </a:r>
            <a:r>
              <a:rPr lang="tr-TR" dirty="0" smtClean="0"/>
              <a:t> ölümünden sonra da İsrail Oğullarına hükümdar olmuştur.</a:t>
            </a:r>
            <a:br>
              <a:rPr lang="tr-TR" dirty="0" smtClean="0"/>
            </a:br>
            <a:r>
              <a:rPr lang="tr-TR" dirty="0" smtClean="0"/>
              <a:t/>
            </a:r>
            <a:br>
              <a:rPr lang="tr-TR" dirty="0" smtClean="0"/>
            </a:br>
            <a:r>
              <a:rPr lang="tr-TR" dirty="0" smtClean="0"/>
              <a:t>Hazret-i </a:t>
            </a:r>
            <a:r>
              <a:rPr lang="tr-TR" dirty="0" err="1" smtClean="0"/>
              <a:t>Davud'a</a:t>
            </a:r>
            <a:r>
              <a:rPr lang="tr-TR" dirty="0" smtClean="0"/>
              <a:t> verilen "Zebur" adlı </a:t>
            </a:r>
            <a:r>
              <a:rPr lang="tr-TR" dirty="0" err="1" smtClean="0"/>
              <a:t>kitab</a:t>
            </a:r>
            <a:r>
              <a:rPr lang="tr-TR" dirty="0" smtClean="0"/>
              <a:t>, hep öğütlerden, iman esaslarından ve dualardan ibarettir. Şeriata ait hükümleri kapsamıyordu. Kendisi de, Musa </a:t>
            </a:r>
            <a:r>
              <a:rPr lang="tr-TR" dirty="0" err="1" smtClean="0"/>
              <a:t>aleyhisselâm'ın</a:t>
            </a:r>
            <a:r>
              <a:rPr lang="tr-TR" dirty="0" smtClean="0"/>
              <a:t> şeriatı ile amel etmiştir.</a:t>
            </a:r>
            <a:br>
              <a:rPr lang="tr-TR" dirty="0" smtClean="0"/>
            </a:br>
            <a:r>
              <a:rPr lang="tr-TR" dirty="0" smtClean="0"/>
              <a:t/>
            </a:r>
            <a:br>
              <a:rPr lang="tr-TR" dirty="0" smtClean="0"/>
            </a:br>
            <a:r>
              <a:rPr lang="tr-TR" dirty="0" err="1" smtClean="0"/>
              <a:t>Davud</a:t>
            </a:r>
            <a:r>
              <a:rPr lang="tr-TR" dirty="0" smtClean="0"/>
              <a:t> </a:t>
            </a:r>
            <a:r>
              <a:rPr lang="tr-TR" dirty="0" err="1" smtClean="0"/>
              <a:t>aleyhisselâm'ın</a:t>
            </a:r>
            <a:r>
              <a:rPr lang="tr-TR" dirty="0" smtClean="0"/>
              <a:t> çok hoş bir sesi vardı. Zebur'u okudukça, dinleyenler pek ruhanî zevklere dalardı. Bir mucize olmak üzere, mübarek elleri ile demiri mum gibi yumuşatır ve demirden zırh yapardı. Kendi elinin emeği ile yiyeceğini kazanırdı. Devlet hazinesinden para almak istemezdi. İnsanlara daima öğütler verir, adaletle hüküm vermeye çalışır dururdu. Kudüs şehrini fethederek hükümet merkezi yapmıştı. Umman beldelerini, Halep'i, Nusaybin'i, </a:t>
            </a:r>
            <a:r>
              <a:rPr lang="tr-TR" dirty="0" err="1" smtClean="0"/>
              <a:t>Ermenistanı</a:t>
            </a:r>
            <a:r>
              <a:rPr lang="tr-TR" dirty="0" smtClean="0"/>
              <a:t> ele geçirmişti. Kırk sene hükümette bulunduktan sonra yetmiş yaşında vefat etmiştir.</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HZ.SÜLEYMAN</a:t>
            </a:r>
            <a:endParaRPr lang="tr-TR" sz="2800" dirty="0"/>
          </a:p>
        </p:txBody>
      </p:sp>
      <p:sp>
        <p:nvSpPr>
          <p:cNvPr id="3" name="2 İçerik Yer Tutucusu"/>
          <p:cNvSpPr>
            <a:spLocks noGrp="1"/>
          </p:cNvSpPr>
          <p:nvPr>
            <p:ph idx="1"/>
          </p:nvPr>
        </p:nvSpPr>
        <p:spPr/>
        <p:txBody>
          <a:bodyPr>
            <a:normAutofit/>
          </a:bodyPr>
          <a:lstStyle/>
          <a:p>
            <a:r>
              <a:rPr lang="tr-TR" sz="2800" dirty="0" smtClean="0"/>
              <a:t>Hazret-i Süleyman, </a:t>
            </a:r>
            <a:r>
              <a:rPr lang="tr-TR" sz="2800" dirty="0" err="1" smtClean="0"/>
              <a:t>Davud</a:t>
            </a:r>
            <a:r>
              <a:rPr lang="tr-TR" sz="2800" dirty="0" smtClean="0"/>
              <a:t> </a:t>
            </a:r>
            <a:r>
              <a:rPr lang="tr-TR" sz="2800" dirty="0" err="1" smtClean="0"/>
              <a:t>aleyhisselâm'ın</a:t>
            </a:r>
            <a:r>
              <a:rPr lang="tr-TR" sz="2800" dirty="0" smtClean="0"/>
              <a:t> oğludur. Onun ölümünden sonra on üç yaşında olarak yerine geçmiş. Sonra kendisine peygamberlik de verilmiştir. Bu bakımdan, babası gibi peygamberlikle hükümet etme görevlerini bir arada toplamıştır.</a:t>
            </a:r>
            <a:endParaRPr lang="tr-TR" sz="2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HZ.İLYAS</a:t>
            </a:r>
            <a:endParaRPr lang="tr-TR" sz="2800" dirty="0"/>
          </a:p>
        </p:txBody>
      </p:sp>
      <p:sp>
        <p:nvSpPr>
          <p:cNvPr id="3" name="2 İçerik Yer Tutucusu"/>
          <p:cNvSpPr>
            <a:spLocks noGrp="1"/>
          </p:cNvSpPr>
          <p:nvPr>
            <p:ph idx="1"/>
          </p:nvPr>
        </p:nvSpPr>
        <p:spPr/>
        <p:txBody>
          <a:bodyPr>
            <a:noAutofit/>
          </a:bodyPr>
          <a:lstStyle/>
          <a:p>
            <a:r>
              <a:rPr lang="tr-TR" sz="2400" dirty="0" smtClean="0"/>
              <a:t>Hz İlyas </a:t>
            </a:r>
            <a:r>
              <a:rPr lang="tr-TR" sz="2400" dirty="0" err="1" smtClean="0"/>
              <a:t>Kur'an</a:t>
            </a:r>
            <a:r>
              <a:rPr lang="tr-TR" sz="2400" dirty="0" smtClean="0"/>
              <a:t>-ı </a:t>
            </a:r>
            <a:r>
              <a:rPr lang="tr-TR" sz="2400" dirty="0" err="1" smtClean="0"/>
              <a:t>Kerîm'de</a:t>
            </a:r>
            <a:r>
              <a:rPr lang="tr-TR" sz="2400" dirty="0" smtClean="0"/>
              <a:t> ismi geçen peygamberlerden biri. Hz. Musa (a.s)'dan sonra gelen nesebi Hz. Harun (a.s)'a dayandığı rivayet edilen bir </a:t>
            </a:r>
            <a:r>
              <a:rPr lang="tr-TR" sz="2400" dirty="0" err="1" smtClean="0"/>
              <a:t>İsrailoğulları</a:t>
            </a:r>
            <a:r>
              <a:rPr lang="tr-TR" sz="2400" dirty="0" smtClean="0"/>
              <a:t> Peygamberi.</a:t>
            </a:r>
            <a:br>
              <a:rPr lang="tr-TR" sz="2400" dirty="0" smtClean="0"/>
            </a:br>
            <a:r>
              <a:rPr lang="tr-TR" sz="2400" dirty="0" smtClean="0"/>
              <a:t/>
            </a:r>
            <a:br>
              <a:rPr lang="tr-TR" sz="2400" dirty="0" smtClean="0"/>
            </a:br>
            <a:r>
              <a:rPr lang="tr-TR" sz="2400" dirty="0" smtClean="0"/>
              <a:t>Hz. Musa'dan sonra </a:t>
            </a:r>
            <a:r>
              <a:rPr lang="tr-TR" sz="2400" dirty="0" err="1" smtClean="0"/>
              <a:t>İsrailoğullarının</a:t>
            </a:r>
            <a:r>
              <a:rPr lang="tr-TR" sz="2400" dirty="0" smtClean="0"/>
              <a:t> çeşitli boyları. Şam civarına yerleşmiştir. Şam bölgesindeki "Bek" şehrine yerleşen ve zamanla Allah'a isyan ederek haddi aşan bir </a:t>
            </a:r>
            <a:r>
              <a:rPr lang="tr-TR" sz="2400" dirty="0" err="1" smtClean="0"/>
              <a:t>Benu</a:t>
            </a:r>
            <a:r>
              <a:rPr lang="tr-TR" sz="2400" dirty="0" smtClean="0"/>
              <a:t> İsrail kabilesine Hz. İlyas (a.s)'</a:t>
            </a:r>
            <a:r>
              <a:rPr lang="tr-TR" sz="2400" dirty="0" err="1" smtClean="0"/>
              <a:t>ın</a:t>
            </a:r>
            <a:r>
              <a:rPr lang="tr-TR" sz="2400" dirty="0" smtClean="0"/>
              <a:t> gönderildiği rivayet edilmektedir. İlyas (a.s) </a:t>
            </a:r>
            <a:r>
              <a:rPr lang="tr-TR" sz="2400" dirty="0" err="1" smtClean="0"/>
              <a:t>Kur'an</a:t>
            </a:r>
            <a:r>
              <a:rPr lang="tr-TR" sz="2400" dirty="0" smtClean="0"/>
              <a:t>-ı </a:t>
            </a:r>
            <a:r>
              <a:rPr lang="tr-TR" sz="2400" dirty="0" err="1" smtClean="0"/>
              <a:t>Kerîm'de</a:t>
            </a:r>
            <a:r>
              <a:rPr lang="tr-TR" sz="2400" dirty="0" smtClean="0"/>
              <a:t> iki değişik </a:t>
            </a:r>
            <a:r>
              <a:rPr lang="tr-TR" sz="2400" dirty="0" err="1" smtClean="0"/>
              <a:t>sûrede</a:t>
            </a:r>
            <a:r>
              <a:rPr lang="tr-TR" sz="2400" dirty="0" smtClean="0"/>
              <a:t> anılmıştır. Bir yerde diğer Peygamberler ile birlikte ismi geçmiştir</a:t>
            </a:r>
            <a:endParaRPr lang="tr-TR"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HZ.ELYESA</a:t>
            </a:r>
            <a:endParaRPr lang="tr-TR" sz="2800" dirty="0"/>
          </a:p>
        </p:txBody>
      </p:sp>
      <p:sp>
        <p:nvSpPr>
          <p:cNvPr id="3" name="2 İçerik Yer Tutucusu"/>
          <p:cNvSpPr>
            <a:spLocks noGrp="1"/>
          </p:cNvSpPr>
          <p:nvPr>
            <p:ph idx="1"/>
          </p:nvPr>
        </p:nvSpPr>
        <p:spPr/>
        <p:txBody>
          <a:bodyPr>
            <a:normAutofit fontScale="85000" lnSpcReduction="20000"/>
          </a:bodyPr>
          <a:lstStyle/>
          <a:p>
            <a:r>
              <a:rPr lang="tr-TR" dirty="0" smtClean="0"/>
              <a:t>İsa </a:t>
            </a:r>
            <a:r>
              <a:rPr lang="tr-TR" dirty="0" err="1" smtClean="0"/>
              <a:t>aleyhisselâm</a:t>
            </a:r>
            <a:r>
              <a:rPr lang="tr-TR" dirty="0" smtClean="0"/>
              <a:t>, Hazret-i Meryem'in oğludur Onun doğuşu büyük bir mucize olmuştur Yahudiler bunu anlayamadılar Kötü zanna düşerek Hazret-i Meryem'i cezalandırmak istediler Fakat Hazret-i İsa daha beşikte yatan bir çocuk iken, Yüce Allah'ın kudreti ile konuşmaya başladı: "Ben Allah'ın kuluyum, bana </a:t>
            </a:r>
            <a:r>
              <a:rPr lang="tr-TR" dirty="0" err="1" smtClean="0"/>
              <a:t>kitab</a:t>
            </a:r>
            <a:r>
              <a:rPr lang="tr-TR" dirty="0" smtClean="0"/>
              <a:t> verdi, bana peygamberlik verdi Beni, her nerede bulunursam bulunayım mübarek kıldı," dedi Bu mucizeyi gören Yahudiler, Hazret-i Meryem'i cezalandırmaktan el çektiler Rivayete göre Hazret-i İsa, </a:t>
            </a:r>
            <a:r>
              <a:rPr lang="tr-TR" dirty="0" err="1" smtClean="0"/>
              <a:t>Beyt</a:t>
            </a:r>
            <a:r>
              <a:rPr lang="tr-TR" dirty="0" smtClean="0"/>
              <a:t>-i </a:t>
            </a:r>
            <a:r>
              <a:rPr lang="tr-TR" dirty="0" err="1" smtClean="0"/>
              <a:t>Makdis'e</a:t>
            </a:r>
            <a:r>
              <a:rPr lang="tr-TR" dirty="0" smtClean="0"/>
              <a:t> birkaç kilometre uzaklıkta bulunan "</a:t>
            </a:r>
            <a:r>
              <a:rPr lang="tr-TR" dirty="0" err="1" smtClean="0"/>
              <a:t>Beyt</a:t>
            </a:r>
            <a:r>
              <a:rPr lang="tr-TR" dirty="0" smtClean="0"/>
              <a:t>-i </a:t>
            </a:r>
            <a:r>
              <a:rPr lang="tr-TR" dirty="0" err="1" smtClean="0"/>
              <a:t>Lahm</a:t>
            </a:r>
            <a:r>
              <a:rPr lang="tr-TR" dirty="0" smtClean="0"/>
              <a:t>" köyünde aralık ayının yirmi dördüne </a:t>
            </a:r>
            <a:r>
              <a:rPr lang="tr-TR" dirty="0" err="1" smtClean="0"/>
              <a:t>raslayan</a:t>
            </a:r>
            <a:r>
              <a:rPr lang="tr-TR" dirty="0" smtClean="0"/>
              <a:t> çarşamba gecesi doğmuştur</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HZ.ZÜLKİFL</a:t>
            </a:r>
            <a:endParaRPr lang="tr-TR" sz="2800" dirty="0"/>
          </a:p>
        </p:txBody>
      </p:sp>
      <p:sp>
        <p:nvSpPr>
          <p:cNvPr id="3" name="2 İçerik Yer Tutucusu"/>
          <p:cNvSpPr>
            <a:spLocks noGrp="1"/>
          </p:cNvSpPr>
          <p:nvPr>
            <p:ph idx="1"/>
          </p:nvPr>
        </p:nvSpPr>
        <p:spPr/>
        <p:txBody>
          <a:bodyPr/>
          <a:lstStyle/>
          <a:p>
            <a:pPr fontAlgn="base"/>
            <a:r>
              <a:rPr lang="tr-TR" sz="2800" dirty="0" err="1" smtClean="0"/>
              <a:t>Kur’ân’da</a:t>
            </a:r>
            <a:r>
              <a:rPr lang="tr-TR" sz="2800" dirty="0" smtClean="0"/>
              <a:t> adı geçen peygamberlerden biri.</a:t>
            </a:r>
          </a:p>
          <a:p>
            <a:pPr fontAlgn="base"/>
            <a:r>
              <a:rPr lang="tr-TR" sz="2800" dirty="0" err="1" smtClean="0"/>
              <a:t>Kur’ân’da</a:t>
            </a:r>
            <a:r>
              <a:rPr lang="tr-TR" sz="2800" dirty="0" smtClean="0"/>
              <a:t> iki yerde kendisinden bahsedilmektedir: “</a:t>
            </a:r>
            <a:r>
              <a:rPr lang="tr-TR" sz="2800" dirty="0" err="1" smtClean="0"/>
              <a:t>İsmâil</a:t>
            </a:r>
            <a:r>
              <a:rPr lang="tr-TR" sz="2800" dirty="0" smtClean="0"/>
              <a:t>, İdris ve </a:t>
            </a:r>
            <a:r>
              <a:rPr lang="tr-TR" sz="2800" dirty="0" err="1" smtClean="0"/>
              <a:t>Zülkifl</a:t>
            </a:r>
            <a:r>
              <a:rPr lang="tr-TR" sz="2800" dirty="0" smtClean="0"/>
              <a:t>, hepsi sabredenlerdendi. </a:t>
            </a:r>
          </a:p>
          <a:p>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HZ.YUNUS</a:t>
            </a:r>
            <a:endParaRPr lang="tr-TR" sz="2800" dirty="0"/>
          </a:p>
        </p:txBody>
      </p:sp>
      <p:sp>
        <p:nvSpPr>
          <p:cNvPr id="3" name="2 İçerik Yer Tutucusu"/>
          <p:cNvSpPr>
            <a:spLocks noGrp="1"/>
          </p:cNvSpPr>
          <p:nvPr>
            <p:ph idx="1"/>
          </p:nvPr>
        </p:nvSpPr>
        <p:spPr/>
        <p:txBody>
          <a:bodyPr>
            <a:normAutofit/>
          </a:bodyPr>
          <a:lstStyle/>
          <a:p>
            <a:r>
              <a:rPr lang="tr-TR" sz="2800" dirty="0" smtClean="0"/>
              <a:t>Hazret-i Yunus, İsrail Oğullarından gelen mübarek bir peygamberdir. Annesine </a:t>
            </a:r>
            <a:r>
              <a:rPr lang="tr-TR" sz="2800" dirty="0" err="1" smtClean="0"/>
              <a:t>nisbetle</a:t>
            </a:r>
            <a:r>
              <a:rPr lang="tr-TR" sz="2800" dirty="0" smtClean="0"/>
              <a:t> "Yunus </a:t>
            </a:r>
            <a:r>
              <a:rPr lang="tr-TR" sz="2800" dirty="0" err="1" smtClean="0"/>
              <a:t>ibni</a:t>
            </a:r>
            <a:r>
              <a:rPr lang="tr-TR" sz="2800" dirty="0" smtClean="0"/>
              <a:t> </a:t>
            </a:r>
            <a:r>
              <a:rPr lang="tr-TR" sz="2800" dirty="0" err="1" smtClean="0"/>
              <a:t>Metta</a:t>
            </a:r>
            <a:r>
              <a:rPr lang="tr-TR" sz="2800" dirty="0" smtClean="0"/>
              <a:t>" diye anılır. </a:t>
            </a:r>
            <a:r>
              <a:rPr lang="tr-TR" sz="2800" dirty="0" err="1" smtClean="0"/>
              <a:t>Asuriye</a:t>
            </a:r>
            <a:r>
              <a:rPr lang="tr-TR" sz="2800" dirty="0" smtClean="0"/>
              <a:t> Devletinin hükümet merkezi olan bugünkü Musul şehrinin karşısında harabesi görülen "</a:t>
            </a:r>
            <a:r>
              <a:rPr lang="tr-TR" sz="2800" dirty="0" err="1" smtClean="0"/>
              <a:t>Ninova</a:t>
            </a:r>
            <a:r>
              <a:rPr lang="tr-TR" sz="2800" dirty="0" smtClean="0"/>
              <a:t>" halkına peygamber gönderilmiştir. Putlara tapmakta olan </a:t>
            </a:r>
            <a:r>
              <a:rPr lang="tr-TR" sz="2800" dirty="0" err="1" smtClean="0"/>
              <a:t>Ninova</a:t>
            </a:r>
            <a:r>
              <a:rPr lang="tr-TR" sz="2800" dirty="0" smtClean="0"/>
              <a:t> halkı, Hazret-i Yunus'un otuz üç sene devam eden öğütlerini dinlemediler. Hazreti Yunus da, Allah tarafından kendisine izin verilmeden </a:t>
            </a:r>
            <a:r>
              <a:rPr lang="tr-TR" sz="2800" dirty="0" err="1" smtClean="0"/>
              <a:t>Ninova'yı</a:t>
            </a:r>
            <a:r>
              <a:rPr lang="tr-TR" sz="2800" dirty="0" smtClean="0"/>
              <a:t> terk etti. </a:t>
            </a:r>
            <a:endParaRPr lang="tr-TR" sz="2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HZ.ZEKERİYA</a:t>
            </a:r>
            <a:endParaRPr lang="tr-TR" sz="2800" dirty="0"/>
          </a:p>
        </p:txBody>
      </p:sp>
      <p:sp>
        <p:nvSpPr>
          <p:cNvPr id="3" name="2 İçerik Yer Tutucusu"/>
          <p:cNvSpPr>
            <a:spLocks noGrp="1"/>
          </p:cNvSpPr>
          <p:nvPr>
            <p:ph idx="1"/>
          </p:nvPr>
        </p:nvSpPr>
        <p:spPr/>
        <p:txBody>
          <a:bodyPr>
            <a:normAutofit/>
          </a:bodyPr>
          <a:lstStyle/>
          <a:p>
            <a:pPr fontAlgn="base"/>
            <a:r>
              <a:rPr lang="tr-TR" sz="2800" dirty="0" err="1" smtClean="0"/>
              <a:t>Kur’ân’da</a:t>
            </a:r>
            <a:r>
              <a:rPr lang="tr-TR" sz="2800" dirty="0" smtClean="0"/>
              <a:t> adı gelen peygamberlerden biri. Soyu </a:t>
            </a:r>
            <a:r>
              <a:rPr lang="tr-TR" sz="2800" dirty="0" err="1" smtClean="0"/>
              <a:t>Dâvud</a:t>
            </a:r>
            <a:r>
              <a:rPr lang="tr-TR" sz="2800" dirty="0" smtClean="0"/>
              <a:t> (a.s)’a dayanmaktadır. </a:t>
            </a:r>
            <a:r>
              <a:rPr lang="tr-TR" sz="2800" dirty="0" err="1" smtClean="0"/>
              <a:t>Kur’ân’da</a:t>
            </a:r>
            <a:r>
              <a:rPr lang="tr-TR" sz="2800" dirty="0" smtClean="0"/>
              <a:t> anılan </a:t>
            </a:r>
            <a:r>
              <a:rPr lang="tr-TR" sz="2800" dirty="0" err="1" smtClean="0"/>
              <a:t>duâlarından</a:t>
            </a:r>
            <a:r>
              <a:rPr lang="tr-TR" sz="2800" dirty="0" smtClean="0"/>
              <a:t> (Meryem, 16/6) anlaşıldığına göre, soyu daha sonra </a:t>
            </a:r>
            <a:r>
              <a:rPr lang="tr-TR" sz="2800" dirty="0" err="1" smtClean="0"/>
              <a:t>Yâkub</a:t>
            </a:r>
            <a:r>
              <a:rPr lang="tr-TR" sz="2800" dirty="0" smtClean="0"/>
              <a:t> (a.s)’a varmaktadır (el-</a:t>
            </a:r>
            <a:r>
              <a:rPr lang="tr-TR" sz="2800" dirty="0" err="1" smtClean="0"/>
              <a:t>Kurtubî</a:t>
            </a:r>
            <a:r>
              <a:rPr lang="tr-TR" sz="2800" dirty="0" smtClean="0"/>
              <a:t>, </a:t>
            </a:r>
            <a:r>
              <a:rPr lang="tr-TR" sz="2800" dirty="0" err="1" smtClean="0"/>
              <a:t>Ahkâmu’l</a:t>
            </a:r>
            <a:r>
              <a:rPr lang="tr-TR" sz="2800" dirty="0" smtClean="0"/>
              <a:t>-</a:t>
            </a:r>
            <a:r>
              <a:rPr lang="tr-TR" sz="2800" dirty="0" err="1" smtClean="0"/>
              <a:t>Kur’ân</a:t>
            </a:r>
            <a:r>
              <a:rPr lang="tr-TR" sz="2800" dirty="0" smtClean="0"/>
              <a:t>, Kahire 1967, XI, 82; er-</a:t>
            </a:r>
            <a:r>
              <a:rPr lang="tr-TR" sz="2800" dirty="0" err="1" smtClean="0"/>
              <a:t>Razî</a:t>
            </a:r>
            <a:r>
              <a:rPr lang="tr-TR" sz="2800" dirty="0" smtClean="0"/>
              <a:t>, </a:t>
            </a:r>
            <a:r>
              <a:rPr lang="tr-TR" sz="2800" dirty="0" err="1" smtClean="0"/>
              <a:t>Mefâtihu’l</a:t>
            </a:r>
            <a:r>
              <a:rPr lang="tr-TR" sz="2800" dirty="0" smtClean="0"/>
              <a:t>-</a:t>
            </a:r>
            <a:r>
              <a:rPr lang="tr-TR" sz="2800" dirty="0" err="1" smtClean="0"/>
              <a:t>Gayb</a:t>
            </a:r>
            <a:r>
              <a:rPr lang="tr-TR" sz="2800" dirty="0" smtClean="0"/>
              <a:t>, Mısır 1937, V, 769).</a:t>
            </a:r>
          </a:p>
          <a:p>
            <a:pPr fontAlgn="base"/>
            <a:r>
              <a:rPr lang="tr-TR" sz="2800" dirty="0" err="1" smtClean="0"/>
              <a:t>Zekeriyya</a:t>
            </a:r>
            <a:r>
              <a:rPr lang="tr-TR" sz="2800" dirty="0" smtClean="0"/>
              <a:t> (a.s) </a:t>
            </a:r>
            <a:r>
              <a:rPr lang="tr-TR" sz="2800" dirty="0" err="1" smtClean="0"/>
              <a:t>İsrâiloğullarının</a:t>
            </a:r>
            <a:r>
              <a:rPr lang="tr-TR" sz="2800" dirty="0" smtClean="0"/>
              <a:t> peygamberi olduğu gibi, aynı zamanda onların bilgini, reisi ve müşaviri yani danışmanı idi (es-</a:t>
            </a:r>
            <a:r>
              <a:rPr lang="tr-TR" sz="2800" dirty="0" err="1" smtClean="0"/>
              <a:t>Sa’l</a:t>
            </a:r>
            <a:r>
              <a:rPr lang="tr-TR" sz="2800" dirty="0" smtClean="0"/>
              <a:t>-</a:t>
            </a:r>
            <a:r>
              <a:rPr lang="tr-TR" sz="2800" dirty="0" err="1" smtClean="0"/>
              <a:t>ebî</a:t>
            </a:r>
            <a:r>
              <a:rPr lang="tr-TR" sz="2800" dirty="0" smtClean="0"/>
              <a:t>, el-</a:t>
            </a:r>
            <a:r>
              <a:rPr lang="tr-TR" sz="2800" dirty="0" err="1" smtClean="0"/>
              <a:t>Arais</a:t>
            </a:r>
            <a:r>
              <a:rPr lang="tr-TR" sz="2800" dirty="0" smtClean="0"/>
              <a:t>, 1951, 372).</a:t>
            </a:r>
          </a:p>
          <a:p>
            <a:endParaRPr lang="tr-TR" sz="2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HZ.YAHYA</a:t>
            </a:r>
            <a:endParaRPr lang="tr-TR" sz="2800" dirty="0"/>
          </a:p>
        </p:txBody>
      </p:sp>
      <p:sp>
        <p:nvSpPr>
          <p:cNvPr id="3" name="2 İçerik Yer Tutucusu"/>
          <p:cNvSpPr>
            <a:spLocks noGrp="1"/>
          </p:cNvSpPr>
          <p:nvPr>
            <p:ph idx="1"/>
          </p:nvPr>
        </p:nvSpPr>
        <p:spPr/>
        <p:txBody>
          <a:bodyPr>
            <a:normAutofit fontScale="62500" lnSpcReduction="20000"/>
          </a:bodyPr>
          <a:lstStyle/>
          <a:p>
            <a:r>
              <a:rPr lang="tr-TR" dirty="0" smtClean="0"/>
              <a:t>Hazret-i Yahya, </a:t>
            </a:r>
            <a:r>
              <a:rPr lang="tr-TR" dirty="0" err="1" smtClean="0"/>
              <a:t>Zekeriyya</a:t>
            </a:r>
            <a:r>
              <a:rPr lang="tr-TR" dirty="0" smtClean="0"/>
              <a:t> </a:t>
            </a:r>
            <a:r>
              <a:rPr lang="tr-TR" dirty="0" err="1" smtClean="0"/>
              <a:t>aleyhisselâm'ın</a:t>
            </a:r>
            <a:r>
              <a:rPr lang="tr-TR" dirty="0" smtClean="0"/>
              <a:t> oğludur. Babası yaşlı iken annesi </a:t>
            </a:r>
            <a:r>
              <a:rPr lang="tr-TR" dirty="0" err="1" smtClean="0"/>
              <a:t>İşa'dan</a:t>
            </a:r>
            <a:r>
              <a:rPr lang="tr-TR" dirty="0" smtClean="0"/>
              <a:t> doğmuştur. Yüce Allah'ın azabından son derece korkar, günleri ah ve inilti ile geçerdi. Daha genç yaşta kendisine peygamberlik ihsan edildi. Rivayete göre, Hazret-i İsa'dan üç sene veya altı ay önce doğmuştur. İlk önce Hazret-i Musa'nın şeriatı ile amel ederdi. Sonra İncil'in Hazret-i İsa'ya verilmesi üzerine, İsa </a:t>
            </a:r>
            <a:r>
              <a:rPr lang="tr-TR" dirty="0" err="1" smtClean="0"/>
              <a:t>aleyhisselâm'ın</a:t>
            </a:r>
            <a:r>
              <a:rPr lang="tr-TR" dirty="0" smtClean="0"/>
              <a:t> şeriatı ile amel etmekle görevlendirildi.</a:t>
            </a:r>
            <a:br>
              <a:rPr lang="tr-TR" dirty="0" smtClean="0"/>
            </a:br>
            <a:r>
              <a:rPr lang="tr-TR" dirty="0" smtClean="0"/>
              <a:t/>
            </a:r>
            <a:br>
              <a:rPr lang="tr-TR" dirty="0" smtClean="0"/>
            </a:br>
            <a:r>
              <a:rPr lang="tr-TR" dirty="0" smtClean="0"/>
              <a:t>Yahya </a:t>
            </a:r>
            <a:r>
              <a:rPr lang="tr-TR" dirty="0" err="1" smtClean="0"/>
              <a:t>aleyhisselâm</a:t>
            </a:r>
            <a:r>
              <a:rPr lang="tr-TR" dirty="0" smtClean="0"/>
              <a:t>, Hazret-i İsa'nın şeriatı ile amele başladığı bir anda idi ki, İsrail Oğullarının Reisi "</a:t>
            </a:r>
            <a:r>
              <a:rPr lang="tr-TR" dirty="0" err="1" smtClean="0"/>
              <a:t>Hiredus</a:t>
            </a:r>
            <a:r>
              <a:rPr lang="tr-TR" dirty="0" smtClean="0"/>
              <a:t>". Musa peygamberin şeriatı üzere kendi kardeşinin kızını almak istedi. Fakat Hazret-i Yahya, İsa peygamberin şeriatına dayanarak, artık bu nikâhın caiz olamayacağını bildirdi. Bunun üzerine hırsa kapılan Reis, O masum peygamberi henüz otuz yaşlarında iken </a:t>
            </a:r>
            <a:r>
              <a:rPr lang="tr-TR" dirty="0" err="1" smtClean="0"/>
              <a:t>şehid</a:t>
            </a:r>
            <a:r>
              <a:rPr lang="tr-TR" dirty="0" smtClean="0"/>
              <a:t> etti. Bu </a:t>
            </a:r>
            <a:r>
              <a:rPr lang="tr-TR" dirty="0" err="1" smtClean="0"/>
              <a:t>şehid</a:t>
            </a:r>
            <a:r>
              <a:rPr lang="tr-TR" dirty="0" smtClean="0"/>
              <a:t> edilişi, rivayete göre, göğe yükseltilmesinden bir yıl önce meydana gelmiştir. Bu cinayeti işleyenler, bunun cezasını çekmiştir. </a:t>
            </a:r>
            <a:r>
              <a:rPr lang="tr-TR" dirty="0" err="1" smtClean="0"/>
              <a:t>Yurdları</a:t>
            </a:r>
            <a:r>
              <a:rPr lang="tr-TR" dirty="0" smtClean="0"/>
              <a:t> </a:t>
            </a:r>
            <a:r>
              <a:rPr lang="tr-TR" dirty="0" err="1" smtClean="0"/>
              <a:t>harab</a:t>
            </a:r>
            <a:r>
              <a:rPr lang="tr-TR" dirty="0" smtClean="0"/>
              <a:t> olmuş, nesilleri kesilip gitmiştir. </a:t>
            </a:r>
            <a:r>
              <a:rPr lang="tr-TR" dirty="0" err="1" smtClean="0"/>
              <a:t>Ahirette</a:t>
            </a:r>
            <a:r>
              <a:rPr lang="tr-TR" dirty="0" smtClean="0"/>
              <a:t> görecekleri </a:t>
            </a:r>
            <a:r>
              <a:rPr lang="tr-TR" dirty="0" err="1" smtClean="0"/>
              <a:t>azab</a:t>
            </a:r>
            <a:r>
              <a:rPr lang="tr-TR" dirty="0" smtClean="0"/>
              <a:t> ise, çok daha korkunçtur.</a:t>
            </a:r>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HZ.İSA</a:t>
            </a:r>
            <a:endParaRPr lang="tr-TR" sz="2800" dirty="0"/>
          </a:p>
        </p:txBody>
      </p:sp>
      <p:sp>
        <p:nvSpPr>
          <p:cNvPr id="3" name="2 İçerik Yer Tutucusu"/>
          <p:cNvSpPr>
            <a:spLocks noGrp="1"/>
          </p:cNvSpPr>
          <p:nvPr>
            <p:ph idx="1"/>
          </p:nvPr>
        </p:nvSpPr>
        <p:spPr/>
        <p:txBody>
          <a:bodyPr>
            <a:noAutofit/>
          </a:bodyPr>
          <a:lstStyle/>
          <a:p>
            <a:r>
              <a:rPr lang="tr-TR" sz="1800" dirty="0" smtClean="0"/>
              <a:t>İsa </a:t>
            </a:r>
            <a:r>
              <a:rPr lang="tr-TR" sz="1800" dirty="0" err="1" smtClean="0"/>
              <a:t>aleyhisselâm</a:t>
            </a:r>
            <a:r>
              <a:rPr lang="tr-TR" sz="1800" dirty="0" smtClean="0"/>
              <a:t>, Hazret-i Meryem'in oğludur Onun doğuşu büyük bir mucize olmuştur Yahudiler bunu anlayamadılar Kötü zanna düşerek Hazret-i Meryem'i cezalandırmak istediler Fakat Hazret-i İsa daha beşikte yatan bir çocuk iken, Yüce Allah'ın kudreti ile konuşmaya başladı: "Ben Allah'ın kuluyum, bana </a:t>
            </a:r>
            <a:r>
              <a:rPr lang="tr-TR" sz="1800" dirty="0" err="1" smtClean="0"/>
              <a:t>kitab</a:t>
            </a:r>
            <a:r>
              <a:rPr lang="tr-TR" sz="1800" dirty="0" smtClean="0"/>
              <a:t> verdi, bana peygamberlik verdi Beni, her nerede bulunursam bulunayım mübarek kıldı," dedi Bu mucizeyi gören Yahudiler, Hazret-i Meryem'i cezalandırmaktan el çektiler Rivayete göre Hazret-i İsa, </a:t>
            </a:r>
            <a:r>
              <a:rPr lang="tr-TR" sz="1800" dirty="0" err="1" smtClean="0"/>
              <a:t>Beyt</a:t>
            </a:r>
            <a:r>
              <a:rPr lang="tr-TR" sz="1800" dirty="0" smtClean="0"/>
              <a:t>-i </a:t>
            </a:r>
            <a:r>
              <a:rPr lang="tr-TR" sz="1800" dirty="0" err="1" smtClean="0"/>
              <a:t>Makdis'e</a:t>
            </a:r>
            <a:r>
              <a:rPr lang="tr-TR" sz="1800" dirty="0" smtClean="0"/>
              <a:t> birkaç kilometre uzaklıkta bulunan "</a:t>
            </a:r>
            <a:r>
              <a:rPr lang="tr-TR" sz="1800" dirty="0" err="1" smtClean="0"/>
              <a:t>Beyt</a:t>
            </a:r>
            <a:r>
              <a:rPr lang="tr-TR" sz="1800" dirty="0" smtClean="0"/>
              <a:t>-i </a:t>
            </a:r>
            <a:r>
              <a:rPr lang="tr-TR" sz="1800" dirty="0" err="1" smtClean="0"/>
              <a:t>Lahm</a:t>
            </a:r>
            <a:r>
              <a:rPr lang="tr-TR" sz="1800" dirty="0" smtClean="0"/>
              <a:t>" köyünde aralık ayının yirmi dördüne </a:t>
            </a:r>
            <a:r>
              <a:rPr lang="tr-TR" sz="1800" dirty="0" err="1" smtClean="0"/>
              <a:t>raslayan</a:t>
            </a:r>
            <a:r>
              <a:rPr lang="tr-TR" sz="1800" dirty="0" smtClean="0"/>
              <a:t> çarşamba gecesi doğmuştur</a:t>
            </a:r>
            <a:br>
              <a:rPr lang="tr-TR" sz="1800" dirty="0" smtClean="0"/>
            </a:br>
            <a:r>
              <a:rPr lang="tr-TR" sz="1800" dirty="0" smtClean="0"/>
              <a:t/>
            </a:r>
            <a:br>
              <a:rPr lang="tr-TR" sz="1800" dirty="0" smtClean="0"/>
            </a:br>
            <a:r>
              <a:rPr lang="tr-TR" sz="1800" dirty="0" smtClean="0"/>
              <a:t>Hazret-i Meryem kocaya varmamış olan ve melekler kadar temiz ve iffetli bir halde bulunan bir hal içinde yaşarken, sadece Allah'ın kudreti ile İsa'ya gebe kalmıştı </a:t>
            </a:r>
            <a:r>
              <a:rPr lang="tr-TR" sz="1800" dirty="0" err="1" smtClean="0"/>
              <a:t>Kur'ân</a:t>
            </a:r>
            <a:r>
              <a:rPr lang="tr-TR" sz="1800" dirty="0" smtClean="0"/>
              <a:t>-ı </a:t>
            </a:r>
            <a:r>
              <a:rPr lang="tr-TR" sz="1800" dirty="0" err="1" smtClean="0"/>
              <a:t>Kerîm</a:t>
            </a:r>
            <a:r>
              <a:rPr lang="tr-TR" sz="1800" dirty="0" smtClean="0"/>
              <a:t> bunu açıkça beyan buyurmaktadır Bütün </a:t>
            </a:r>
            <a:r>
              <a:rPr lang="tr-TR" sz="1800" dirty="0" err="1" smtClean="0"/>
              <a:t>rnüslümanlar</a:t>
            </a:r>
            <a:r>
              <a:rPr lang="tr-TR" sz="1800" dirty="0" smtClean="0"/>
              <a:t> bu inancı taşımaktadır Yüce Allah'ımızın büyük kudretini düşünenler, O'nun nice mucizeler gösterdiğini hatırlayanlar, Hazret-i Âdem'in anasız-babasız yaratıldığını düşünenler, artık Hazret-i İsa'nın bu yaratılışını uzak göremezler Bunu hiç bir zaman inkâr edemezler Hazret-i İsa'nın böyle bir mucize olarak yaratılışını inkâr etmek, </a:t>
            </a:r>
            <a:r>
              <a:rPr lang="tr-TR" sz="1800" dirty="0" err="1" smtClean="0"/>
              <a:t>Kur'ân</a:t>
            </a:r>
            <a:r>
              <a:rPr lang="tr-TR" sz="1800" dirty="0" smtClean="0"/>
              <a:t>-ı </a:t>
            </a:r>
            <a:r>
              <a:rPr lang="tr-TR" sz="1800" dirty="0" err="1" smtClean="0"/>
              <a:t>Kerîm'in</a:t>
            </a:r>
            <a:r>
              <a:rPr lang="tr-TR" sz="1800" dirty="0" smtClean="0"/>
              <a:t> </a:t>
            </a:r>
            <a:r>
              <a:rPr lang="tr-TR" sz="1800" dirty="0" err="1" smtClean="0"/>
              <a:t>şahidliğini</a:t>
            </a:r>
            <a:r>
              <a:rPr lang="tr-TR" sz="1800" dirty="0" smtClean="0"/>
              <a:t> yalanlamak demektir Bunu ise, hiç bir </a:t>
            </a:r>
            <a:r>
              <a:rPr lang="tr-TR" sz="1800" dirty="0" err="1" smtClean="0"/>
              <a:t>mü'min</a:t>
            </a:r>
            <a:r>
              <a:rPr lang="tr-TR" sz="1800" dirty="0" smtClean="0"/>
              <a:t> yapamaz; çünkü imandan çıkmış olur.</a:t>
            </a:r>
            <a:endParaRPr lang="tr-TR" sz="1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smtClean="0"/>
              <a:t>HZ.MUHAMMED (PEYGAMBER EFENDİMİZ)</a:t>
            </a:r>
            <a:endParaRPr lang="tr-TR" sz="2800" dirty="0"/>
          </a:p>
        </p:txBody>
      </p:sp>
      <p:sp>
        <p:nvSpPr>
          <p:cNvPr id="3" name="2 İçerik Yer Tutucusu"/>
          <p:cNvSpPr>
            <a:spLocks noGrp="1"/>
          </p:cNvSpPr>
          <p:nvPr>
            <p:ph idx="1"/>
          </p:nvPr>
        </p:nvSpPr>
        <p:spPr/>
        <p:txBody>
          <a:bodyPr>
            <a:noAutofit/>
          </a:bodyPr>
          <a:lstStyle/>
          <a:p>
            <a:r>
              <a:rPr lang="tr-TR" sz="1600" dirty="0" smtClean="0"/>
              <a:t>Hz Muhammed (SAV) 571 yılında Mekke de dünyaya geldi Doğmadan önce babası vefat etti Doğduktan kısa bir süre sonra annesini kaybetti Sonra dedesi </a:t>
            </a:r>
            <a:r>
              <a:rPr lang="tr-TR" sz="1600" dirty="0" err="1" smtClean="0"/>
              <a:t>Abdulmuttalip</a:t>
            </a:r>
            <a:r>
              <a:rPr lang="tr-TR" sz="1600" dirty="0" smtClean="0"/>
              <a:t> in himayesini girdi Onun ölümünden sonra da amcası </a:t>
            </a:r>
            <a:r>
              <a:rPr lang="tr-TR" sz="1600" dirty="0" err="1" smtClean="0"/>
              <a:t>ebu</a:t>
            </a:r>
            <a:r>
              <a:rPr lang="tr-TR" sz="1600" dirty="0" smtClean="0"/>
              <a:t> talibin yanında kalmaya başladı Küçük yaşlardan itibaren ticarete atıldı </a:t>
            </a:r>
            <a:r>
              <a:rPr lang="tr-TR" sz="1600" dirty="0" err="1" smtClean="0"/>
              <a:t>Mekkede</a:t>
            </a:r>
            <a:r>
              <a:rPr lang="tr-TR" sz="1600" dirty="0" smtClean="0"/>
              <a:t> yaşayan ve puta tapan insanlara karşı çıkıyordu Bu nedenle o insanlardan uzak kalmak için sürekli gözlerden uzak </a:t>
            </a:r>
            <a:r>
              <a:rPr lang="tr-TR" sz="1600" dirty="0" err="1" smtClean="0"/>
              <a:t>hira</a:t>
            </a:r>
            <a:r>
              <a:rPr lang="tr-TR" sz="1600" dirty="0" smtClean="0"/>
              <a:t> </a:t>
            </a:r>
            <a:r>
              <a:rPr lang="tr-TR" sz="1600" dirty="0" err="1" smtClean="0"/>
              <a:t>mağrasına</a:t>
            </a:r>
            <a:r>
              <a:rPr lang="tr-TR" sz="1600" dirty="0" smtClean="0"/>
              <a:t> çekiliyordu Bu arada ilk eşi </a:t>
            </a:r>
            <a:r>
              <a:rPr lang="tr-TR" sz="1600" dirty="0" err="1" smtClean="0"/>
              <a:t>hz</a:t>
            </a:r>
            <a:r>
              <a:rPr lang="tr-TR" sz="1600" dirty="0" smtClean="0"/>
              <a:t> </a:t>
            </a:r>
            <a:r>
              <a:rPr lang="tr-TR" sz="1600" dirty="0" err="1" smtClean="0"/>
              <a:t>haticeyle</a:t>
            </a:r>
            <a:r>
              <a:rPr lang="tr-TR" sz="1600" dirty="0" smtClean="0"/>
              <a:t> evlendi Hazreti </a:t>
            </a:r>
            <a:r>
              <a:rPr lang="tr-TR" sz="1600" dirty="0" err="1" smtClean="0"/>
              <a:t>haticeden</a:t>
            </a:r>
            <a:r>
              <a:rPr lang="tr-TR" sz="1600" dirty="0" smtClean="0"/>
              <a:t> Kasım, Abdullah, Zeynep, Rukiye, </a:t>
            </a:r>
            <a:r>
              <a:rPr lang="tr-TR" sz="1600" dirty="0" err="1" smtClean="0"/>
              <a:t>Ümmü</a:t>
            </a:r>
            <a:r>
              <a:rPr lang="tr-TR" sz="1600" dirty="0" smtClean="0"/>
              <a:t> Gülsüm, </a:t>
            </a:r>
            <a:r>
              <a:rPr lang="tr-TR" sz="1600" dirty="0" err="1" smtClean="0"/>
              <a:t>Fatıma</a:t>
            </a:r>
            <a:r>
              <a:rPr lang="tr-TR" sz="1600" dirty="0" smtClean="0"/>
              <a:t> adında altı çocuğu oldu Kasım ve Abdullah küçük yaştayken vefat etti Yine bir gün </a:t>
            </a:r>
            <a:r>
              <a:rPr lang="tr-TR" sz="1600" dirty="0" err="1" smtClean="0"/>
              <a:t>hira</a:t>
            </a:r>
            <a:r>
              <a:rPr lang="tr-TR" sz="1600" dirty="0" smtClean="0"/>
              <a:t> </a:t>
            </a:r>
            <a:r>
              <a:rPr lang="tr-TR" sz="1600" dirty="0" err="1" smtClean="0"/>
              <a:t>mağrasına</a:t>
            </a:r>
            <a:r>
              <a:rPr lang="tr-TR" sz="1600" dirty="0" smtClean="0"/>
              <a:t> çekildiğinde vahiy meleği olan Cebrail geldi ve ona ilk </a:t>
            </a:r>
            <a:r>
              <a:rPr lang="tr-TR" sz="1600" dirty="0" err="1" smtClean="0"/>
              <a:t>vahy</a:t>
            </a:r>
            <a:r>
              <a:rPr lang="tr-TR" sz="1600" dirty="0" smtClean="0"/>
              <a:t> oku emrini verdi Böylece </a:t>
            </a:r>
            <a:r>
              <a:rPr lang="tr-TR" sz="1600" dirty="0" err="1" smtClean="0"/>
              <a:t>hz</a:t>
            </a:r>
            <a:r>
              <a:rPr lang="tr-TR" sz="1600" dirty="0" smtClean="0"/>
              <a:t> </a:t>
            </a:r>
            <a:r>
              <a:rPr lang="tr-TR" sz="1600" dirty="0" err="1" smtClean="0"/>
              <a:t>Muhammede</a:t>
            </a:r>
            <a:r>
              <a:rPr lang="tr-TR" sz="1600" dirty="0" smtClean="0"/>
              <a:t> (SAV) 40 yaşında peygamberlik verilmiş oldu Ona ilk eşi </a:t>
            </a:r>
            <a:r>
              <a:rPr lang="tr-TR" sz="1600" dirty="0" err="1" smtClean="0"/>
              <a:t>hz</a:t>
            </a:r>
            <a:r>
              <a:rPr lang="tr-TR" sz="1600" dirty="0" smtClean="0"/>
              <a:t> Hatice iman etti ardından </a:t>
            </a:r>
            <a:r>
              <a:rPr lang="tr-TR" sz="1600" dirty="0" err="1" smtClean="0"/>
              <a:t>hz</a:t>
            </a:r>
            <a:r>
              <a:rPr lang="tr-TR" sz="1600" dirty="0" smtClean="0"/>
              <a:t> Ali sonra </a:t>
            </a:r>
            <a:r>
              <a:rPr lang="tr-TR" sz="1600" dirty="0" err="1" smtClean="0"/>
              <a:t>Zeyd</a:t>
            </a:r>
            <a:r>
              <a:rPr lang="tr-TR" sz="1600" dirty="0" smtClean="0"/>
              <a:t> bin harise </a:t>
            </a:r>
            <a:r>
              <a:rPr lang="tr-TR" sz="1600" dirty="0" err="1" smtClean="0"/>
              <a:t>ardındanda</a:t>
            </a:r>
            <a:r>
              <a:rPr lang="tr-TR" sz="1600" dirty="0" smtClean="0"/>
              <a:t> Hz Ebu Bekir iman etti sonra birçok insan bu mesaja kulak verdi Müslümanların çok olmasına rağmen </a:t>
            </a:r>
            <a:r>
              <a:rPr lang="tr-TR" sz="1600" dirty="0" err="1" smtClean="0"/>
              <a:t>mekkenin</a:t>
            </a:r>
            <a:r>
              <a:rPr lang="tr-TR" sz="1600" dirty="0" smtClean="0"/>
              <a:t> ileri gelenleri Müslümanlara türlü eziyetler işkenceler ve boykot uyguluyorlardı Budan korunmak için bir kısım Müslüman </a:t>
            </a:r>
            <a:r>
              <a:rPr lang="tr-TR" sz="1600" dirty="0" err="1" smtClean="0"/>
              <a:t>habeşistana</a:t>
            </a:r>
            <a:r>
              <a:rPr lang="tr-TR" sz="1600" dirty="0" smtClean="0"/>
              <a:t> hicret etti Daha sonra arkalarında bir kısım Müslüman daha </a:t>
            </a:r>
            <a:r>
              <a:rPr lang="tr-TR" sz="1600" dirty="0" err="1" smtClean="0"/>
              <a:t>habeşistana</a:t>
            </a:r>
            <a:r>
              <a:rPr lang="tr-TR" sz="1600" dirty="0" smtClean="0"/>
              <a:t> hicret </a:t>
            </a:r>
            <a:r>
              <a:rPr lang="tr-TR" sz="1600" dirty="0" err="1" smtClean="0"/>
              <a:t>ettiSonunda</a:t>
            </a:r>
            <a:r>
              <a:rPr lang="tr-TR" sz="1600" dirty="0" smtClean="0"/>
              <a:t> </a:t>
            </a:r>
            <a:r>
              <a:rPr lang="tr-TR" sz="1600" dirty="0" err="1" smtClean="0"/>
              <a:t>hzMuhammedin</a:t>
            </a:r>
            <a:r>
              <a:rPr lang="tr-TR" sz="1600" dirty="0" smtClean="0"/>
              <a:t> (SAV) emriyle bütün Müslümanlar </a:t>
            </a:r>
            <a:r>
              <a:rPr lang="tr-TR" sz="1600" dirty="0" err="1" smtClean="0"/>
              <a:t>medineye</a:t>
            </a:r>
            <a:r>
              <a:rPr lang="tr-TR" sz="1600" dirty="0" smtClean="0"/>
              <a:t> hicret etti Önden Müslümanlar gitti arkalarından da Hz Muhammed ve arkadaşı Ebu Bekir gitti Medine yerlileri (</a:t>
            </a:r>
            <a:r>
              <a:rPr lang="tr-TR" sz="1600" dirty="0" err="1" smtClean="0"/>
              <a:t>ensar</a:t>
            </a:r>
            <a:r>
              <a:rPr lang="tr-TR" sz="1600" dirty="0" smtClean="0"/>
              <a:t>) Müslümanları çok iyi karşıladılar Medine yerlileriyle(</a:t>
            </a:r>
            <a:r>
              <a:rPr lang="tr-TR" sz="1600" dirty="0" err="1" smtClean="0"/>
              <a:t>ensar</a:t>
            </a:r>
            <a:r>
              <a:rPr lang="tr-TR" sz="1600" dirty="0" smtClean="0"/>
              <a:t>) </a:t>
            </a:r>
            <a:r>
              <a:rPr lang="tr-TR" sz="1600" dirty="0" err="1" smtClean="0"/>
              <a:t>mekkeden</a:t>
            </a:r>
            <a:r>
              <a:rPr lang="tr-TR" sz="1600" dirty="0" smtClean="0"/>
              <a:t> hicret edenler (muhacir) kardeş ilan edildi Böylece Medine İslam devleti kurulmuş oldu İslam devletinin kurulmasıyla müşrikler Müslümanlara saldırmaya başladı ilk savaş Bedir savaşı oldu Müslümanlar ticaret için giden bir Mekke kervanını </a:t>
            </a:r>
            <a:r>
              <a:rPr lang="tr-TR" sz="1600" dirty="0" err="1" smtClean="0"/>
              <a:t>mekkede</a:t>
            </a:r>
            <a:r>
              <a:rPr lang="tr-TR" sz="1600" dirty="0" smtClean="0"/>
              <a:t> kalan eşyaları için el koymak istediler bunu duyan Mekkeliler savaş hazırlığı yaptılar ve Müslümanların üzerine geldiler.</a:t>
            </a:r>
            <a:endParaRPr lang="tr-TR"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Peygamberlerİn</a:t>
            </a:r>
            <a:r>
              <a:rPr lang="tr-TR" dirty="0" smtClean="0"/>
              <a:t> ŞEMA HALİNDE GÖSTERİMİ</a:t>
            </a:r>
            <a:endParaRPr lang="tr-TR" dirty="0"/>
          </a:p>
        </p:txBody>
      </p:sp>
      <p:pic>
        <p:nvPicPr>
          <p:cNvPr id="4" name="3 İçerik Yer Tutucusu" descr="prophetmohammedfamilytr.gif"/>
          <p:cNvPicPr>
            <a:picLocks noGrp="1" noChangeAspect="1"/>
          </p:cNvPicPr>
          <p:nvPr>
            <p:ph idx="1"/>
          </p:nvPr>
        </p:nvPicPr>
        <p:blipFill>
          <a:blip r:embed="rId2" cstate="print"/>
          <a:stretch>
            <a:fillRect/>
          </a:stretch>
        </p:blipFill>
        <p:spPr>
          <a:xfrm>
            <a:off x="467544" y="1412776"/>
            <a:ext cx="8280920" cy="5256584"/>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err="1" smtClean="0"/>
              <a:t>KaynakÇA</a:t>
            </a:r>
            <a:endParaRPr lang="tr-TR" sz="2800" dirty="0"/>
          </a:p>
        </p:txBody>
      </p:sp>
      <p:sp>
        <p:nvSpPr>
          <p:cNvPr id="3" name="2 İçerik Yer Tutucusu"/>
          <p:cNvSpPr>
            <a:spLocks noGrp="1"/>
          </p:cNvSpPr>
          <p:nvPr>
            <p:ph idx="1"/>
          </p:nvPr>
        </p:nvSpPr>
        <p:spPr/>
        <p:txBody>
          <a:bodyPr>
            <a:normAutofit/>
          </a:bodyPr>
          <a:lstStyle/>
          <a:p>
            <a:r>
              <a:rPr lang="tr-TR" sz="2800" dirty="0" smtClean="0">
                <a:hlinkClick r:id="rId2"/>
              </a:rPr>
              <a:t>http://www.</a:t>
            </a:r>
            <a:r>
              <a:rPr lang="tr-TR" sz="2800" dirty="0" err="1" smtClean="0">
                <a:hlinkClick r:id="rId2"/>
              </a:rPr>
              <a:t>forumlord</a:t>
            </a:r>
            <a:r>
              <a:rPr lang="tr-TR" sz="2800" dirty="0" smtClean="0">
                <a:hlinkClick r:id="rId2"/>
              </a:rPr>
              <a:t>.net</a:t>
            </a:r>
            <a:endParaRPr lang="tr-TR" sz="2800" dirty="0" smtClean="0"/>
          </a:p>
          <a:p>
            <a:r>
              <a:rPr lang="tr-TR" sz="2800" dirty="0" smtClean="0">
                <a:hlinkClick r:id="rId3"/>
              </a:rPr>
              <a:t>http://www.</a:t>
            </a:r>
            <a:r>
              <a:rPr lang="tr-TR" sz="2800" dirty="0" err="1" smtClean="0">
                <a:hlinkClick r:id="rId3"/>
              </a:rPr>
              <a:t>uzmanportal</a:t>
            </a:r>
            <a:r>
              <a:rPr lang="tr-TR" sz="2800" dirty="0" smtClean="0">
                <a:hlinkClick r:id="rId3"/>
              </a:rPr>
              <a:t>.com</a:t>
            </a:r>
            <a:endParaRPr lang="tr-TR" sz="2800" dirty="0" smtClean="0"/>
          </a:p>
          <a:p>
            <a:r>
              <a:rPr lang="tr-TR" sz="2800" dirty="0" smtClean="0">
                <a:hlinkClick r:id="rId4"/>
              </a:rPr>
              <a:t>http://www.</a:t>
            </a:r>
            <a:r>
              <a:rPr lang="tr-TR" sz="2800" dirty="0" err="1" smtClean="0">
                <a:hlinkClick r:id="rId4"/>
              </a:rPr>
              <a:t>egitimsokagi</a:t>
            </a:r>
            <a:r>
              <a:rPr lang="tr-TR" sz="2800" dirty="0" smtClean="0">
                <a:hlinkClick r:id="rId4"/>
              </a:rPr>
              <a:t>.com</a:t>
            </a:r>
            <a:endParaRPr lang="tr-TR" sz="2800" dirty="0" smtClean="0"/>
          </a:p>
          <a:p>
            <a:r>
              <a:rPr lang="tr-TR" sz="2800" dirty="0" smtClean="0">
                <a:hlinkClick r:id="rId5"/>
              </a:rPr>
              <a:t>http://www.</a:t>
            </a:r>
            <a:r>
              <a:rPr lang="tr-TR" sz="2800" dirty="0" err="1" smtClean="0">
                <a:hlinkClick r:id="rId5"/>
              </a:rPr>
              <a:t>forumdas</a:t>
            </a:r>
            <a:r>
              <a:rPr lang="tr-TR" sz="2800" dirty="0" smtClean="0">
                <a:hlinkClick r:id="rId5"/>
              </a:rPr>
              <a:t>.net</a:t>
            </a:r>
            <a:endParaRPr lang="tr-TR" sz="2800" dirty="0" smtClean="0"/>
          </a:p>
          <a:p>
            <a:r>
              <a:rPr lang="tr-TR" sz="2800" dirty="0" smtClean="0">
                <a:hlinkClick r:id="rId6"/>
              </a:rPr>
              <a:t>http://www.</a:t>
            </a:r>
            <a:r>
              <a:rPr lang="tr-TR" sz="2800" dirty="0" err="1" smtClean="0">
                <a:hlinkClick r:id="rId6"/>
              </a:rPr>
              <a:t>forumacil</a:t>
            </a:r>
            <a:r>
              <a:rPr lang="tr-TR" sz="2800" dirty="0" smtClean="0">
                <a:hlinkClick r:id="rId6"/>
              </a:rPr>
              <a:t>.com</a:t>
            </a:r>
            <a:endParaRPr lang="tr-TR" sz="2800" dirty="0" smtClean="0"/>
          </a:p>
          <a:p>
            <a:r>
              <a:rPr lang="tr-TR" sz="2800" dirty="0" smtClean="0">
                <a:hlinkClick r:id="rId7"/>
              </a:rPr>
              <a:t>http://www.</a:t>
            </a:r>
            <a:r>
              <a:rPr lang="tr-TR" sz="2800" dirty="0" err="1" smtClean="0">
                <a:hlinkClick r:id="rId7"/>
              </a:rPr>
              <a:t>dinibil</a:t>
            </a:r>
            <a:r>
              <a:rPr lang="tr-TR" sz="2800" dirty="0" smtClean="0">
                <a:hlinkClick r:id="rId7"/>
              </a:rPr>
              <a:t>.com</a:t>
            </a:r>
            <a:endParaRPr lang="tr-TR" sz="2800" dirty="0" smtClean="0"/>
          </a:p>
          <a:p>
            <a:r>
              <a:rPr lang="tr-TR" sz="2800" dirty="0" smtClean="0">
                <a:hlinkClick r:id="rId8"/>
              </a:rPr>
              <a:t>http://www.</a:t>
            </a:r>
            <a:r>
              <a:rPr lang="tr-TR" sz="2800" dirty="0" err="1" smtClean="0">
                <a:hlinkClick r:id="rId8"/>
              </a:rPr>
              <a:t>mumsema</a:t>
            </a:r>
            <a:r>
              <a:rPr lang="tr-TR" sz="2800" dirty="0" smtClean="0">
                <a:hlinkClick r:id="rId8"/>
              </a:rPr>
              <a:t>.com</a:t>
            </a:r>
            <a:endParaRPr lang="tr-TR" sz="2800" dirty="0" smtClean="0"/>
          </a:p>
          <a:p>
            <a:r>
              <a:rPr lang="tr-TR" sz="2800" dirty="0" smtClean="0">
                <a:hlinkClick r:id="rId9"/>
              </a:rPr>
              <a:t>http://www.</a:t>
            </a:r>
            <a:r>
              <a:rPr lang="tr-TR" sz="2800" dirty="0" err="1" smtClean="0">
                <a:hlinkClick r:id="rId9"/>
              </a:rPr>
              <a:t>sorubak</a:t>
            </a:r>
            <a:r>
              <a:rPr lang="tr-TR" sz="2800" smtClean="0">
                <a:hlinkClick r:id="rId9"/>
              </a:rPr>
              <a:t>.com</a:t>
            </a:r>
            <a:r>
              <a:rPr lang="tr-TR" sz="2800" smtClean="0"/>
              <a:t> </a:t>
            </a:r>
            <a:endParaRPr lang="tr-TR" sz="2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323528" y="1628800"/>
            <a:ext cx="8458200" cy="1222375"/>
          </a:xfrm>
        </p:spPr>
        <p:txBody>
          <a:bodyPr/>
          <a:lstStyle/>
          <a:p>
            <a:r>
              <a:rPr lang="tr-TR" dirty="0" smtClean="0"/>
              <a:t>              HAZIRLAYAN VE SUNAN</a:t>
            </a:r>
            <a:br>
              <a:rPr lang="tr-TR" dirty="0" smtClean="0"/>
            </a:br>
            <a:r>
              <a:rPr lang="tr-TR" dirty="0" smtClean="0">
                <a:solidFill>
                  <a:schemeClr val="accent1">
                    <a:lumMod val="50000"/>
                  </a:schemeClr>
                </a:solidFill>
              </a:rPr>
              <a:t>                        ASYA AYDIN</a:t>
            </a:r>
            <a:endParaRPr lang="tr-TR" dirty="0">
              <a:solidFill>
                <a:schemeClr val="accent1">
                  <a:lumMod val="50000"/>
                </a:schemeClr>
              </a:solidFill>
            </a:endParaRPr>
          </a:p>
        </p:txBody>
      </p:sp>
      <p:sp>
        <p:nvSpPr>
          <p:cNvPr id="3" name="2 Alt Başlık"/>
          <p:cNvSpPr>
            <a:spLocks noGrp="1"/>
          </p:cNvSpPr>
          <p:nvPr>
            <p:ph type="subTitle" idx="1"/>
          </p:nvPr>
        </p:nvSpPr>
        <p:spPr>
          <a:xfrm>
            <a:off x="323528" y="2852936"/>
            <a:ext cx="8458200" cy="914400"/>
          </a:xfrm>
        </p:spPr>
        <p:txBody>
          <a:bodyPr/>
          <a:lstStyle/>
          <a:p>
            <a:r>
              <a:rPr lang="tr-TR" dirty="0" smtClean="0"/>
              <a:t>                     6-B   NO:90  </a:t>
            </a:r>
            <a:r>
              <a:rPr lang="tr-TR" dirty="0" smtClean="0">
                <a:solidFill>
                  <a:schemeClr val="accent6">
                    <a:lumMod val="75000"/>
                  </a:schemeClr>
                </a:solidFill>
              </a:rPr>
              <a:t>GÜZELYALI ORTAOKULU</a:t>
            </a:r>
            <a:endParaRPr lang="tr-TR" dirty="0">
              <a:solidFill>
                <a:schemeClr val="accent6">
                  <a:lumMod val="75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0" y="-79653"/>
            <a:ext cx="9144000" cy="70173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b="0" i="0" u="none" strike="noStrike" cap="none" normalizeH="0" baseline="0" dirty="0" smtClean="0">
                <a:ln>
                  <a:noFill/>
                </a:ln>
                <a:solidFill>
                  <a:srgbClr val="000000"/>
                </a:solidFill>
                <a:effectLst/>
                <a:latin typeface="Book Antiqua" pitchFamily="18" charset="0"/>
                <a:ea typeface="Times New Roman" pitchFamily="18" charset="0"/>
                <a:cs typeface="Arial" pitchFamily="34" charset="0"/>
              </a:rPr>
              <a:t> </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1. Adem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2. İdris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t>
            </a:r>
            <a:r>
              <a:rPr kumimoji="0" lang="tr-TR" b="0" i="0" u="none" strike="noStrike" cap="none" normalizeH="0" dirty="0" smtClean="0">
                <a:ln>
                  <a:noFill/>
                </a:ln>
                <a:solidFill>
                  <a:schemeClr val="bg2">
                    <a:lumMod val="25000"/>
                  </a:schemeClr>
                </a:solidFill>
                <a:effectLst/>
                <a:latin typeface="Book Antiqua" pitchFamily="18" charset="0"/>
                <a:ea typeface="Times New Roman" pitchFamily="18" charset="0"/>
                <a:cs typeface="Arial" pitchFamily="34" charset="0"/>
              </a:rPr>
              <a:t> </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3. Nuh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t>
            </a:r>
            <a:r>
              <a:rPr kumimoji="0" lang="tr-TR" b="0" i="0" u="none" strike="noStrike" cap="none" normalizeH="0" dirty="0" smtClean="0">
                <a:ln>
                  <a:noFill/>
                </a:ln>
                <a:solidFill>
                  <a:schemeClr val="bg2">
                    <a:lumMod val="25000"/>
                  </a:schemeClr>
                </a:solidFill>
                <a:effectLst/>
                <a:latin typeface="Book Antiqua" pitchFamily="18" charset="0"/>
                <a:ea typeface="Times New Roman" pitchFamily="18" charset="0"/>
                <a:cs typeface="Arial" pitchFamily="34" charset="0"/>
              </a:rPr>
              <a:t>  </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4. </a:t>
            </a:r>
            <a:r>
              <a:rPr kumimoji="0" lang="tr-TR" b="0" i="0" u="none" strike="noStrike" cap="none" normalizeH="0" baseline="0" dirty="0" err="1" smtClean="0">
                <a:ln>
                  <a:noFill/>
                </a:ln>
                <a:solidFill>
                  <a:schemeClr val="bg2">
                    <a:lumMod val="25000"/>
                  </a:schemeClr>
                </a:solidFill>
                <a:effectLst/>
                <a:latin typeface="Book Antiqua" pitchFamily="18" charset="0"/>
                <a:ea typeface="Times New Roman" pitchFamily="18" charset="0"/>
                <a:cs typeface="Arial" pitchFamily="34" charset="0"/>
              </a:rPr>
              <a:t>Hûd</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5. Salih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6. İbrahim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t>
            </a:r>
            <a:r>
              <a:rPr lang="tr-TR" dirty="0" smtClean="0">
                <a:solidFill>
                  <a:schemeClr val="bg2">
                    <a:lumMod val="25000"/>
                  </a:schemeClr>
                </a:solidFill>
                <a:latin typeface="Book Antiqua" pitchFamily="18" charset="0"/>
                <a:ea typeface="Times New Roman" pitchFamily="18" charset="0"/>
                <a:cs typeface="Arial" pitchFamily="34" charset="0"/>
              </a:rPr>
              <a:t> </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7. </a:t>
            </a:r>
            <a:r>
              <a:rPr kumimoji="0" lang="tr-TR" b="0" i="0" u="none" strike="noStrike" cap="none" normalizeH="0" baseline="0" dirty="0" err="1" smtClean="0">
                <a:ln>
                  <a:noFill/>
                </a:ln>
                <a:solidFill>
                  <a:schemeClr val="bg2">
                    <a:lumMod val="25000"/>
                  </a:schemeClr>
                </a:solidFill>
                <a:effectLst/>
                <a:latin typeface="Book Antiqua" pitchFamily="18" charset="0"/>
                <a:ea typeface="Times New Roman" pitchFamily="18" charset="0"/>
                <a:cs typeface="Arial" pitchFamily="34" charset="0"/>
              </a:rPr>
              <a:t>Lût</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8. İsmail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9. İshak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10. </a:t>
            </a:r>
            <a:r>
              <a:rPr kumimoji="0" lang="tr-TR" b="0" i="0" u="none" strike="noStrike" cap="none" normalizeH="0" baseline="0" dirty="0" err="1" smtClean="0">
                <a:ln>
                  <a:noFill/>
                </a:ln>
                <a:solidFill>
                  <a:schemeClr val="bg2">
                    <a:lumMod val="25000"/>
                  </a:schemeClr>
                </a:solidFill>
                <a:effectLst/>
                <a:latin typeface="Book Antiqua" pitchFamily="18" charset="0"/>
                <a:ea typeface="Times New Roman" pitchFamily="18" charset="0"/>
                <a:cs typeface="Arial" pitchFamily="34" charset="0"/>
              </a:rPr>
              <a:t>Yâkup</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t>
            </a:r>
            <a:r>
              <a:rPr lang="tr-TR" dirty="0" smtClean="0">
                <a:solidFill>
                  <a:schemeClr val="bg2">
                    <a:lumMod val="25000"/>
                  </a:schemeClr>
                </a:solidFill>
                <a:latin typeface="Book Antiqua" pitchFamily="18" charset="0"/>
                <a:ea typeface="Times New Roman" pitchFamily="18" charset="0"/>
                <a:cs typeface="Arial" pitchFamily="34" charset="0"/>
              </a:rPr>
              <a:t> </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11. </a:t>
            </a:r>
            <a:r>
              <a:rPr kumimoji="0" lang="tr-TR" b="0" i="0" u="none" strike="noStrike" cap="none" normalizeH="0" baseline="0" dirty="0" err="1" smtClean="0">
                <a:ln>
                  <a:noFill/>
                </a:ln>
                <a:solidFill>
                  <a:schemeClr val="bg2">
                    <a:lumMod val="25000"/>
                  </a:schemeClr>
                </a:solidFill>
                <a:effectLst/>
                <a:latin typeface="Book Antiqua" pitchFamily="18" charset="0"/>
                <a:ea typeface="Times New Roman" pitchFamily="18" charset="0"/>
                <a:cs typeface="Arial" pitchFamily="34" charset="0"/>
              </a:rPr>
              <a:t>Yûsuf</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12. </a:t>
            </a:r>
            <a:r>
              <a:rPr kumimoji="0" lang="tr-TR" b="0" i="0" u="none" strike="noStrike" cap="none" normalizeH="0" baseline="0" dirty="0" err="1" smtClean="0">
                <a:ln>
                  <a:noFill/>
                </a:ln>
                <a:solidFill>
                  <a:schemeClr val="bg2">
                    <a:lumMod val="25000"/>
                  </a:schemeClr>
                </a:solidFill>
                <a:effectLst/>
                <a:latin typeface="Book Antiqua" pitchFamily="18" charset="0"/>
                <a:ea typeface="Times New Roman" pitchFamily="18" charset="0"/>
                <a:cs typeface="Arial" pitchFamily="34" charset="0"/>
              </a:rPr>
              <a:t>Eyyup</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t>
            </a:r>
            <a:r>
              <a:rPr lang="tr-TR" dirty="0" smtClean="0">
                <a:solidFill>
                  <a:schemeClr val="bg2">
                    <a:lumMod val="25000"/>
                  </a:schemeClr>
                </a:solidFill>
                <a:latin typeface="Book Antiqua" pitchFamily="18" charset="0"/>
                <a:ea typeface="Times New Roman" pitchFamily="18" charset="0"/>
                <a:cs typeface="Arial" pitchFamily="34" charset="0"/>
              </a:rPr>
              <a:t> </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13. </a:t>
            </a:r>
            <a:r>
              <a:rPr kumimoji="0" lang="tr-TR" b="0" i="0" u="none" strike="noStrike" cap="none" normalizeH="0" baseline="0" dirty="0" err="1" smtClean="0">
                <a:ln>
                  <a:noFill/>
                </a:ln>
                <a:solidFill>
                  <a:schemeClr val="bg2">
                    <a:lumMod val="25000"/>
                  </a:schemeClr>
                </a:solidFill>
                <a:effectLst/>
                <a:latin typeface="Book Antiqua" pitchFamily="18" charset="0"/>
                <a:ea typeface="Times New Roman" pitchFamily="18" charset="0"/>
                <a:cs typeface="Arial" pitchFamily="34" charset="0"/>
              </a:rPr>
              <a:t>Şuayb</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14. Musa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t>
            </a:r>
            <a:r>
              <a:rPr lang="tr-TR" dirty="0" smtClean="0">
                <a:solidFill>
                  <a:schemeClr val="bg2">
                    <a:lumMod val="25000"/>
                  </a:schemeClr>
                </a:solidFill>
                <a:latin typeface="Book Antiqua" pitchFamily="18" charset="0"/>
                <a:ea typeface="Times New Roman" pitchFamily="18" charset="0"/>
                <a:cs typeface="Arial" pitchFamily="34" charset="0"/>
              </a:rPr>
              <a:t> </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15. Ha­run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t>
            </a:r>
            <a:r>
              <a:rPr lang="tr-TR" dirty="0" smtClean="0">
                <a:solidFill>
                  <a:schemeClr val="bg2">
                    <a:lumMod val="25000"/>
                  </a:schemeClr>
                </a:solidFill>
                <a:latin typeface="Book Antiqua" pitchFamily="18" charset="0"/>
                <a:ea typeface="Times New Roman" pitchFamily="18" charset="0"/>
                <a:cs typeface="Arial" pitchFamily="34" charset="0"/>
              </a:rPr>
              <a:t>  </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16. </a:t>
            </a:r>
            <a:r>
              <a:rPr kumimoji="0" lang="tr-TR" b="0" i="0" u="none" strike="noStrike" cap="none" normalizeH="0" baseline="0" dirty="0" err="1" smtClean="0">
                <a:ln>
                  <a:noFill/>
                </a:ln>
                <a:solidFill>
                  <a:schemeClr val="bg2">
                    <a:lumMod val="25000"/>
                  </a:schemeClr>
                </a:solidFill>
                <a:effectLst/>
                <a:latin typeface="Book Antiqua" pitchFamily="18" charset="0"/>
                <a:ea typeface="Times New Roman" pitchFamily="18" charset="0"/>
                <a:cs typeface="Arial" pitchFamily="34" charset="0"/>
              </a:rPr>
              <a:t>Dâvud</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17. Süleyman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18. İlyas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t>
            </a:r>
            <a:r>
              <a:rPr lang="tr-TR" dirty="0" smtClean="0">
                <a:solidFill>
                  <a:schemeClr val="bg2">
                    <a:lumMod val="25000"/>
                  </a:schemeClr>
                </a:solidFill>
                <a:latin typeface="Book Antiqua" pitchFamily="18" charset="0"/>
                <a:ea typeface="Times New Roman" pitchFamily="18" charset="0"/>
                <a:cs typeface="Arial" pitchFamily="34" charset="0"/>
              </a:rPr>
              <a:t> </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19. </a:t>
            </a:r>
            <a:r>
              <a:rPr kumimoji="0" lang="tr-TR" b="0" i="0" u="none" strike="noStrike" cap="none" normalizeH="0" baseline="0" dirty="0" err="1" smtClean="0">
                <a:ln>
                  <a:noFill/>
                </a:ln>
                <a:solidFill>
                  <a:schemeClr val="bg2">
                    <a:lumMod val="25000"/>
                  </a:schemeClr>
                </a:solidFill>
                <a:effectLst/>
                <a:latin typeface="Book Antiqua" pitchFamily="18" charset="0"/>
                <a:ea typeface="Times New Roman" pitchFamily="18" charset="0"/>
                <a:cs typeface="Arial" pitchFamily="34" charset="0"/>
              </a:rPr>
              <a:t>Elyasa</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20. </a:t>
            </a:r>
            <a:r>
              <a:rPr kumimoji="0" lang="tr-TR" b="0" i="0" u="none" strike="noStrike" cap="none" normalizeH="0" baseline="0" dirty="0" err="1" smtClean="0">
                <a:ln>
                  <a:noFill/>
                </a:ln>
                <a:solidFill>
                  <a:schemeClr val="bg2">
                    <a:lumMod val="25000"/>
                  </a:schemeClr>
                </a:solidFill>
                <a:effectLst/>
                <a:latin typeface="Book Antiqua" pitchFamily="18" charset="0"/>
                <a:ea typeface="Times New Roman" pitchFamily="18" charset="0"/>
                <a:cs typeface="Arial" pitchFamily="34" charset="0"/>
              </a:rPr>
              <a:t>Zülkifl</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21. </a:t>
            </a:r>
            <a:r>
              <a:rPr kumimoji="0" lang="tr-TR" b="0" i="0" u="none" strike="noStrike" cap="none" normalizeH="0" baseline="0" dirty="0" err="1" smtClean="0">
                <a:ln>
                  <a:noFill/>
                </a:ln>
                <a:solidFill>
                  <a:schemeClr val="bg2">
                    <a:lumMod val="25000"/>
                  </a:schemeClr>
                </a:solidFill>
                <a:effectLst/>
                <a:latin typeface="Book Antiqua" pitchFamily="18" charset="0"/>
                <a:ea typeface="Times New Roman" pitchFamily="18" charset="0"/>
                <a:cs typeface="Arial" pitchFamily="34" charset="0"/>
              </a:rPr>
              <a:t>Yûnus</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t>
            </a:r>
            <a:r>
              <a:rPr lang="tr-TR" dirty="0" smtClean="0">
                <a:solidFill>
                  <a:schemeClr val="bg2">
                    <a:lumMod val="25000"/>
                  </a:schemeClr>
                </a:solidFill>
                <a:latin typeface="Book Antiqua" pitchFamily="18" charset="0"/>
                <a:ea typeface="Times New Roman" pitchFamily="18" charset="0"/>
                <a:cs typeface="Arial" pitchFamily="34" charset="0"/>
              </a:rPr>
              <a:t> </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22. Zekeriya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a:t>
            </a:r>
            <a:r>
              <a:rPr lang="tr-TR" dirty="0" smtClean="0">
                <a:solidFill>
                  <a:schemeClr val="bg2">
                    <a:lumMod val="25000"/>
                  </a:schemeClr>
                </a:solidFill>
                <a:latin typeface="Book Antiqua" pitchFamily="18" charset="0"/>
                <a:ea typeface="Times New Roman" pitchFamily="18" charset="0"/>
                <a:cs typeface="Arial" pitchFamily="34" charset="0"/>
              </a:rPr>
              <a:t> </a:t>
            </a: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23. Yahya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24. İsa (A.S.)</a:t>
            </a:r>
            <a:endParaRPr kumimoji="0" lang="tr-TR" b="0" i="0" u="none" strike="noStrike" cap="none" normalizeH="0" baseline="0" dirty="0" smtClean="0">
              <a:ln>
                <a:noFill/>
              </a:ln>
              <a:solidFill>
                <a:schemeClr val="bg2">
                  <a:lumMod val="2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b="0" i="0" u="none" strike="noStrike" cap="none" normalizeH="0" baseline="0" dirty="0" smtClean="0">
                <a:ln>
                  <a:noFill/>
                </a:ln>
                <a:solidFill>
                  <a:schemeClr val="bg2">
                    <a:lumMod val="25000"/>
                  </a:schemeClr>
                </a:solidFill>
                <a:effectLst/>
                <a:latin typeface="Book Antiqua" pitchFamily="18" charset="0"/>
                <a:ea typeface="Times New Roman" pitchFamily="18" charset="0"/>
                <a:cs typeface="Arial" pitchFamily="34" charset="0"/>
              </a:rPr>
              <a:t>              25. Muhammed (A.S.)</a:t>
            </a:r>
            <a:endParaRPr kumimoji="0" lang="tr-TR" b="0" i="0" u="none" strike="noStrike" cap="none" normalizeH="0" baseline="0" dirty="0" smtClean="0">
              <a:ln>
                <a:noFill/>
              </a:ln>
              <a:solidFill>
                <a:schemeClr val="bg2">
                  <a:lumMod val="25000"/>
                </a:schemeClr>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err="1" smtClean="0"/>
              <a:t>Hz.adem</a:t>
            </a:r>
            <a:endParaRPr lang="tr-TR" sz="2800" dirty="0"/>
          </a:p>
        </p:txBody>
      </p:sp>
      <p:sp>
        <p:nvSpPr>
          <p:cNvPr id="3" name="2 İçerik Yer Tutucusu"/>
          <p:cNvSpPr>
            <a:spLocks noGrp="1"/>
          </p:cNvSpPr>
          <p:nvPr>
            <p:ph idx="1"/>
          </p:nvPr>
        </p:nvSpPr>
        <p:spPr/>
        <p:txBody>
          <a:bodyPr>
            <a:normAutofit/>
          </a:bodyPr>
          <a:lstStyle/>
          <a:p>
            <a:r>
              <a:rPr lang="tr-TR" sz="2800" dirty="0" smtClean="0"/>
              <a:t>Hz. Adem yeryüzünde ilk insan ve ilk peygamber, bütün insanların babasıdır. Hz. Adem her sene hac </a:t>
            </a:r>
            <a:r>
              <a:rPr lang="tr-TR" sz="2800" dirty="0" err="1" smtClean="0"/>
              <a:t>yapardi</a:t>
            </a:r>
            <a:r>
              <a:rPr lang="tr-TR" sz="2800" dirty="0" smtClean="0"/>
              <a:t>. Arafat </a:t>
            </a:r>
            <a:r>
              <a:rPr lang="tr-TR" sz="2800" dirty="0" err="1" smtClean="0"/>
              <a:t>meydaninda</a:t>
            </a:r>
            <a:r>
              <a:rPr lang="tr-TR" sz="2800" dirty="0" smtClean="0"/>
              <a:t> veya </a:t>
            </a:r>
            <a:r>
              <a:rPr lang="tr-TR" sz="2800" dirty="0" err="1" smtClean="0"/>
              <a:t>baska</a:t>
            </a:r>
            <a:r>
              <a:rPr lang="tr-TR" sz="2800" dirty="0" smtClean="0"/>
              <a:t> meydanda , </a:t>
            </a:r>
            <a:r>
              <a:rPr lang="tr-TR" sz="2800" dirty="0" err="1" smtClean="0"/>
              <a:t>kiyamete</a:t>
            </a:r>
            <a:r>
              <a:rPr lang="tr-TR" sz="2800" dirty="0" smtClean="0"/>
              <a:t> kadar gelecek </a:t>
            </a:r>
            <a:r>
              <a:rPr lang="tr-TR" sz="2800" dirty="0" err="1" smtClean="0"/>
              <a:t>cocuklari</a:t>
            </a:r>
            <a:r>
              <a:rPr lang="tr-TR" sz="2800" dirty="0" smtClean="0"/>
              <a:t> belinden zerreler halinde </a:t>
            </a:r>
            <a:r>
              <a:rPr lang="tr-TR" sz="2800" dirty="0" err="1" smtClean="0"/>
              <a:t>cikarildi</a:t>
            </a:r>
            <a:r>
              <a:rPr lang="tr-TR" sz="2800" dirty="0" smtClean="0"/>
              <a:t>. Habil ile Kabil </a:t>
            </a:r>
            <a:r>
              <a:rPr lang="tr-TR" sz="2800" dirty="0" err="1" smtClean="0"/>
              <a:t>Hz.Adem'in</a:t>
            </a:r>
            <a:r>
              <a:rPr lang="tr-TR" sz="2800" dirty="0" smtClean="0"/>
              <a:t> </a:t>
            </a:r>
            <a:r>
              <a:rPr lang="tr-TR" sz="2800" dirty="0" err="1" smtClean="0"/>
              <a:t>ogullarindan</a:t>
            </a:r>
            <a:r>
              <a:rPr lang="tr-TR" sz="2800" dirty="0" smtClean="0"/>
              <a:t> ikisidir. Habil'in Allah'a </a:t>
            </a:r>
            <a:r>
              <a:rPr lang="tr-TR" sz="2800" dirty="0" err="1" smtClean="0"/>
              <a:t>yaptigi</a:t>
            </a:r>
            <a:r>
              <a:rPr lang="tr-TR" sz="2800" dirty="0" smtClean="0"/>
              <a:t> </a:t>
            </a:r>
            <a:r>
              <a:rPr lang="tr-TR" sz="2800" dirty="0" err="1" smtClean="0"/>
              <a:t>kurban'in</a:t>
            </a:r>
            <a:r>
              <a:rPr lang="tr-TR" sz="2800" dirty="0" smtClean="0"/>
              <a:t> kabul </a:t>
            </a:r>
            <a:r>
              <a:rPr lang="tr-TR" sz="2800" dirty="0" err="1" smtClean="0"/>
              <a:t>edildigi</a:t>
            </a:r>
            <a:r>
              <a:rPr lang="tr-TR" sz="2800" dirty="0" smtClean="0"/>
              <a:t> ve kendi </a:t>
            </a:r>
            <a:r>
              <a:rPr lang="tr-TR" sz="2800" dirty="0" err="1" smtClean="0"/>
              <a:t>kurbanin</a:t>
            </a:r>
            <a:r>
              <a:rPr lang="tr-TR" sz="2800" dirty="0" smtClean="0"/>
              <a:t> Allah </a:t>
            </a:r>
            <a:r>
              <a:rPr lang="tr-TR" sz="2800" dirty="0" err="1" smtClean="0"/>
              <a:t>tarafindan</a:t>
            </a:r>
            <a:r>
              <a:rPr lang="tr-TR" sz="2800" dirty="0" smtClean="0"/>
              <a:t> kabul </a:t>
            </a:r>
            <a:r>
              <a:rPr lang="tr-TR" sz="2800" dirty="0" err="1" smtClean="0"/>
              <a:t>edilmedigi</a:t>
            </a:r>
            <a:r>
              <a:rPr lang="tr-TR" sz="2800" dirty="0" smtClean="0"/>
              <a:t> </a:t>
            </a:r>
            <a:r>
              <a:rPr lang="tr-TR" sz="2800" dirty="0" err="1" smtClean="0"/>
              <a:t>icin</a:t>
            </a:r>
            <a:r>
              <a:rPr lang="tr-TR" sz="2800" dirty="0" smtClean="0"/>
              <a:t> Kabil, Habil'i öldürür ve böylece dünyada ilk </a:t>
            </a:r>
            <a:r>
              <a:rPr lang="tr-TR" sz="2800" dirty="0" err="1" smtClean="0"/>
              <a:t>kâtil</a:t>
            </a:r>
            <a:r>
              <a:rPr lang="tr-TR" sz="2800" dirty="0" smtClean="0"/>
              <a:t> olma </a:t>
            </a:r>
            <a:r>
              <a:rPr lang="tr-TR" sz="2800" dirty="0" err="1" smtClean="0"/>
              <a:t>makamina</a:t>
            </a:r>
            <a:r>
              <a:rPr lang="tr-TR" sz="2800" dirty="0" smtClean="0"/>
              <a:t> mazhar olur. </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err="1" smtClean="0"/>
              <a:t>Hz.İdrİs</a:t>
            </a:r>
            <a:endParaRPr lang="tr-TR" sz="2800" dirty="0"/>
          </a:p>
        </p:txBody>
      </p:sp>
      <p:sp>
        <p:nvSpPr>
          <p:cNvPr id="3" name="2 İçerik Yer Tutucusu"/>
          <p:cNvSpPr>
            <a:spLocks noGrp="1"/>
          </p:cNvSpPr>
          <p:nvPr>
            <p:ph idx="1"/>
          </p:nvPr>
        </p:nvSpPr>
        <p:spPr/>
        <p:txBody>
          <a:bodyPr>
            <a:normAutofit/>
          </a:bodyPr>
          <a:lstStyle/>
          <a:p>
            <a:r>
              <a:rPr lang="tr-TR" sz="2800" dirty="0" smtClean="0"/>
              <a:t>Hz. İdris, Hz. </a:t>
            </a:r>
            <a:r>
              <a:rPr lang="tr-TR" sz="2800" dirty="0" err="1" smtClean="0"/>
              <a:t>Şit</a:t>
            </a:r>
            <a:r>
              <a:rPr lang="tr-TR" sz="2800" dirty="0" smtClean="0"/>
              <a:t> </a:t>
            </a:r>
            <a:r>
              <a:rPr lang="tr-TR" sz="2800" dirty="0" err="1" smtClean="0"/>
              <a:t>aleyhisselamın</a:t>
            </a:r>
            <a:r>
              <a:rPr lang="tr-TR" sz="2800" dirty="0" smtClean="0"/>
              <a:t> torunlarından bir peygamberdir. Kendisine 30 </a:t>
            </a:r>
            <a:r>
              <a:rPr lang="tr-TR" sz="2800" dirty="0" err="1" smtClean="0"/>
              <a:t>suhuf</a:t>
            </a:r>
            <a:r>
              <a:rPr lang="tr-TR" sz="2800" dirty="0" smtClean="0"/>
              <a:t> kitap verildi. Asıl adı </a:t>
            </a:r>
            <a:r>
              <a:rPr lang="tr-TR" sz="2800" dirty="0" err="1" smtClean="0"/>
              <a:t>Ahnuh</a:t>
            </a:r>
            <a:r>
              <a:rPr lang="tr-TR" sz="2800" dirty="0" smtClean="0"/>
              <a:t>’ (</a:t>
            </a:r>
            <a:r>
              <a:rPr lang="tr-TR" sz="2800" dirty="0" err="1" smtClean="0"/>
              <a:t>Hanuh</a:t>
            </a:r>
            <a:r>
              <a:rPr lang="tr-TR" sz="2800" dirty="0" smtClean="0"/>
              <a:t>) dur. </a:t>
            </a:r>
            <a:r>
              <a:rPr lang="tr-TR" sz="2800" dirty="0" err="1" smtClean="0"/>
              <a:t>Kur’an</a:t>
            </a:r>
            <a:r>
              <a:rPr lang="tr-TR" sz="2800" dirty="0" smtClean="0"/>
              <a:t>-ı Kerimde, çok kitap okuduğu için ona İdris lakabı verilmiştir. Ayrıca, kendisine peygamberlik, hikmet ve sultanlık verildiği için « müselles bin </a:t>
            </a:r>
            <a:r>
              <a:rPr lang="tr-TR" sz="2800" dirty="0" err="1" smtClean="0"/>
              <a:t>ni’me</a:t>
            </a:r>
            <a:r>
              <a:rPr lang="tr-TR" sz="2800" dirty="0" smtClean="0"/>
              <a:t> » (kendisine 3 nimet verilen ) de denilmiştir. İdris </a:t>
            </a:r>
            <a:r>
              <a:rPr lang="tr-TR" sz="2800" dirty="0" err="1" smtClean="0"/>
              <a:t>aleyhisselam’ın</a:t>
            </a:r>
            <a:r>
              <a:rPr lang="tr-TR" sz="2800" dirty="0" smtClean="0"/>
              <a:t> </a:t>
            </a:r>
            <a:r>
              <a:rPr lang="tr-TR" sz="2800" dirty="0" err="1" smtClean="0"/>
              <a:t>Babil</a:t>
            </a:r>
            <a:r>
              <a:rPr lang="tr-TR" sz="2800" dirty="0" smtClean="0"/>
              <a:t> veya Mısır’da </a:t>
            </a:r>
            <a:r>
              <a:rPr lang="tr-TR" sz="2800" dirty="0" err="1" smtClean="0"/>
              <a:t>Münif’de</a:t>
            </a:r>
            <a:r>
              <a:rPr lang="tr-TR" sz="2800" dirty="0" smtClean="0"/>
              <a:t> doğup yaşadığı rivayet edilmiştir.</a:t>
            </a:r>
          </a:p>
          <a:p>
            <a:endParaRPr lang="tr-TR"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188640"/>
            <a:ext cx="8458200" cy="520700"/>
          </a:xfrm>
        </p:spPr>
        <p:txBody>
          <a:bodyPr>
            <a:normAutofit/>
          </a:bodyPr>
          <a:lstStyle/>
          <a:p>
            <a:r>
              <a:rPr lang="tr-TR" sz="2800" dirty="0" err="1" smtClean="0"/>
              <a:t>Hz.nuh</a:t>
            </a:r>
            <a:endParaRPr lang="tr-TR" sz="2800" dirty="0"/>
          </a:p>
        </p:txBody>
      </p:sp>
      <p:sp>
        <p:nvSpPr>
          <p:cNvPr id="3" name="2 Metin Yer Tutucusu"/>
          <p:cNvSpPr>
            <a:spLocks noGrp="1"/>
          </p:cNvSpPr>
          <p:nvPr>
            <p:ph type="body" idx="2"/>
          </p:nvPr>
        </p:nvSpPr>
        <p:spPr>
          <a:xfrm rot="10800000" flipV="1">
            <a:off x="390912" y="5854817"/>
            <a:ext cx="3560430" cy="360040"/>
          </a:xfrm>
        </p:spPr>
        <p:txBody>
          <a:bodyPr/>
          <a:lstStyle/>
          <a:p>
            <a:endParaRPr lang="tr-TR" dirty="0"/>
          </a:p>
        </p:txBody>
      </p:sp>
      <p:sp>
        <p:nvSpPr>
          <p:cNvPr id="4" name="3 İçerik Yer Tutucusu"/>
          <p:cNvSpPr>
            <a:spLocks noGrp="1"/>
          </p:cNvSpPr>
          <p:nvPr>
            <p:ph sz="half" idx="1"/>
          </p:nvPr>
        </p:nvSpPr>
        <p:spPr>
          <a:xfrm>
            <a:off x="192088" y="1124744"/>
            <a:ext cx="8700392" cy="3384376"/>
          </a:xfrm>
        </p:spPr>
        <p:txBody>
          <a:bodyPr>
            <a:normAutofit fontScale="85000" lnSpcReduction="20000"/>
          </a:bodyPr>
          <a:lstStyle/>
          <a:p>
            <a:r>
              <a:rPr lang="tr-TR" dirty="0" smtClean="0"/>
              <a:t>Nuh </a:t>
            </a:r>
            <a:r>
              <a:rPr lang="tr-TR" dirty="0" err="1" smtClean="0"/>
              <a:t>aleyhisselam</a:t>
            </a:r>
            <a:r>
              <a:rPr lang="tr-TR" dirty="0" smtClean="0"/>
              <a:t>, </a:t>
            </a:r>
            <a:r>
              <a:rPr lang="tr-TR" dirty="0" err="1" smtClean="0"/>
              <a:t>Idris</a:t>
            </a:r>
            <a:r>
              <a:rPr lang="tr-TR" dirty="0" smtClean="0"/>
              <a:t> </a:t>
            </a:r>
            <a:r>
              <a:rPr lang="tr-TR" dirty="0" err="1" smtClean="0"/>
              <a:t>aleyhisselam'dan</a:t>
            </a:r>
            <a:r>
              <a:rPr lang="tr-TR" dirty="0" smtClean="0"/>
              <a:t> sonra gelen peygamberdir. Peygamberlerin büyükleri olan ve kendilerine « </a:t>
            </a:r>
            <a:r>
              <a:rPr lang="tr-TR" dirty="0" err="1" smtClean="0"/>
              <a:t>Ülü'l</a:t>
            </a:r>
            <a:r>
              <a:rPr lang="tr-TR" dirty="0" smtClean="0"/>
              <a:t>-</a:t>
            </a:r>
            <a:r>
              <a:rPr lang="tr-TR" dirty="0" err="1" smtClean="0"/>
              <a:t>azm</a:t>
            </a:r>
            <a:r>
              <a:rPr lang="tr-TR" dirty="0" smtClean="0"/>
              <a:t> » (</a:t>
            </a:r>
            <a:r>
              <a:rPr lang="tr-TR" dirty="0" err="1" smtClean="0"/>
              <a:t>azm</a:t>
            </a:r>
            <a:r>
              <a:rPr lang="tr-TR" dirty="0" smtClean="0"/>
              <a:t> edilen) denilen </a:t>
            </a:r>
            <a:r>
              <a:rPr lang="tr-TR" dirty="0" err="1" smtClean="0"/>
              <a:t>alti</a:t>
            </a:r>
            <a:r>
              <a:rPr lang="tr-TR" dirty="0" smtClean="0"/>
              <a:t> peygamberden ikincisidir (Bu </a:t>
            </a:r>
            <a:r>
              <a:rPr lang="tr-TR" dirty="0" err="1" smtClean="0"/>
              <a:t>alti</a:t>
            </a:r>
            <a:r>
              <a:rPr lang="tr-TR" dirty="0" smtClean="0"/>
              <a:t> büyük peygamber </a:t>
            </a:r>
            <a:r>
              <a:rPr lang="tr-TR" dirty="0" err="1" smtClean="0"/>
              <a:t>sunlardir</a:t>
            </a:r>
            <a:r>
              <a:rPr lang="tr-TR" dirty="0" smtClean="0"/>
              <a:t>: Hz. Adem, Hz. Nuh, Hz. </a:t>
            </a:r>
            <a:r>
              <a:rPr lang="tr-TR" dirty="0" err="1" smtClean="0"/>
              <a:t>Ibrahim</a:t>
            </a:r>
            <a:r>
              <a:rPr lang="tr-TR" dirty="0" smtClean="0"/>
              <a:t>, Hz. Musa, Hz. Isa ve peygamberimiz Muhammed Mustafa (s.a.v.), M.K.) . Bunun nedeni kavminin Nuh </a:t>
            </a:r>
            <a:r>
              <a:rPr lang="tr-TR" dirty="0" err="1" smtClean="0"/>
              <a:t>tufani</a:t>
            </a:r>
            <a:r>
              <a:rPr lang="tr-TR" dirty="0" smtClean="0"/>
              <a:t> diye </a:t>
            </a:r>
            <a:r>
              <a:rPr lang="tr-TR" dirty="0" err="1" smtClean="0"/>
              <a:t>adlandirilan</a:t>
            </a:r>
            <a:r>
              <a:rPr lang="tr-TR" dirty="0" smtClean="0"/>
              <a:t> gazap ile </a:t>
            </a:r>
            <a:r>
              <a:rPr lang="tr-TR" dirty="0" err="1" smtClean="0"/>
              <a:t>cezalandirilmalarindandir</a:t>
            </a:r>
            <a:r>
              <a:rPr lang="tr-TR" dirty="0" smtClean="0"/>
              <a:t>. </a:t>
            </a:r>
            <a:br>
              <a:rPr lang="tr-TR" dirty="0" smtClean="0"/>
            </a:b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260648"/>
            <a:ext cx="8458200" cy="520700"/>
          </a:xfrm>
        </p:spPr>
        <p:txBody>
          <a:bodyPr/>
          <a:lstStyle/>
          <a:p>
            <a:r>
              <a:rPr lang="tr-TR" dirty="0" smtClean="0"/>
              <a:t>HZ.HUD</a:t>
            </a:r>
            <a:endParaRPr lang="tr-TR" dirty="0"/>
          </a:p>
        </p:txBody>
      </p:sp>
      <p:sp>
        <p:nvSpPr>
          <p:cNvPr id="3" name="2 Metin Yer Tutucusu"/>
          <p:cNvSpPr>
            <a:spLocks noGrp="1"/>
          </p:cNvSpPr>
          <p:nvPr>
            <p:ph type="body" idx="2"/>
          </p:nvPr>
        </p:nvSpPr>
        <p:spPr>
          <a:xfrm>
            <a:off x="323528" y="5949280"/>
            <a:ext cx="4176464" cy="360040"/>
          </a:xfrm>
        </p:spPr>
        <p:txBody>
          <a:bodyPr>
            <a:normAutofit/>
          </a:bodyPr>
          <a:lstStyle/>
          <a:p>
            <a:endParaRPr lang="tr-TR" dirty="0"/>
          </a:p>
        </p:txBody>
      </p:sp>
      <p:sp>
        <p:nvSpPr>
          <p:cNvPr id="4" name="3 İçerik Yer Tutucusu"/>
          <p:cNvSpPr>
            <a:spLocks noGrp="1"/>
          </p:cNvSpPr>
          <p:nvPr>
            <p:ph sz="half" idx="1"/>
          </p:nvPr>
        </p:nvSpPr>
        <p:spPr>
          <a:xfrm>
            <a:off x="323528" y="980728"/>
            <a:ext cx="8424936" cy="4104456"/>
          </a:xfrm>
        </p:spPr>
        <p:txBody>
          <a:bodyPr>
            <a:noAutofit/>
          </a:bodyPr>
          <a:lstStyle/>
          <a:p>
            <a:pPr fontAlgn="base"/>
            <a:r>
              <a:rPr lang="tr-TR" sz="2000" dirty="0" smtClean="0"/>
              <a:t>Hz. </a:t>
            </a:r>
            <a:r>
              <a:rPr lang="tr-TR" sz="2000" dirty="0" err="1" smtClean="0"/>
              <a:t>Hud</a:t>
            </a:r>
            <a:r>
              <a:rPr lang="tr-TR" sz="2000" dirty="0" smtClean="0"/>
              <a:t> Yemen’de bulunan Ad kavmine gönderilen peygamberdir: «Ad kavmine de kardeşleri </a:t>
            </a:r>
            <a:r>
              <a:rPr lang="tr-TR" sz="2000" dirty="0" err="1" smtClean="0"/>
              <a:t>Hud’u</a:t>
            </a:r>
            <a:r>
              <a:rPr lang="tr-TR" sz="2000" dirty="0" smtClean="0"/>
              <a:t> (gönderdik). (…) » . Nuh </a:t>
            </a:r>
            <a:r>
              <a:rPr lang="tr-TR" sz="2000" dirty="0" err="1" smtClean="0"/>
              <a:t>aleyhisselamin</a:t>
            </a:r>
            <a:r>
              <a:rPr lang="tr-TR" sz="2000" dirty="0" smtClean="0"/>
              <a:t> </a:t>
            </a:r>
            <a:r>
              <a:rPr lang="tr-TR" sz="2000" dirty="0" err="1" smtClean="0"/>
              <a:t>oglu</a:t>
            </a:r>
            <a:r>
              <a:rPr lang="tr-TR" sz="2000" dirty="0" smtClean="0"/>
              <a:t> </a:t>
            </a:r>
            <a:r>
              <a:rPr lang="tr-TR" sz="2000" dirty="0" err="1" smtClean="0"/>
              <a:t>Sam’in</a:t>
            </a:r>
            <a:r>
              <a:rPr lang="tr-TR" sz="2000" dirty="0" smtClean="0"/>
              <a:t> neslindendir. Bir ismi de </a:t>
            </a:r>
            <a:r>
              <a:rPr lang="tr-TR" sz="2000" dirty="0" err="1" smtClean="0"/>
              <a:t>Abir</a:t>
            </a:r>
            <a:r>
              <a:rPr lang="tr-TR" sz="2000" dirty="0" smtClean="0"/>
              <a:t> olup, lâkabı </a:t>
            </a:r>
            <a:r>
              <a:rPr lang="tr-TR" sz="2000" dirty="0" err="1" smtClean="0"/>
              <a:t>Nebiyyullahtır</a:t>
            </a:r>
            <a:r>
              <a:rPr lang="tr-TR" sz="2000" dirty="0" smtClean="0"/>
              <a:t>. </a:t>
            </a:r>
            <a:r>
              <a:rPr lang="tr-TR" sz="2000" dirty="0" err="1" smtClean="0"/>
              <a:t>Hud</a:t>
            </a:r>
            <a:r>
              <a:rPr lang="tr-TR" sz="2000" dirty="0" smtClean="0"/>
              <a:t> bin Abdullah bin </a:t>
            </a:r>
            <a:r>
              <a:rPr lang="tr-TR" sz="2000" dirty="0" err="1" smtClean="0"/>
              <a:t>Riyah</a:t>
            </a:r>
            <a:r>
              <a:rPr lang="tr-TR" sz="2000" dirty="0" smtClean="0"/>
              <a:t> (veya </a:t>
            </a:r>
            <a:r>
              <a:rPr lang="tr-TR" sz="2000" dirty="0" err="1" smtClean="0"/>
              <a:t>Ribah</a:t>
            </a:r>
            <a:r>
              <a:rPr lang="tr-TR" sz="2000" dirty="0" smtClean="0"/>
              <a:t>) bin </a:t>
            </a:r>
            <a:r>
              <a:rPr lang="tr-TR" sz="2000" dirty="0" err="1" smtClean="0"/>
              <a:t>Él</a:t>
            </a:r>
            <a:r>
              <a:rPr lang="tr-TR" sz="2000" dirty="0" smtClean="0"/>
              <a:t>-</a:t>
            </a:r>
            <a:r>
              <a:rPr lang="tr-TR" sz="2000" dirty="0" err="1" smtClean="0"/>
              <a:t>Halud</a:t>
            </a:r>
            <a:r>
              <a:rPr lang="tr-TR" sz="2000" dirty="0" smtClean="0"/>
              <a:t> bin Ad bin </a:t>
            </a:r>
            <a:r>
              <a:rPr lang="tr-TR" sz="2000" dirty="0" err="1" smtClean="0"/>
              <a:t>Avs</a:t>
            </a:r>
            <a:r>
              <a:rPr lang="tr-TR" sz="2000" dirty="0" smtClean="0"/>
              <a:t> bin </a:t>
            </a:r>
            <a:r>
              <a:rPr lang="tr-TR" sz="2000" dirty="0" err="1" smtClean="0"/>
              <a:t>Irem</a:t>
            </a:r>
            <a:r>
              <a:rPr lang="tr-TR" sz="2000" dirty="0" smtClean="0"/>
              <a:t> bin Sam bin Nuh</a:t>
            </a:r>
            <a:br>
              <a:rPr lang="tr-TR" sz="2000" dirty="0" smtClean="0"/>
            </a:br>
            <a:r>
              <a:rPr lang="tr-TR" sz="2000" dirty="0" err="1" smtClean="0"/>
              <a:t>Hud</a:t>
            </a:r>
            <a:r>
              <a:rPr lang="tr-TR" sz="2000" dirty="0" smtClean="0"/>
              <a:t> </a:t>
            </a:r>
            <a:r>
              <a:rPr lang="tr-TR" sz="2000" dirty="0" err="1" smtClean="0"/>
              <a:t>ibni</a:t>
            </a:r>
            <a:r>
              <a:rPr lang="tr-TR" sz="2000" dirty="0" smtClean="0"/>
              <a:t> Salih </a:t>
            </a:r>
            <a:r>
              <a:rPr lang="tr-TR" sz="2000" dirty="0" err="1" smtClean="0"/>
              <a:t>ibni</a:t>
            </a:r>
            <a:r>
              <a:rPr lang="tr-TR" sz="2000" dirty="0" smtClean="0"/>
              <a:t> </a:t>
            </a:r>
            <a:r>
              <a:rPr lang="tr-TR" sz="2000" dirty="0" err="1" smtClean="0"/>
              <a:t>Erfahd</a:t>
            </a:r>
            <a:r>
              <a:rPr lang="tr-TR" sz="2000" dirty="0" smtClean="0"/>
              <a:t> </a:t>
            </a:r>
            <a:r>
              <a:rPr lang="tr-TR" sz="2000" dirty="0" err="1" smtClean="0"/>
              <a:t>ibni</a:t>
            </a:r>
            <a:r>
              <a:rPr lang="tr-TR" sz="2000" dirty="0" smtClean="0"/>
              <a:t> Sam </a:t>
            </a:r>
            <a:r>
              <a:rPr lang="tr-TR" sz="2000" dirty="0" err="1" smtClean="0"/>
              <a:t>ibni</a:t>
            </a:r>
            <a:r>
              <a:rPr lang="tr-TR" sz="2000" dirty="0" smtClean="0"/>
              <a:t> Nuh </a:t>
            </a:r>
            <a:r>
              <a:rPr lang="tr-TR" sz="2000" dirty="0" err="1" smtClean="0"/>
              <a:t>ibni</a:t>
            </a:r>
            <a:r>
              <a:rPr lang="tr-TR" sz="2000" dirty="0" smtClean="0"/>
              <a:t> </a:t>
            </a:r>
            <a:r>
              <a:rPr lang="tr-TR" sz="2000" dirty="0" err="1" smtClean="0"/>
              <a:t>Ebi</a:t>
            </a:r>
            <a:r>
              <a:rPr lang="tr-TR" sz="2000" dirty="0" smtClean="0"/>
              <a:t> </a:t>
            </a:r>
            <a:r>
              <a:rPr lang="tr-TR" sz="2000" dirty="0" err="1" smtClean="0"/>
              <a:t>Ad’dir</a:t>
            </a:r>
            <a:r>
              <a:rPr lang="tr-TR" sz="2000" dirty="0" smtClean="0"/>
              <a:t>.</a:t>
            </a:r>
            <a:br>
              <a:rPr lang="tr-TR" sz="2000" dirty="0" smtClean="0"/>
            </a:br>
            <a:r>
              <a:rPr lang="tr-TR" sz="2000" dirty="0" smtClean="0"/>
              <a:t>Yemen’de Aden ile Umman (</a:t>
            </a:r>
            <a:r>
              <a:rPr lang="tr-TR" sz="2000" dirty="0" err="1" smtClean="0"/>
              <a:t>Oman</a:t>
            </a:r>
            <a:r>
              <a:rPr lang="tr-TR" sz="2000" dirty="0" smtClean="0"/>
              <a:t>) arasında bulunan </a:t>
            </a:r>
            <a:r>
              <a:rPr lang="tr-TR" sz="2000" dirty="0" err="1" smtClean="0"/>
              <a:t>Ahkaf</a:t>
            </a:r>
            <a:r>
              <a:rPr lang="tr-TR" sz="2000" dirty="0" smtClean="0"/>
              <a:t> diyarında Hz. </a:t>
            </a:r>
            <a:r>
              <a:rPr lang="tr-TR" sz="2000" dirty="0" err="1" smtClean="0"/>
              <a:t>Hud</a:t>
            </a:r>
            <a:r>
              <a:rPr lang="tr-TR" sz="2000" dirty="0" smtClean="0"/>
              <a:t> doğup büyüdü. Çocukluktan itibaren Allah’a ibadet ederdi. Ara sıra ticaret yapan Hz. </a:t>
            </a:r>
            <a:r>
              <a:rPr lang="tr-TR" sz="2000" dirty="0" err="1" smtClean="0"/>
              <a:t>Hud</a:t>
            </a:r>
            <a:r>
              <a:rPr lang="tr-TR" sz="2000" dirty="0" smtClean="0"/>
              <a:t> gayet şefkatli ve çok cömert idi. Kavmi (Ad) bolluk ve bereket içinde ve gösterişli binalar yaparak azmıştır. Bütün nimetleri kendilerine veren Allah’ı unutan Ad kavmi putlara tapmaya başladı. </a:t>
            </a:r>
            <a:r>
              <a:rPr lang="tr-TR" sz="2000" dirty="0" err="1" smtClean="0"/>
              <a:t>Hud</a:t>
            </a:r>
            <a:r>
              <a:rPr lang="tr-TR" sz="2000" dirty="0" smtClean="0"/>
              <a:t> </a:t>
            </a:r>
            <a:r>
              <a:rPr lang="tr-TR" sz="2000" dirty="0" err="1" smtClean="0"/>
              <a:t>aleyhisselam</a:t>
            </a:r>
            <a:r>
              <a:rPr lang="tr-TR" sz="2000" dirty="0" smtClean="0"/>
              <a:t> bu kavme peygamber olarak gönderildi ve Hz. </a:t>
            </a:r>
            <a:r>
              <a:rPr lang="tr-TR" sz="2000" dirty="0" err="1" smtClean="0"/>
              <a:t>Hud</a:t>
            </a:r>
            <a:r>
              <a:rPr lang="tr-TR" sz="2000" dirty="0" smtClean="0"/>
              <a:t> Nuh </a:t>
            </a:r>
            <a:r>
              <a:rPr lang="tr-TR" sz="2000" dirty="0" err="1" smtClean="0"/>
              <a:t>aleyhisselam</a:t>
            </a:r>
            <a:r>
              <a:rPr lang="tr-TR" sz="2000" dirty="0" smtClean="0"/>
              <a:t> </a:t>
            </a:r>
            <a:r>
              <a:rPr lang="tr-TR" sz="2000" dirty="0" err="1" smtClean="0"/>
              <a:t>ın</a:t>
            </a:r>
            <a:r>
              <a:rPr lang="tr-TR" sz="2000" dirty="0" smtClean="0"/>
              <a:t> bildirdiği dinin esaslarını Ad kavmine bildirdi.</a:t>
            </a:r>
            <a:endParaRPr lang="tr-TR"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188640"/>
            <a:ext cx="8458200" cy="520700"/>
          </a:xfrm>
        </p:spPr>
        <p:txBody>
          <a:bodyPr/>
          <a:lstStyle/>
          <a:p>
            <a:r>
              <a:rPr lang="tr-TR" dirty="0" smtClean="0"/>
              <a:t>HZ.SALİH</a:t>
            </a:r>
            <a:endParaRPr lang="tr-TR" dirty="0"/>
          </a:p>
        </p:txBody>
      </p:sp>
      <p:sp>
        <p:nvSpPr>
          <p:cNvPr id="3" name="2 Metin Yer Tutucusu"/>
          <p:cNvSpPr>
            <a:spLocks noGrp="1"/>
          </p:cNvSpPr>
          <p:nvPr>
            <p:ph type="body" idx="2"/>
          </p:nvPr>
        </p:nvSpPr>
        <p:spPr>
          <a:xfrm>
            <a:off x="539552" y="5949280"/>
            <a:ext cx="3538735" cy="397024"/>
          </a:xfrm>
        </p:spPr>
        <p:txBody>
          <a:bodyPr/>
          <a:lstStyle/>
          <a:p>
            <a:endParaRPr lang="tr-TR" dirty="0"/>
          </a:p>
        </p:txBody>
      </p:sp>
      <p:sp>
        <p:nvSpPr>
          <p:cNvPr id="4" name="3 İçerik Yer Tutucusu"/>
          <p:cNvSpPr>
            <a:spLocks noGrp="1"/>
          </p:cNvSpPr>
          <p:nvPr>
            <p:ph sz="half" idx="1"/>
          </p:nvPr>
        </p:nvSpPr>
        <p:spPr>
          <a:xfrm>
            <a:off x="395536" y="1052736"/>
            <a:ext cx="8375848" cy="4331568"/>
          </a:xfrm>
        </p:spPr>
        <p:txBody>
          <a:bodyPr>
            <a:normAutofit fontScale="70000" lnSpcReduction="20000"/>
          </a:bodyPr>
          <a:lstStyle/>
          <a:p>
            <a:r>
              <a:rPr lang="tr-TR" dirty="0" err="1" smtClean="0"/>
              <a:t>Sâlıh</a:t>
            </a:r>
            <a:r>
              <a:rPr lang="tr-TR" dirty="0" smtClean="0"/>
              <a:t> Peygamber </a:t>
            </a:r>
            <a:r>
              <a:rPr lang="tr-TR" dirty="0" err="1" smtClean="0"/>
              <a:t>Semud</a:t>
            </a:r>
            <a:r>
              <a:rPr lang="tr-TR" dirty="0" smtClean="0"/>
              <a:t> </a:t>
            </a:r>
            <a:r>
              <a:rPr lang="tr-TR" dirty="0" err="1" smtClean="0"/>
              <a:t>kavmıne</a:t>
            </a:r>
            <a:r>
              <a:rPr lang="tr-TR" dirty="0" smtClean="0"/>
              <a:t> </a:t>
            </a:r>
            <a:r>
              <a:rPr lang="tr-TR" dirty="0" err="1" smtClean="0"/>
              <a:t>gönderılen</a:t>
            </a:r>
            <a:r>
              <a:rPr lang="tr-TR" dirty="0" smtClean="0"/>
              <a:t> peygamber olup Nuh </a:t>
            </a:r>
            <a:r>
              <a:rPr lang="tr-TR" dirty="0" err="1" smtClean="0"/>
              <a:t>aleyhısselamın</a:t>
            </a:r>
            <a:r>
              <a:rPr lang="tr-TR" dirty="0" smtClean="0"/>
              <a:t> </a:t>
            </a:r>
            <a:r>
              <a:rPr lang="tr-TR" dirty="0" err="1" smtClean="0"/>
              <a:t>ogullarından</a:t>
            </a:r>
            <a:r>
              <a:rPr lang="tr-TR" dirty="0" smtClean="0"/>
              <a:t> Sam'ın </a:t>
            </a:r>
            <a:r>
              <a:rPr lang="tr-TR" dirty="0" err="1" smtClean="0"/>
              <a:t>neslınden</a:t>
            </a:r>
            <a:r>
              <a:rPr lang="tr-TR" dirty="0" smtClean="0"/>
              <a:t> olup </a:t>
            </a:r>
            <a:r>
              <a:rPr lang="tr-TR" dirty="0" err="1" smtClean="0"/>
              <a:t>Hz.Âdem'ın</a:t>
            </a:r>
            <a:r>
              <a:rPr lang="tr-TR" dirty="0" smtClean="0"/>
              <a:t> 19. </a:t>
            </a:r>
            <a:r>
              <a:rPr lang="tr-TR" dirty="0" err="1" smtClean="0"/>
              <a:t>kusaktan</a:t>
            </a:r>
            <a:r>
              <a:rPr lang="tr-TR" dirty="0" smtClean="0"/>
              <a:t> torunudur. </a:t>
            </a:r>
            <a:r>
              <a:rPr lang="tr-TR" dirty="0" err="1" smtClean="0"/>
              <a:t>Âd</a:t>
            </a:r>
            <a:r>
              <a:rPr lang="tr-TR" dirty="0" smtClean="0"/>
              <a:t> </a:t>
            </a:r>
            <a:r>
              <a:rPr lang="tr-TR" dirty="0" err="1" smtClean="0"/>
              <a:t>kavmı</a:t>
            </a:r>
            <a:r>
              <a:rPr lang="tr-TR" dirty="0" smtClean="0"/>
              <a:t> helâk olduktan sonra felaketten kurtulanlardan </a:t>
            </a:r>
            <a:r>
              <a:rPr lang="tr-TR" dirty="0" err="1" smtClean="0"/>
              <a:t>Semud</a:t>
            </a:r>
            <a:r>
              <a:rPr lang="tr-TR" dirty="0" smtClean="0"/>
              <a:t>, Sam </a:t>
            </a:r>
            <a:r>
              <a:rPr lang="tr-TR" dirty="0" err="1" smtClean="0"/>
              <a:t>ıle</a:t>
            </a:r>
            <a:r>
              <a:rPr lang="tr-TR" dirty="0" smtClean="0"/>
              <a:t> </a:t>
            </a:r>
            <a:r>
              <a:rPr lang="tr-TR" dirty="0" err="1" smtClean="0"/>
              <a:t>Hıcaz</a:t>
            </a:r>
            <a:r>
              <a:rPr lang="tr-TR" dirty="0" smtClean="0"/>
              <a:t> </a:t>
            </a:r>
            <a:r>
              <a:rPr lang="tr-TR" dirty="0" err="1" smtClean="0"/>
              <a:t>arasındakı</a:t>
            </a:r>
            <a:r>
              <a:rPr lang="tr-TR" dirty="0" smtClean="0"/>
              <a:t> </a:t>
            </a:r>
            <a:r>
              <a:rPr lang="tr-TR" dirty="0" err="1" smtClean="0"/>
              <a:t>Hıcr</a:t>
            </a:r>
            <a:r>
              <a:rPr lang="tr-TR" dirty="0" smtClean="0"/>
              <a:t> </a:t>
            </a:r>
            <a:r>
              <a:rPr lang="tr-TR" dirty="0" err="1" smtClean="0"/>
              <a:t>denılen</a:t>
            </a:r>
            <a:r>
              <a:rPr lang="tr-TR" dirty="0" smtClean="0"/>
              <a:t> yere </a:t>
            </a:r>
            <a:r>
              <a:rPr lang="tr-TR" dirty="0" err="1" smtClean="0"/>
              <a:t>yerlestı</a:t>
            </a:r>
            <a:r>
              <a:rPr lang="tr-TR" dirty="0" smtClean="0"/>
              <a:t>. </a:t>
            </a:r>
            <a:r>
              <a:rPr lang="tr-TR" dirty="0" err="1" smtClean="0"/>
              <a:t>Semud'un</a:t>
            </a:r>
            <a:r>
              <a:rPr lang="tr-TR" dirty="0" smtClean="0"/>
              <a:t> torunları Ad'ın helâk </a:t>
            </a:r>
            <a:r>
              <a:rPr lang="tr-TR" dirty="0" err="1" smtClean="0"/>
              <a:t>oldugu</a:t>
            </a:r>
            <a:r>
              <a:rPr lang="tr-TR" dirty="0" smtClean="0"/>
              <a:t> yere </a:t>
            </a:r>
            <a:r>
              <a:rPr lang="tr-TR" dirty="0" err="1" smtClean="0"/>
              <a:t>gıdıp</a:t>
            </a:r>
            <a:r>
              <a:rPr lang="tr-TR" dirty="0" smtClean="0"/>
              <a:t> </a:t>
            </a:r>
            <a:r>
              <a:rPr lang="tr-TR" dirty="0" err="1" smtClean="0"/>
              <a:t>yerlestıler</a:t>
            </a:r>
            <a:r>
              <a:rPr lang="tr-TR" dirty="0" smtClean="0"/>
              <a:t>.</a:t>
            </a:r>
            <a:r>
              <a:rPr lang="tr-TR" dirty="0" err="1" smtClean="0"/>
              <a:t>Reıslerı</a:t>
            </a:r>
            <a:r>
              <a:rPr lang="tr-TR" dirty="0" smtClean="0"/>
              <a:t> de </a:t>
            </a:r>
            <a:r>
              <a:rPr lang="tr-TR" dirty="0" err="1" smtClean="0"/>
              <a:t>Cenda</a:t>
            </a:r>
            <a:r>
              <a:rPr lang="tr-TR" dirty="0" smtClean="0"/>
              <a:t> </a:t>
            </a:r>
            <a:r>
              <a:rPr lang="tr-TR" dirty="0" err="1" smtClean="0"/>
              <a:t>bın</a:t>
            </a:r>
            <a:r>
              <a:rPr lang="tr-TR" dirty="0" smtClean="0"/>
              <a:t> </a:t>
            </a:r>
            <a:r>
              <a:rPr lang="tr-TR" dirty="0" err="1" smtClean="0"/>
              <a:t>Amr</a:t>
            </a:r>
            <a:r>
              <a:rPr lang="tr-TR" dirty="0" smtClean="0"/>
              <a:t> </a:t>
            </a:r>
            <a:r>
              <a:rPr lang="tr-TR" dirty="0" err="1" smtClean="0"/>
              <a:t>ısmınde</a:t>
            </a:r>
            <a:r>
              <a:rPr lang="tr-TR" dirty="0" smtClean="0"/>
              <a:t> </a:t>
            </a:r>
            <a:r>
              <a:rPr lang="tr-TR" dirty="0" err="1" smtClean="0"/>
              <a:t>bırısı</a:t>
            </a:r>
            <a:r>
              <a:rPr lang="tr-TR" dirty="0" smtClean="0"/>
              <a:t> </a:t>
            </a:r>
            <a:r>
              <a:rPr lang="tr-TR" dirty="0" err="1" smtClean="0"/>
              <a:t>ıdı</a:t>
            </a:r>
            <a:r>
              <a:rPr lang="tr-TR" dirty="0" smtClean="0"/>
              <a:t>. Zamanla </a:t>
            </a:r>
            <a:r>
              <a:rPr lang="tr-TR" dirty="0" err="1" smtClean="0"/>
              <a:t>bolluga</a:t>
            </a:r>
            <a:r>
              <a:rPr lang="tr-TR" dirty="0" smtClean="0"/>
              <a:t> </a:t>
            </a:r>
            <a:r>
              <a:rPr lang="tr-TR" dirty="0" err="1" smtClean="0"/>
              <a:t>kavusup</a:t>
            </a:r>
            <a:r>
              <a:rPr lang="tr-TR" dirty="0" smtClean="0"/>
              <a:t> Ad </a:t>
            </a:r>
            <a:r>
              <a:rPr lang="tr-TR" dirty="0" err="1" smtClean="0"/>
              <a:t>kavmı</a:t>
            </a:r>
            <a:r>
              <a:rPr lang="tr-TR" dirty="0" smtClean="0"/>
              <a:t> </a:t>
            </a:r>
            <a:r>
              <a:rPr lang="tr-TR" dirty="0" err="1" smtClean="0"/>
              <a:t>gıbı</a:t>
            </a:r>
            <a:r>
              <a:rPr lang="tr-TR" dirty="0" smtClean="0"/>
              <a:t> azdılar. Taslardan yaptıkları putlara taptılar. </a:t>
            </a:r>
            <a:r>
              <a:rPr lang="tr-TR" dirty="0" err="1" smtClean="0"/>
              <a:t>Iste</a:t>
            </a:r>
            <a:r>
              <a:rPr lang="tr-TR" dirty="0" smtClean="0"/>
              <a:t> bu </a:t>
            </a:r>
            <a:r>
              <a:rPr lang="tr-TR" dirty="0" err="1" smtClean="0"/>
              <a:t>dıyarda</a:t>
            </a:r>
            <a:r>
              <a:rPr lang="tr-TR" dirty="0" smtClean="0"/>
              <a:t> Hz. </a:t>
            </a:r>
            <a:r>
              <a:rPr lang="tr-TR" dirty="0" err="1" smtClean="0"/>
              <a:t>Sâlıh</a:t>
            </a:r>
            <a:r>
              <a:rPr lang="tr-TR" dirty="0" smtClean="0"/>
              <a:t> </a:t>
            </a:r>
            <a:r>
              <a:rPr lang="tr-TR" dirty="0" err="1" smtClean="0"/>
              <a:t>dogup</a:t>
            </a:r>
            <a:r>
              <a:rPr lang="tr-TR" dirty="0" smtClean="0"/>
              <a:t> büyüdü. </a:t>
            </a:r>
            <a:r>
              <a:rPr lang="tr-TR" dirty="0" err="1" smtClean="0"/>
              <a:t>Kücük</a:t>
            </a:r>
            <a:r>
              <a:rPr lang="tr-TR" dirty="0" smtClean="0"/>
              <a:t> yastan </a:t>
            </a:r>
            <a:r>
              <a:rPr lang="tr-TR" dirty="0" err="1" smtClean="0"/>
              <a:t>ıtıbaren</a:t>
            </a:r>
            <a:r>
              <a:rPr lang="tr-TR" dirty="0" smtClean="0"/>
              <a:t> putlara tapmazdı, ve </a:t>
            </a:r>
            <a:r>
              <a:rPr lang="tr-TR" dirty="0" err="1" smtClean="0"/>
              <a:t>ılerıde</a:t>
            </a:r>
            <a:r>
              <a:rPr lang="tr-TR" dirty="0" smtClean="0"/>
              <a:t> </a:t>
            </a:r>
            <a:r>
              <a:rPr lang="tr-TR" dirty="0" err="1" smtClean="0"/>
              <a:t>kendısının</a:t>
            </a:r>
            <a:r>
              <a:rPr lang="tr-TR" dirty="0" smtClean="0"/>
              <a:t> </a:t>
            </a:r>
            <a:r>
              <a:rPr lang="tr-TR" dirty="0" err="1" smtClean="0"/>
              <a:t>Semûd'e</a:t>
            </a:r>
            <a:r>
              <a:rPr lang="tr-TR" dirty="0" smtClean="0"/>
              <a:t> lâzım </a:t>
            </a:r>
            <a:r>
              <a:rPr lang="tr-TR" dirty="0" err="1" smtClean="0"/>
              <a:t>olabılecegı</a:t>
            </a:r>
            <a:r>
              <a:rPr lang="tr-TR" dirty="0" smtClean="0"/>
              <a:t> </a:t>
            </a:r>
            <a:r>
              <a:rPr lang="tr-TR" dirty="0" err="1" smtClean="0"/>
              <a:t>ıcın</a:t>
            </a:r>
            <a:r>
              <a:rPr lang="tr-TR" dirty="0" smtClean="0"/>
              <a:t> ona </a:t>
            </a:r>
            <a:r>
              <a:rPr lang="tr-TR" dirty="0" err="1" smtClean="0"/>
              <a:t>kımse</a:t>
            </a:r>
            <a:r>
              <a:rPr lang="tr-TR" dirty="0" smtClean="0"/>
              <a:t> </a:t>
            </a:r>
            <a:r>
              <a:rPr lang="tr-TR" dirty="0" err="1" smtClean="0"/>
              <a:t>bırsey</a:t>
            </a:r>
            <a:r>
              <a:rPr lang="tr-TR" dirty="0" smtClean="0"/>
              <a:t> </a:t>
            </a:r>
            <a:r>
              <a:rPr lang="tr-TR" dirty="0" err="1" smtClean="0"/>
              <a:t>dıyemezdı</a:t>
            </a:r>
            <a:r>
              <a:rPr lang="tr-TR" dirty="0" smtClean="0"/>
              <a:t>. Azgınlıklarından dolayı </a:t>
            </a:r>
            <a:r>
              <a:rPr lang="tr-TR" dirty="0" err="1" smtClean="0"/>
              <a:t>Allahü</a:t>
            </a:r>
            <a:r>
              <a:rPr lang="tr-TR" dirty="0" smtClean="0"/>
              <a:t> Teâlâ onlara </a:t>
            </a:r>
            <a:r>
              <a:rPr lang="tr-TR" dirty="0" err="1" smtClean="0"/>
              <a:t>Sâlıh</a:t>
            </a:r>
            <a:r>
              <a:rPr lang="tr-TR" dirty="0" smtClean="0"/>
              <a:t> </a:t>
            </a:r>
            <a:r>
              <a:rPr lang="tr-TR" dirty="0" err="1" smtClean="0"/>
              <a:t>aleyhısselamı</a:t>
            </a:r>
            <a:r>
              <a:rPr lang="tr-TR" dirty="0" smtClean="0"/>
              <a:t> peygamber olarak </a:t>
            </a:r>
            <a:r>
              <a:rPr lang="tr-TR" dirty="0" err="1" smtClean="0"/>
              <a:t>gönderdı</a:t>
            </a:r>
            <a:r>
              <a:rPr lang="tr-TR" dirty="0" smtClean="0"/>
              <a:t> : « </a:t>
            </a:r>
            <a:r>
              <a:rPr lang="tr-TR" dirty="0" err="1" smtClean="0"/>
              <a:t>Bız</a:t>
            </a:r>
            <a:r>
              <a:rPr lang="tr-TR" dirty="0" smtClean="0"/>
              <a:t> </a:t>
            </a:r>
            <a:r>
              <a:rPr lang="tr-TR" dirty="0" err="1" smtClean="0"/>
              <a:t>Semûd</a:t>
            </a:r>
            <a:r>
              <a:rPr lang="tr-TR" dirty="0" smtClean="0"/>
              <a:t> </a:t>
            </a:r>
            <a:r>
              <a:rPr lang="tr-TR" dirty="0" err="1" smtClean="0"/>
              <a:t>kavmıne</a:t>
            </a:r>
            <a:r>
              <a:rPr lang="tr-TR" dirty="0" smtClean="0"/>
              <a:t> </a:t>
            </a:r>
            <a:r>
              <a:rPr lang="tr-TR" dirty="0" err="1" smtClean="0"/>
              <a:t>kardeslerı</a:t>
            </a:r>
            <a:r>
              <a:rPr lang="tr-TR" dirty="0" smtClean="0"/>
              <a:t> </a:t>
            </a:r>
            <a:r>
              <a:rPr lang="tr-TR" dirty="0" err="1" smtClean="0"/>
              <a:t>Salıh'ı</a:t>
            </a:r>
            <a:r>
              <a:rPr lang="tr-TR" dirty="0" smtClean="0"/>
              <a:t> (</a:t>
            </a:r>
            <a:r>
              <a:rPr lang="tr-TR" dirty="0" err="1" smtClean="0"/>
              <a:t>gönderdık</a:t>
            </a:r>
            <a:r>
              <a:rPr lang="tr-TR" dirty="0" smtClean="0"/>
              <a:t>) » . </a:t>
            </a:r>
            <a:r>
              <a:rPr lang="tr-TR" dirty="0" err="1" smtClean="0"/>
              <a:t>Hz.Sâlıh</a:t>
            </a:r>
            <a:r>
              <a:rPr lang="tr-TR" dirty="0" smtClean="0"/>
              <a:t> onları putlara tapmaktan </a:t>
            </a:r>
            <a:r>
              <a:rPr lang="tr-TR" dirty="0" err="1" smtClean="0"/>
              <a:t>men'edıp</a:t>
            </a:r>
            <a:r>
              <a:rPr lang="tr-TR" dirty="0" smtClean="0"/>
              <a:t> azgınlıklarından sakındırdı.</a:t>
            </a:r>
            <a:endParaRPr lang="tr-TR"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183</TotalTime>
  <Words>1297</Words>
  <Application>Microsoft Office PowerPoint</Application>
  <PresentationFormat>Ekran Gösterisi (4:3)</PresentationFormat>
  <Paragraphs>93</Paragraphs>
  <Slides>31</Slides>
  <Notes>0</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Gezinti</vt:lpstr>
      <vt:lpstr>Kuran-I Kerİm’de İsmİ geçen peygamberler</vt:lpstr>
      <vt:lpstr>pEYGAMBERLER</vt:lpstr>
      <vt:lpstr>Peygamberlerİn ŞEMA HALİNDE GÖSTERİMİ</vt:lpstr>
      <vt:lpstr>Slayt 4</vt:lpstr>
      <vt:lpstr>Hz.adem</vt:lpstr>
      <vt:lpstr>Hz.İdrİs</vt:lpstr>
      <vt:lpstr>Hz.nuh</vt:lpstr>
      <vt:lpstr>HZ.HUD</vt:lpstr>
      <vt:lpstr>HZ.SALİH</vt:lpstr>
      <vt:lpstr>HZ.İBRAHİM</vt:lpstr>
      <vt:lpstr>HZ.LUT</vt:lpstr>
      <vt:lpstr>HZ.İSMAİL</vt:lpstr>
      <vt:lpstr>HZ.İSHAK</vt:lpstr>
      <vt:lpstr>HZ.YAKUP</vt:lpstr>
      <vt:lpstr>Hz.yusuf</vt:lpstr>
      <vt:lpstr>Hz.eyyup</vt:lpstr>
      <vt:lpstr>Hz.şuayb</vt:lpstr>
      <vt:lpstr>Hz.musa</vt:lpstr>
      <vt:lpstr>HZ.HARUN</vt:lpstr>
      <vt:lpstr>HZ.DAVUD</vt:lpstr>
      <vt:lpstr>HZ.SÜLEYMAN</vt:lpstr>
      <vt:lpstr>HZ.İLYAS</vt:lpstr>
      <vt:lpstr>HZ.ELYESA</vt:lpstr>
      <vt:lpstr>HZ.ZÜLKİFL</vt:lpstr>
      <vt:lpstr>HZ.YUNUS</vt:lpstr>
      <vt:lpstr>HZ.ZEKERİYA</vt:lpstr>
      <vt:lpstr>HZ.YAHYA</vt:lpstr>
      <vt:lpstr>HZ.İSA</vt:lpstr>
      <vt:lpstr>HZ.MUHAMMED (PEYGAMBER EFENDİMİZ)</vt:lpstr>
      <vt:lpstr>KaynakÇA</vt:lpstr>
      <vt:lpstr>              HAZIRLAYAN VE SUNAN                         ASYA AYDIN</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aSLı@aSyA</dc:creator>
  <cp:keywords>www.sorubak.com</cp:keywords>
  <dc:description>www.sorubak.com</dc:description>
  <cp:lastModifiedBy>Dogan</cp:lastModifiedBy>
  <cp:revision>www.sorubak.com</cp:revision>
  <dcterms:created xsi:type="dcterms:W3CDTF">2012-12-12T18:52:53Z</dcterms:created>
  <dcterms:modified xsi:type="dcterms:W3CDTF">2012-12-24T13:46:27Z</dcterms:modified>
  <cp:category>www.sorubak.com</cp:category>
  <cp:contentType>www.sorubak.com</cp:contentType>
  <cp:contentStatus>www.sorubak.com</cp:contentStatus>
  <cp:version>www.sorubak.com</cp:version>
</cp:coreProperties>
</file>