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63" r:id="rId2"/>
    <p:sldId id="264" r:id="rId3"/>
    <p:sldId id="256" r:id="rId4"/>
    <p:sldId id="257" r:id="rId5"/>
    <p:sldId id="258" r:id="rId6"/>
    <p:sldId id="259" r:id="rId7"/>
    <p:sldId id="260" r:id="rId8"/>
    <p:sldId id="261" r:id="rId9"/>
    <p:sldId id="262"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59" autoAdjust="0"/>
    <p:restoredTop sz="94660"/>
  </p:normalViewPr>
  <p:slideViewPr>
    <p:cSldViewPr>
      <p:cViewPr>
        <p:scale>
          <a:sx n="66" d="100"/>
          <a:sy n="66" d="100"/>
        </p:scale>
        <p:origin x="-1548"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2"/>
      </p:bgRef>
    </p:bg>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Serbest 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17" name="Alt Başlık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Veri Yer Tutucusu 29"/>
          <p:cNvSpPr>
            <a:spLocks noGrp="1"/>
          </p:cNvSpPr>
          <p:nvPr>
            <p:ph type="dt" sz="half" idx="10"/>
          </p:nvPr>
        </p:nvSpPr>
        <p:spPr/>
        <p:txBody>
          <a:bodyPr/>
          <a:lstStyle/>
          <a:p>
            <a:fld id="{D9F75050-0E15-4C5B-92B0-66D068882F1F}" type="datetimeFigureOut">
              <a:rPr lang="tr-TR" smtClean="0"/>
              <a:pPr/>
              <a:t>18.12.2012</a:t>
            </a:fld>
            <a:endParaRPr lang="tr-TR"/>
          </a:p>
        </p:txBody>
      </p:sp>
      <p:sp>
        <p:nvSpPr>
          <p:cNvPr id="19" name="Altbilgi Yer Tutucusu 18"/>
          <p:cNvSpPr>
            <a:spLocks noGrp="1"/>
          </p:cNvSpPr>
          <p:nvPr>
            <p:ph type="ftr" sz="quarter" idx="11"/>
          </p:nvPr>
        </p:nvSpPr>
        <p:spPr/>
        <p:txBody>
          <a:bodyPr/>
          <a:lstStyle/>
          <a:p>
            <a:endParaRPr lang="tr-TR"/>
          </a:p>
        </p:txBody>
      </p:sp>
      <p:sp>
        <p:nvSpPr>
          <p:cNvPr id="27" name="Slayt Numarası Yer Tutucusu 26"/>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D9F75050-0E15-4C5B-92B0-66D068882F1F}" type="datetimeFigureOut">
              <a:rPr lang="tr-TR" smtClean="0"/>
              <a:pPr/>
              <a:t>18.12.2012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D9F75050-0E15-4C5B-92B0-66D068882F1F}" type="datetimeFigureOut">
              <a:rPr lang="tr-TR" smtClean="0"/>
              <a:pPr/>
              <a:t>18.12.2012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lgn="l">
              <a:defRPr/>
            </a:lvl1pPr>
          </a:lstStyle>
          <a:p>
            <a:r>
              <a:rPr kumimoji="0" lang="tr-TR" smtClean="0"/>
              <a:t>Asıl başlık stili için tıklatın</a:t>
            </a:r>
            <a:endParaRPr kumimoji="0" lang="en-US"/>
          </a:p>
        </p:txBody>
      </p:sp>
      <p:sp>
        <p:nvSpPr>
          <p:cNvPr id="3" name="İçerik Yer Tutucusu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D9F75050-0E15-4C5B-92B0-66D068882F1F}" type="datetimeFigureOut">
              <a:rPr lang="tr-TR" smtClean="0"/>
              <a:pPr/>
              <a:t>18.12.2012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2"/>
      </p:bgRef>
    </p:bg>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Serbest 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Başlık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p:txBody>
          <a:bodyPr/>
          <a:lstStyle/>
          <a:p>
            <a:fld id="{D9F75050-0E15-4C5B-92B0-66D068882F1F}" type="datetimeFigureOut">
              <a:rPr lang="tr-TR" smtClean="0"/>
              <a:pPr/>
              <a:t>18.12.2012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1143000"/>
          </a:xfrm>
        </p:spPr>
        <p:txBody>
          <a:bodyPr/>
          <a:lstStyle/>
          <a:p>
            <a:r>
              <a:rPr kumimoji="0" lang="tr-TR" smtClean="0"/>
              <a:t>Asıl başlık stili için tıklatın</a:t>
            </a:r>
            <a:endParaRPr kumimoji="0" lang="en-US"/>
          </a:p>
        </p:txBody>
      </p:sp>
      <p:sp>
        <p:nvSpPr>
          <p:cNvPr id="3" name="İçerik Yer Tutucusu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p>
            <a:fld id="{D9F75050-0E15-4C5B-92B0-66D068882F1F}" type="datetimeFigureOut">
              <a:rPr lang="tr-TR" smtClean="0"/>
              <a:pPr/>
              <a:t>18.12.2012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p>
            <a:fld id="{D9F75050-0E15-4C5B-92B0-66D068882F1F}" type="datetimeFigureOut">
              <a:rPr lang="tr-TR" smtClean="0"/>
              <a:pPr/>
              <a:t>18.12.2012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320"/>
            <a:ext cx="7470648" cy="1143000"/>
          </a:xfrm>
        </p:spPr>
        <p:txBody>
          <a:bodyPr anchor="ctr"/>
          <a:lstStyle>
            <a:lvl1pPr algn="l">
              <a:defRPr sz="4600"/>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D9F75050-0E15-4C5B-92B0-66D068882F1F}" type="datetimeFigureOut">
              <a:rPr lang="tr-TR" smtClean="0"/>
              <a:pPr/>
              <a:t>18.12.2012</a:t>
            </a:fld>
            <a:endParaRPr lang="tr-TR"/>
          </a:p>
        </p:txBody>
      </p:sp>
      <p:sp>
        <p:nvSpPr>
          <p:cNvPr id="8" name="Slayt Numarası Yer Tutucusu 7"/>
          <p:cNvSpPr>
            <a:spLocks noGrp="1"/>
          </p:cNvSpPr>
          <p:nvPr>
            <p:ph type="sldNum" sz="quarter" idx="11"/>
          </p:nvPr>
        </p:nvSpPr>
        <p:spPr/>
        <p:txBody>
          <a:bodyPr/>
          <a:lstStyle/>
          <a:p>
            <a:fld id="{B1DEFA8C-F947-479F-BE07-76B6B3F80BF1}" type="slidenum">
              <a:rPr lang="tr-TR" smtClean="0"/>
              <a:pPr/>
              <a:t>‹#›</a:t>
            </a:fld>
            <a:endParaRPr lang="tr-TR"/>
          </a:p>
        </p:txBody>
      </p:sp>
      <p:sp>
        <p:nvSpPr>
          <p:cNvPr id="9" name="Altbilgi Yer Tutucusu 8"/>
          <p:cNvSpPr>
            <a:spLocks noGrp="1"/>
          </p:cNvSpPr>
          <p:nvPr>
            <p:ph type="ftr" sz="quarter" idx="12"/>
          </p:nvPr>
        </p:nvSpPr>
        <p:spPr/>
        <p:txBody>
          <a:bodyPr/>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D9F75050-0E15-4C5B-92B0-66D068882F1F}" type="datetimeFigureOut">
              <a:rPr lang="tr-TR" smtClean="0"/>
              <a:pPr/>
              <a:t>18.12.2012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p>
            <a:fld id="{D9F75050-0E15-4C5B-92B0-66D068882F1F}" type="datetimeFigureOut">
              <a:rPr lang="tr-TR" smtClean="0"/>
              <a:pPr/>
              <a:t>18.12.2012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156448" y="6422064"/>
            <a:ext cx="762000" cy="365125"/>
          </a:xfrm>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Veri Yer Tutucusu 4"/>
          <p:cNvSpPr>
            <a:spLocks noGrp="1"/>
          </p:cNvSpPr>
          <p:nvPr>
            <p:ph type="dt" sz="half" idx="10"/>
          </p:nvPr>
        </p:nvSpPr>
        <p:spPr>
          <a:xfrm>
            <a:off x="457200" y="6422064"/>
            <a:ext cx="2133600" cy="365125"/>
          </a:xfrm>
        </p:spPr>
        <p:txBody>
          <a:bodyPr/>
          <a:lstStyle/>
          <a:p>
            <a:fld id="{D9F75050-0E15-4C5B-92B0-66D068882F1F}" type="datetimeFigureOut">
              <a:rPr lang="tr-TR" smtClean="0"/>
              <a:pPr/>
              <a:t>18.12.2012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Serbest 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Serbest 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Yer Tutucusu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smtClean="0"/>
              <a:t>Asıl başlık stili için tıklatın</a:t>
            </a:r>
            <a:endParaRPr kumimoji="0" lang="en-US"/>
          </a:p>
        </p:txBody>
      </p:sp>
      <p:sp>
        <p:nvSpPr>
          <p:cNvPr id="30" name="Metin Yer Tutucusu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Veri Yer Tutucusu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9F75050-0E15-4C5B-92B0-66D068882F1F}" type="datetimeFigureOut">
              <a:rPr lang="tr-TR" smtClean="0"/>
              <a:pPr/>
              <a:t>18.12.2012</a:t>
            </a:fld>
            <a:endParaRPr lang="tr-TR"/>
          </a:p>
        </p:txBody>
      </p:sp>
      <p:sp>
        <p:nvSpPr>
          <p:cNvPr id="22" name="Altbilgi Yer Tutucusu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Slayt Numarası Yer Tutucusu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  </a:t>
            </a:r>
            <a:r>
              <a:rPr lang="tr-TR" dirty="0" err="1" smtClean="0"/>
              <a:t>Simetri,Örüntü</a:t>
            </a:r>
            <a:r>
              <a:rPr lang="tr-TR" dirty="0" smtClean="0"/>
              <a:t> Ve Süslemeler</a:t>
            </a:r>
            <a:endParaRPr lang="tr-TR" dirty="0"/>
          </a:p>
        </p:txBody>
      </p:sp>
      <p:sp>
        <p:nvSpPr>
          <p:cNvPr id="3" name="İçerik Yer Tutucusu 2"/>
          <p:cNvSpPr>
            <a:spLocks noGrp="1"/>
          </p:cNvSpPr>
          <p:nvPr>
            <p:ph idx="1"/>
          </p:nvPr>
        </p:nvSpPr>
        <p:spPr/>
        <p:txBody>
          <a:bodyPr/>
          <a:lstStyle/>
          <a:p>
            <a:r>
              <a:rPr lang="tr-TR" dirty="0" err="1" smtClean="0"/>
              <a:t>Hazırlayan:Furkan</a:t>
            </a:r>
            <a:r>
              <a:rPr lang="tr-TR" dirty="0" smtClean="0"/>
              <a:t> Yassa</a:t>
            </a:r>
            <a:endParaRPr lang="tr-TR" dirty="0"/>
          </a:p>
        </p:txBody>
      </p:sp>
      <p:pic>
        <p:nvPicPr>
          <p:cNvPr id="1028" name="Picture 4" descr="C:\Users\FrkN\Desktop\hareketli-009.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629131" y="1852092"/>
            <a:ext cx="2471261" cy="3089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598051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332656"/>
            <a:ext cx="8892480" cy="1642194"/>
          </a:xfrm>
        </p:spPr>
        <p:txBody>
          <a:bodyPr>
            <a:normAutofit/>
          </a:bodyPr>
          <a:lstStyle/>
          <a:p>
            <a:r>
              <a:rPr lang="tr-TR" dirty="0" smtClean="0"/>
              <a:t>         Beni Dinlediğiniz İçin</a:t>
            </a:r>
            <a:r>
              <a:rPr lang="tr-TR" dirty="0"/>
              <a:t/>
            </a:r>
            <a:br>
              <a:rPr lang="tr-TR" dirty="0"/>
            </a:br>
            <a:r>
              <a:rPr lang="tr-TR" dirty="0" smtClean="0"/>
              <a:t>           Teşekkür Ederim</a:t>
            </a:r>
            <a:endParaRPr lang="tr-TR" dirty="0"/>
          </a:p>
        </p:txBody>
      </p:sp>
      <p:sp>
        <p:nvSpPr>
          <p:cNvPr id="3" name="İçerik Yer Tutucusu 2"/>
          <p:cNvSpPr>
            <a:spLocks noGrp="1"/>
          </p:cNvSpPr>
          <p:nvPr>
            <p:ph idx="1"/>
          </p:nvPr>
        </p:nvSpPr>
        <p:spPr/>
        <p:txBody>
          <a:bodyPr/>
          <a:lstStyle/>
          <a:p>
            <a:r>
              <a:rPr lang="tr-TR" dirty="0" smtClean="0"/>
              <a:t>    </a:t>
            </a:r>
            <a:endParaRPr lang="tr-TR" dirty="0"/>
          </a:p>
        </p:txBody>
      </p:sp>
      <p:pic>
        <p:nvPicPr>
          <p:cNvPr id="2050" name="Picture 2" descr="C:\Users\FrkN\Desktop\hareketli-007.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780928"/>
            <a:ext cx="3810000"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68398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           Simetri Nedir?</a:t>
            </a:r>
            <a:endParaRPr lang="tr-TR" dirty="0"/>
          </a:p>
        </p:txBody>
      </p:sp>
      <p:sp>
        <p:nvSpPr>
          <p:cNvPr id="3" name="İçerik Yer Tutucusu 2"/>
          <p:cNvSpPr>
            <a:spLocks noGrp="1"/>
          </p:cNvSpPr>
          <p:nvPr>
            <p:ph idx="1"/>
          </p:nvPr>
        </p:nvSpPr>
        <p:spPr>
          <a:xfrm>
            <a:off x="457200" y="1349829"/>
            <a:ext cx="7467600" cy="5247523"/>
          </a:xfrm>
        </p:spPr>
        <p:txBody>
          <a:bodyPr>
            <a:normAutofit fontScale="25000" lnSpcReduction="20000"/>
          </a:bodyPr>
          <a:lstStyle/>
          <a:p>
            <a:pPr marL="36576" indent="0">
              <a:buNone/>
            </a:pPr>
            <a:endParaRPr lang="tr-TR" sz="5600" dirty="0"/>
          </a:p>
          <a:p>
            <a:endParaRPr lang="tr-TR" sz="5600" dirty="0"/>
          </a:p>
          <a:p>
            <a:r>
              <a:rPr lang="tr-TR" sz="5600" dirty="0"/>
              <a:t>Türk dil Kurumunun sözlüğünde iki veya daha çok şey arasında konum, biçim ve belirli bir eksene göre ölçü uygunluğu, bakışım diye geçen simetri aslen </a:t>
            </a:r>
            <a:r>
              <a:rPr lang="tr-TR" sz="5600" dirty="0" err="1"/>
              <a:t>fransızcadan</a:t>
            </a:r>
            <a:r>
              <a:rPr lang="tr-TR" sz="5600" dirty="0"/>
              <a:t> gelmektedir Kimyada ise simetri, bir molekülün bir eksen veya düzlem referans alınarak yapılan üç boyutlu </a:t>
            </a:r>
            <a:r>
              <a:rPr lang="tr-TR" sz="5600" dirty="0" err="1"/>
              <a:t>açısal</a:t>
            </a:r>
            <a:r>
              <a:rPr lang="tr-TR" sz="5600" dirty="0"/>
              <a:t> hareket sonucunda tekrar ilk halini alması özelliğidir</a:t>
            </a:r>
          </a:p>
          <a:p>
            <a:r>
              <a:rPr lang="tr-TR" sz="5600" dirty="0"/>
              <a:t>Sponsorlu Bağlantılar</a:t>
            </a:r>
          </a:p>
          <a:p>
            <a:endParaRPr lang="tr-TR" sz="5600" dirty="0"/>
          </a:p>
          <a:p>
            <a:endParaRPr lang="tr-TR" sz="5600" dirty="0"/>
          </a:p>
          <a:p>
            <a:r>
              <a:rPr lang="tr-TR" sz="5600" dirty="0"/>
              <a:t>Simetri, ilki, belirsiz bir </a:t>
            </a:r>
            <a:r>
              <a:rPr lang="tr-TR" sz="5600" dirty="0" err="1"/>
              <a:t>mükemmelik</a:t>
            </a:r>
            <a:r>
              <a:rPr lang="tr-TR" sz="5600" dirty="0"/>
              <a:t> veya </a:t>
            </a:r>
            <a:r>
              <a:rPr lang="tr-TR" sz="5600" dirty="0" err="1"/>
              <a:t>güzeliği</a:t>
            </a:r>
            <a:r>
              <a:rPr lang="tr-TR" sz="5600" dirty="0"/>
              <a:t> yansıtan, bir muntazamlık veya estetik olarak hoşa giden bir orantılılık ve Denge duygusu olarak ikincisi kesin ve iyi tanımlanmış </a:t>
            </a:r>
            <a:r>
              <a:rPr lang="tr-TR" sz="5600" dirty="0" err="1"/>
              <a:t>biçemsel</a:t>
            </a:r>
            <a:r>
              <a:rPr lang="tr-TR" sz="5600" dirty="0"/>
              <a:t> </a:t>
            </a:r>
            <a:r>
              <a:rPr lang="tr-TR" sz="5600" dirty="0" smtClean="0"/>
              <a:t> sistemin </a:t>
            </a:r>
            <a:r>
              <a:rPr lang="tr-TR" sz="5600" dirty="0"/>
              <a:t>kurallarına geometri, fizik vb. göre gösterilebilen veya ispat edilebilen bir denge ve orantılılık kavramı veya kendine benzeşme örneği olarak iki şekilde tanımlanır.</a:t>
            </a:r>
          </a:p>
          <a:p>
            <a:endParaRPr lang="tr-TR" sz="5600" dirty="0"/>
          </a:p>
          <a:p>
            <a:r>
              <a:rPr lang="tr-TR" sz="5600" dirty="0"/>
              <a:t>Anlamların ayırt edilebilir olmalarına rağmen, bazı içeriklerde her iki anlamı da birbiriyle ilişkilidir ve koşut ele alınır simetrinin hassas tanımının değişik ölçüleri ve </a:t>
            </a:r>
            <a:r>
              <a:rPr lang="tr-TR" sz="5600" dirty="0" err="1"/>
              <a:t>işlemsel</a:t>
            </a:r>
            <a:r>
              <a:rPr lang="tr-TR" sz="5600" dirty="0"/>
              <a:t> tanımları vardır. Örnek olarak simetri değişik şekillerde gözlemlenebilir Geçen zamana nazaran, bir hacimsel ilişkiye istinaden, ölçeklendirme, döndürme ve </a:t>
            </a:r>
            <a:r>
              <a:rPr lang="tr-TR" sz="5600" dirty="0" err="1"/>
              <a:t>aynalama</a:t>
            </a:r>
            <a:r>
              <a:rPr lang="tr-TR" sz="5600" dirty="0"/>
              <a:t> gibi geometrik dönüşümler vasıtasıyla, diğer işlevsel fonksiyonlar vasıtasıyla düzenli bir desen ile kaplı yer döşemesi, </a:t>
            </a:r>
            <a:r>
              <a:rPr lang="tr-TR" sz="5600" dirty="0" err="1"/>
              <a:t>vb</a:t>
            </a:r>
            <a:r>
              <a:rPr lang="tr-TR" sz="5600" dirty="0"/>
              <a:t>, soyut nesnelerin durumu olarak bilimsel modeller, dil, müzik, ve hatta bilginin kendisi simetrik nesneler, bir kişi, kristal, desenli örtü, yer döşemesi veya molekül, ve hatta soyut bir nesne gibi bir özdek madde olabilir.</a:t>
            </a:r>
          </a:p>
          <a:p>
            <a:endParaRPr lang="tr-TR" sz="5600" dirty="0"/>
          </a:p>
          <a:p>
            <a:r>
              <a:rPr lang="tr-TR" sz="5600" dirty="0"/>
              <a:t>Simetri üç farklı görüş açısında değerlendirilir. ilki, simetrilerin tanımlandığı ve tam olarak kategorize edildiği </a:t>
            </a:r>
            <a:r>
              <a:rPr lang="tr-TR" sz="5600" dirty="0" err="1"/>
              <a:t>matematikdir</a:t>
            </a:r>
            <a:r>
              <a:rPr lang="tr-TR" sz="5600" dirty="0"/>
              <a:t>. ikinci görüş simetriyi bilime ve teknolojiye göre tanımlar</a:t>
            </a:r>
          </a:p>
          <a:p>
            <a:endParaRPr lang="tr-TR" dirty="0"/>
          </a:p>
        </p:txBody>
      </p:sp>
    </p:spTree>
    <p:extLst>
      <p:ext uri="{BB962C8B-B14F-4D97-AF65-F5344CB8AC3E}">
        <p14:creationId xmlns:p14="http://schemas.microsoft.com/office/powerpoint/2010/main" val="1895656040"/>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75"/>
          <p:cNvPicPr>
            <a:picLocks noChangeAspect="1" noChangeArrowheads="1" noCrop="1"/>
          </p:cNvPicPr>
          <p:nvPr/>
        </p:nvPicPr>
        <p:blipFill>
          <a:blip r:embed="rId2"/>
          <a:srcRect/>
          <a:stretch>
            <a:fillRect/>
          </a:stretch>
        </p:blipFill>
        <p:spPr bwMode="auto">
          <a:xfrm>
            <a:off x="2627313" y="981075"/>
            <a:ext cx="4249737" cy="3095625"/>
          </a:xfrm>
          <a:prstGeom prst="rect">
            <a:avLst/>
          </a:prstGeom>
          <a:noFill/>
        </p:spPr>
      </p:pic>
      <p:sp>
        <p:nvSpPr>
          <p:cNvPr id="3077" name="WordArt 5"/>
          <p:cNvSpPr>
            <a:spLocks noChangeArrowheads="1" noChangeShapeType="1" noTextEdit="1"/>
          </p:cNvSpPr>
          <p:nvPr/>
        </p:nvSpPr>
        <p:spPr bwMode="auto">
          <a:xfrm>
            <a:off x="684213" y="5013325"/>
            <a:ext cx="7489825" cy="1008063"/>
          </a:xfrm>
          <a:prstGeom prst="rect">
            <a:avLst/>
          </a:prstGeom>
        </p:spPr>
        <p:txBody>
          <a:bodyPr wrap="none" fromWordArt="1">
            <a:prstTxWarp prst="textPlain">
              <a:avLst>
                <a:gd name="adj" fmla="val 50000"/>
              </a:avLst>
            </a:prstTxWarp>
          </a:bodyPr>
          <a:lstStyle/>
          <a:p>
            <a:pPr algn="ctr"/>
            <a:r>
              <a:rPr lang="tr-TR" sz="3600" kern="10">
                <a:ln w="19050">
                  <a:solidFill>
                    <a:srgbClr val="99CCFF"/>
                  </a:solidFill>
                  <a:round/>
                  <a:headEnd/>
                  <a:tailEnd/>
                </a:ln>
                <a:solidFill>
                  <a:srgbClr val="0066CC"/>
                </a:solidFill>
                <a:effectLst>
                  <a:outerShdw dist="35921" dir="2700000" algn="ctr" rotWithShape="0">
                    <a:srgbClr val="990000"/>
                  </a:outerShdw>
                </a:effectLst>
                <a:latin typeface="Impact"/>
              </a:rPr>
              <a:t>Kelebekteki  simetriye dikkat edelim</a:t>
            </a:r>
          </a:p>
        </p:txBody>
      </p: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0" fill="hold"/>
                                        <p:tgtEl>
                                          <p:spTgt spid="3076"/>
                                        </p:tgtEl>
                                        <p:attrNameLst>
                                          <p:attrName>ppt_x</p:attrName>
                                        </p:attrNameLst>
                                      </p:cBhvr>
                                      <p:tavLst>
                                        <p:tav tm="0">
                                          <p:val>
                                            <p:strVal val="#ppt_x"/>
                                          </p:val>
                                        </p:tav>
                                        <p:tav tm="100000">
                                          <p:val>
                                            <p:strVal val="#ppt_x"/>
                                          </p:val>
                                        </p:tav>
                                      </p:tavLst>
                                    </p:anim>
                                    <p:anim calcmode="lin" valueType="num">
                                      <p:cBhvr additive="base">
                                        <p:cTn id="8" dur="5000" fill="hold"/>
                                        <p:tgtEl>
                                          <p:spTgt spid="3076"/>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7" presetClass="entr" presetSubtype="4" fill="hold" grpId="0" nodeType="afterEffect">
                                  <p:stCondLst>
                                    <p:cond delay="0"/>
                                  </p:stCondLst>
                                  <p:childTnLst>
                                    <p:set>
                                      <p:cBhvr>
                                        <p:cTn id="11" dur="1" fill="hold">
                                          <p:stCondLst>
                                            <p:cond delay="0"/>
                                          </p:stCondLst>
                                        </p:cTn>
                                        <p:tgtEl>
                                          <p:spTgt spid="3077"/>
                                        </p:tgtEl>
                                        <p:attrNameLst>
                                          <p:attrName>style.visibility</p:attrName>
                                        </p:attrNameLst>
                                      </p:cBhvr>
                                      <p:to>
                                        <p:strVal val="visible"/>
                                      </p:to>
                                    </p:set>
                                    <p:anim calcmode="lin" valueType="num">
                                      <p:cBhvr additive="base">
                                        <p:cTn id="12" dur="5000" fill="hold"/>
                                        <p:tgtEl>
                                          <p:spTgt spid="3077"/>
                                        </p:tgtEl>
                                        <p:attrNameLst>
                                          <p:attrName>ppt_x</p:attrName>
                                        </p:attrNameLst>
                                      </p:cBhvr>
                                      <p:tavLst>
                                        <p:tav tm="0">
                                          <p:val>
                                            <p:strVal val="#ppt_x"/>
                                          </p:val>
                                        </p:tav>
                                        <p:tav tm="100000">
                                          <p:val>
                                            <p:strVal val="#ppt_x"/>
                                          </p:val>
                                        </p:tav>
                                      </p:tavLst>
                                    </p:anim>
                                    <p:anim calcmode="lin" valueType="num">
                                      <p:cBhvr additive="base">
                                        <p:cTn id="13" dur="50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ree"/>
          <p:cNvSpPr>
            <a:spLocks noEditPoints="1" noChangeArrowheads="1"/>
          </p:cNvSpPr>
          <p:nvPr/>
        </p:nvSpPr>
        <p:spPr bwMode="auto">
          <a:xfrm>
            <a:off x="2771775" y="188913"/>
            <a:ext cx="3960813" cy="4535487"/>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tr-TR"/>
          </a:p>
        </p:txBody>
      </p:sp>
      <p:sp>
        <p:nvSpPr>
          <p:cNvPr id="4101" name="Line 5"/>
          <p:cNvSpPr>
            <a:spLocks noChangeShapeType="1"/>
          </p:cNvSpPr>
          <p:nvPr/>
        </p:nvSpPr>
        <p:spPr bwMode="auto">
          <a:xfrm>
            <a:off x="4787900" y="188913"/>
            <a:ext cx="0" cy="4608512"/>
          </a:xfrm>
          <a:prstGeom prst="line">
            <a:avLst/>
          </a:prstGeom>
          <a:noFill/>
          <a:ln w="28575">
            <a:solidFill>
              <a:srgbClr val="FF3300"/>
            </a:solidFill>
            <a:round/>
            <a:headEnd/>
            <a:tailEnd/>
          </a:ln>
          <a:effectLst/>
        </p:spPr>
        <p:txBody>
          <a:bodyPr/>
          <a:lstStyle/>
          <a:p>
            <a:endParaRPr lang="tr-TR"/>
          </a:p>
        </p:txBody>
      </p:sp>
      <p:sp>
        <p:nvSpPr>
          <p:cNvPr id="4102" name="WordArt 6"/>
          <p:cNvSpPr>
            <a:spLocks noChangeArrowheads="1" noChangeShapeType="1" noTextEdit="1"/>
          </p:cNvSpPr>
          <p:nvPr/>
        </p:nvSpPr>
        <p:spPr bwMode="auto">
          <a:xfrm>
            <a:off x="900113" y="5516563"/>
            <a:ext cx="7775575" cy="571500"/>
          </a:xfrm>
          <a:prstGeom prst="rect">
            <a:avLst/>
          </a:prstGeom>
        </p:spPr>
        <p:txBody>
          <a:bodyPr wrap="none" fromWordArt="1">
            <a:prstTxWarp prst="textPlain">
              <a:avLst>
                <a:gd name="adj" fmla="val 50000"/>
              </a:avLst>
            </a:prstTxWarp>
          </a:bodyPr>
          <a:lstStyle/>
          <a:p>
            <a:pPr algn="ctr"/>
            <a:r>
              <a:rPr lang="tr-TR" sz="3600" kern="10" dirty="0">
                <a:ln w="9525">
                  <a:noFill/>
                  <a:round/>
                  <a:headEnd/>
                  <a:tailEnd/>
                </a:ln>
                <a:solidFill>
                  <a:schemeClr val="tx1">
                    <a:lumMod val="95000"/>
                    <a:lumOff val="5000"/>
                  </a:schemeClr>
                </a:solidFill>
                <a:effectLst>
                  <a:outerShdw dist="35921" dir="2700000" algn="ctr" rotWithShape="0">
                    <a:srgbClr val="C0C0C0">
                      <a:alpha val="80000"/>
                    </a:srgbClr>
                  </a:outerShdw>
                </a:effectLst>
                <a:latin typeface="Impact"/>
              </a:rPr>
              <a:t>çam ağacındaki simetriye dikkat</a:t>
            </a: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0" fill="hold"/>
                                        <p:tgtEl>
                                          <p:spTgt spid="4100"/>
                                        </p:tgtEl>
                                        <p:attrNameLst>
                                          <p:attrName>ppt_x</p:attrName>
                                        </p:attrNameLst>
                                      </p:cBhvr>
                                      <p:tavLst>
                                        <p:tav tm="0">
                                          <p:val>
                                            <p:strVal val="0-#ppt_w/2"/>
                                          </p:val>
                                        </p:tav>
                                        <p:tav tm="100000">
                                          <p:val>
                                            <p:strVal val="#ppt_x"/>
                                          </p:val>
                                        </p:tav>
                                      </p:tavLst>
                                    </p:anim>
                                    <p:anim calcmode="lin" valueType="num">
                                      <p:cBhvr additive="base">
                                        <p:cTn id="8" dur="5000" fill="hold"/>
                                        <p:tgtEl>
                                          <p:spTgt spid="4100"/>
                                        </p:tgtEl>
                                        <p:attrNameLst>
                                          <p:attrName>ppt_y</p:attrName>
                                        </p:attrNameLst>
                                      </p:cBhvr>
                                      <p:tavLst>
                                        <p:tav tm="0">
                                          <p:val>
                                            <p:strVal val="#ppt_y"/>
                                          </p:val>
                                        </p:tav>
                                        <p:tav tm="100000">
                                          <p:val>
                                            <p:strVal val="#ppt_y"/>
                                          </p:val>
                                        </p:tav>
                                      </p:tavLst>
                                    </p:anim>
                                  </p:childTnLst>
                                </p:cTn>
                              </p:par>
                            </p:childTnLst>
                          </p:cTn>
                        </p:par>
                        <p:par>
                          <p:cTn id="9" fill="hold">
                            <p:stCondLst>
                              <p:cond delay="5000"/>
                            </p:stCondLst>
                            <p:childTnLst>
                              <p:par>
                                <p:cTn id="10" presetID="2" presetClass="entr" presetSubtype="1" fill="hold" grpId="0" nodeType="afterEffect">
                                  <p:stCondLst>
                                    <p:cond delay="0"/>
                                  </p:stCondLst>
                                  <p:childTnLst>
                                    <p:set>
                                      <p:cBhvr>
                                        <p:cTn id="11" dur="1" fill="hold">
                                          <p:stCondLst>
                                            <p:cond delay="0"/>
                                          </p:stCondLst>
                                        </p:cTn>
                                        <p:tgtEl>
                                          <p:spTgt spid="4101"/>
                                        </p:tgtEl>
                                        <p:attrNameLst>
                                          <p:attrName>style.visibility</p:attrName>
                                        </p:attrNameLst>
                                      </p:cBhvr>
                                      <p:to>
                                        <p:strVal val="visible"/>
                                      </p:to>
                                    </p:set>
                                    <p:anim calcmode="lin" valueType="num">
                                      <p:cBhvr additive="base">
                                        <p:cTn id="12" dur="3000" fill="hold"/>
                                        <p:tgtEl>
                                          <p:spTgt spid="4101"/>
                                        </p:tgtEl>
                                        <p:attrNameLst>
                                          <p:attrName>ppt_x</p:attrName>
                                        </p:attrNameLst>
                                      </p:cBhvr>
                                      <p:tavLst>
                                        <p:tav tm="0">
                                          <p:val>
                                            <p:strVal val="#ppt_x"/>
                                          </p:val>
                                        </p:tav>
                                        <p:tav tm="100000">
                                          <p:val>
                                            <p:strVal val="#ppt_x"/>
                                          </p:val>
                                        </p:tav>
                                      </p:tavLst>
                                    </p:anim>
                                    <p:anim calcmode="lin" valueType="num">
                                      <p:cBhvr additive="base">
                                        <p:cTn id="13" dur="3000" fill="hold"/>
                                        <p:tgtEl>
                                          <p:spTgt spid="4101"/>
                                        </p:tgtEl>
                                        <p:attrNameLst>
                                          <p:attrName>ppt_y</p:attrName>
                                        </p:attrNameLst>
                                      </p:cBhvr>
                                      <p:tavLst>
                                        <p:tav tm="0">
                                          <p:val>
                                            <p:strVal val="0-#ppt_h/2"/>
                                          </p:val>
                                        </p:tav>
                                        <p:tav tm="100000">
                                          <p:val>
                                            <p:strVal val="#ppt_y"/>
                                          </p:val>
                                        </p:tav>
                                      </p:tavLst>
                                    </p:anim>
                                  </p:childTnLst>
                                </p:cTn>
                              </p:par>
                            </p:childTnLst>
                          </p:cTn>
                        </p:par>
                        <p:par>
                          <p:cTn id="14" fill="hold">
                            <p:stCondLst>
                              <p:cond delay="8000"/>
                            </p:stCondLst>
                            <p:childTnLst>
                              <p:par>
                                <p:cTn id="15" presetID="7" presetClass="entr" presetSubtype="4" fill="hold" grpId="0" nodeType="afterEffect">
                                  <p:stCondLst>
                                    <p:cond delay="0"/>
                                  </p:stCondLst>
                                  <p:childTnLst>
                                    <p:set>
                                      <p:cBhvr>
                                        <p:cTn id="16" dur="1" fill="hold">
                                          <p:stCondLst>
                                            <p:cond delay="0"/>
                                          </p:stCondLst>
                                        </p:cTn>
                                        <p:tgtEl>
                                          <p:spTgt spid="4102"/>
                                        </p:tgtEl>
                                        <p:attrNameLst>
                                          <p:attrName>style.visibility</p:attrName>
                                        </p:attrNameLst>
                                      </p:cBhvr>
                                      <p:to>
                                        <p:strVal val="visible"/>
                                      </p:to>
                                    </p:set>
                                    <p:anim calcmode="lin" valueType="num">
                                      <p:cBhvr additive="base">
                                        <p:cTn id="17" dur="5000" fill="hold"/>
                                        <p:tgtEl>
                                          <p:spTgt spid="4102"/>
                                        </p:tgtEl>
                                        <p:attrNameLst>
                                          <p:attrName>ppt_x</p:attrName>
                                        </p:attrNameLst>
                                      </p:cBhvr>
                                      <p:tavLst>
                                        <p:tav tm="0">
                                          <p:val>
                                            <p:strVal val="#ppt_x"/>
                                          </p:val>
                                        </p:tav>
                                        <p:tav tm="100000">
                                          <p:val>
                                            <p:strVal val="#ppt_x"/>
                                          </p:val>
                                        </p:tav>
                                      </p:tavLst>
                                    </p:anim>
                                    <p:anim calcmode="lin" valueType="num">
                                      <p:cBhvr additive="base">
                                        <p:cTn id="18" dur="5000" fill="hold"/>
                                        <p:tgtEl>
                                          <p:spTgt spid="4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nimBg="1"/>
      <p:bldP spid="4101" grpId="0" animBg="1"/>
      <p:bldP spid="410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AutoShape 4"/>
          <p:cNvSpPr>
            <a:spLocks noChangeArrowheads="1"/>
          </p:cNvSpPr>
          <p:nvPr/>
        </p:nvSpPr>
        <p:spPr bwMode="auto">
          <a:xfrm>
            <a:off x="3492500" y="1196975"/>
            <a:ext cx="2735263" cy="266382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gradFill rotWithShape="1">
            <a:gsLst>
              <a:gs pos="0">
                <a:srgbClr val="FF0000"/>
              </a:gs>
              <a:gs pos="100000">
                <a:srgbClr val="FF0000">
                  <a:gamma/>
                  <a:shade val="46275"/>
                  <a:invGamma/>
                </a:srgbClr>
              </a:gs>
            </a:gsLst>
            <a:path path="shape">
              <a:fillToRect l="50000" t="50000" r="50000" b="50000"/>
            </a:path>
          </a:gradFill>
          <a:ln w="9525">
            <a:solidFill>
              <a:srgbClr val="FF0000"/>
            </a:solidFill>
            <a:miter lim="800000"/>
            <a:headEnd/>
            <a:tailEnd/>
          </a:ln>
          <a:effectLst/>
        </p:spPr>
        <p:txBody>
          <a:bodyPr wrap="none" anchor="ctr"/>
          <a:lstStyle/>
          <a:p>
            <a:endParaRPr lang="tr-TR"/>
          </a:p>
        </p:txBody>
      </p:sp>
      <p:sp>
        <p:nvSpPr>
          <p:cNvPr id="5125" name="Line 5"/>
          <p:cNvSpPr>
            <a:spLocks noChangeShapeType="1"/>
          </p:cNvSpPr>
          <p:nvPr/>
        </p:nvSpPr>
        <p:spPr bwMode="auto">
          <a:xfrm>
            <a:off x="4859338" y="1484313"/>
            <a:ext cx="0" cy="2376487"/>
          </a:xfrm>
          <a:prstGeom prst="line">
            <a:avLst/>
          </a:prstGeom>
          <a:noFill/>
          <a:ln w="28575">
            <a:solidFill>
              <a:srgbClr val="FFFF00"/>
            </a:solidFill>
            <a:round/>
            <a:headEnd/>
            <a:tailEnd/>
          </a:ln>
          <a:effectLst/>
        </p:spPr>
        <p:txBody>
          <a:bodyPr/>
          <a:lstStyle/>
          <a:p>
            <a:endParaRPr lang="tr-TR"/>
          </a:p>
        </p:txBody>
      </p:sp>
      <p:sp>
        <p:nvSpPr>
          <p:cNvPr id="6" name="5 Başlık"/>
          <p:cNvSpPr>
            <a:spLocks noGrp="1"/>
          </p:cNvSpPr>
          <p:nvPr>
            <p:ph type="title"/>
          </p:nvPr>
        </p:nvSpPr>
        <p:spPr>
          <a:xfrm>
            <a:off x="428596" y="4357694"/>
            <a:ext cx="8229600" cy="1143000"/>
          </a:xfrm>
        </p:spPr>
        <p:txBody>
          <a:bodyPr>
            <a:noAutofit/>
          </a:bodyPr>
          <a:lstStyle/>
          <a:p>
            <a:r>
              <a:rPr lang="tr-TR" sz="4800" b="1" dirty="0" smtClean="0"/>
              <a:t>Kalp Resmindeki Simetriye Dikkat</a:t>
            </a:r>
            <a:endParaRPr lang="tr-TR" sz="4800" b="1"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checkerboard(across)">
                                      <p:cBhvr>
                                        <p:cTn id="7" dur="500"/>
                                        <p:tgtEl>
                                          <p:spTgt spid="512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5125"/>
                                        </p:tgtEl>
                                        <p:attrNameLst>
                                          <p:attrName>style.visibility</p:attrName>
                                        </p:attrNameLst>
                                      </p:cBhvr>
                                      <p:to>
                                        <p:strVal val="visible"/>
                                      </p:to>
                                    </p:set>
                                    <p:anim calcmode="lin" valueType="num">
                                      <p:cBhvr additive="base">
                                        <p:cTn id="11" dur="3000" fill="hold"/>
                                        <p:tgtEl>
                                          <p:spTgt spid="5125"/>
                                        </p:tgtEl>
                                        <p:attrNameLst>
                                          <p:attrName>ppt_x</p:attrName>
                                        </p:attrNameLst>
                                      </p:cBhvr>
                                      <p:tavLst>
                                        <p:tav tm="0">
                                          <p:val>
                                            <p:strVal val="#ppt_x"/>
                                          </p:val>
                                        </p:tav>
                                        <p:tav tm="100000">
                                          <p:val>
                                            <p:strVal val="#ppt_x"/>
                                          </p:val>
                                        </p:tav>
                                      </p:tavLst>
                                    </p:anim>
                                    <p:anim calcmode="lin" valueType="num">
                                      <p:cBhvr additive="base">
                                        <p:cTn id="12" dur="3000" fill="hold"/>
                                        <p:tgtEl>
                                          <p:spTgt spid="51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nimBg="1"/>
      <p:bldP spid="51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AutoShape 4"/>
          <p:cNvSpPr>
            <a:spLocks noChangeArrowheads="1"/>
          </p:cNvSpPr>
          <p:nvPr/>
        </p:nvSpPr>
        <p:spPr bwMode="auto">
          <a:xfrm>
            <a:off x="3851275" y="836613"/>
            <a:ext cx="1873250" cy="2447925"/>
          </a:xfrm>
          <a:prstGeom prst="flowChartSort">
            <a:avLst/>
          </a:prstGeom>
          <a:gradFill rotWithShape="1">
            <a:gsLst>
              <a:gs pos="0">
                <a:srgbClr val="0000FF"/>
              </a:gs>
              <a:gs pos="100000">
                <a:srgbClr val="0000FF">
                  <a:gamma/>
                  <a:shade val="46275"/>
                  <a:invGamma/>
                </a:srgbClr>
              </a:gs>
            </a:gsLst>
            <a:path path="rect">
              <a:fillToRect r="100000" b="100000"/>
            </a:path>
          </a:gradFill>
          <a:ln w="9525">
            <a:solidFill>
              <a:srgbClr val="0000FF"/>
            </a:solidFill>
            <a:miter lim="800000"/>
            <a:headEnd/>
            <a:tailEnd/>
          </a:ln>
          <a:effectLst/>
        </p:spPr>
        <p:txBody>
          <a:bodyPr wrap="none" anchor="ctr"/>
          <a:lstStyle/>
          <a:p>
            <a:endParaRPr lang="tr-TR"/>
          </a:p>
        </p:txBody>
      </p:sp>
      <p:sp>
        <p:nvSpPr>
          <p:cNvPr id="6149" name="Line 5"/>
          <p:cNvSpPr>
            <a:spLocks noChangeShapeType="1"/>
          </p:cNvSpPr>
          <p:nvPr/>
        </p:nvSpPr>
        <p:spPr bwMode="auto">
          <a:xfrm>
            <a:off x="3851275" y="2060575"/>
            <a:ext cx="1873250" cy="0"/>
          </a:xfrm>
          <a:prstGeom prst="line">
            <a:avLst/>
          </a:prstGeom>
          <a:noFill/>
          <a:ln w="28575">
            <a:solidFill>
              <a:srgbClr val="FFFF00"/>
            </a:solidFill>
            <a:round/>
            <a:headEnd/>
            <a:tailEnd/>
          </a:ln>
          <a:effectLst/>
        </p:spPr>
        <p:txBody>
          <a:bodyPr/>
          <a:lstStyle/>
          <a:p>
            <a:endParaRPr lang="tr-TR"/>
          </a:p>
        </p:txBody>
      </p:sp>
      <p:sp>
        <p:nvSpPr>
          <p:cNvPr id="6150" name="WordArt 6"/>
          <p:cNvSpPr>
            <a:spLocks noChangeArrowheads="1" noChangeShapeType="1" noTextEdit="1"/>
          </p:cNvSpPr>
          <p:nvPr/>
        </p:nvSpPr>
        <p:spPr bwMode="auto">
          <a:xfrm>
            <a:off x="1619250" y="4365625"/>
            <a:ext cx="6457950" cy="647700"/>
          </a:xfrm>
          <a:prstGeom prst="rect">
            <a:avLst/>
          </a:prstGeom>
        </p:spPr>
        <p:txBody>
          <a:bodyPr wrap="none" fromWordArt="1">
            <a:prstTxWarp prst="textPlain">
              <a:avLst>
                <a:gd name="adj" fmla="val 50000"/>
              </a:avLst>
            </a:prstTxWarp>
          </a:bodyPr>
          <a:lstStyle/>
          <a:p>
            <a:pPr algn="ctr"/>
            <a:r>
              <a:rPr lang="tr-TR"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rPr>
              <a:t>şekildeki simetriye dikkat</a:t>
            </a: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linds(horizontal)">
                                      <p:cBhvr>
                                        <p:cTn id="7" dur="2000"/>
                                        <p:tgtEl>
                                          <p:spTgt spid="6148"/>
                                        </p:tgtEl>
                                      </p:cBhvr>
                                    </p:animEffect>
                                  </p:childTnLst>
                                </p:cTn>
                              </p:par>
                            </p:childTnLst>
                          </p:cTn>
                        </p:par>
                        <p:par>
                          <p:cTn id="8" fill="hold">
                            <p:stCondLst>
                              <p:cond delay="2000"/>
                            </p:stCondLst>
                            <p:childTnLst>
                              <p:par>
                                <p:cTn id="9" presetID="7" presetClass="entr" presetSubtype="1" fill="hold" grpId="0" nodeType="afterEffect">
                                  <p:stCondLst>
                                    <p:cond delay="0"/>
                                  </p:stCondLst>
                                  <p:childTnLst>
                                    <p:set>
                                      <p:cBhvr>
                                        <p:cTn id="10" dur="1" fill="hold">
                                          <p:stCondLst>
                                            <p:cond delay="0"/>
                                          </p:stCondLst>
                                        </p:cTn>
                                        <p:tgtEl>
                                          <p:spTgt spid="6149"/>
                                        </p:tgtEl>
                                        <p:attrNameLst>
                                          <p:attrName>style.visibility</p:attrName>
                                        </p:attrNameLst>
                                      </p:cBhvr>
                                      <p:to>
                                        <p:strVal val="visible"/>
                                      </p:to>
                                    </p:set>
                                    <p:anim calcmode="lin" valueType="num">
                                      <p:cBhvr additive="base">
                                        <p:cTn id="11" dur="3000" fill="hold"/>
                                        <p:tgtEl>
                                          <p:spTgt spid="6149"/>
                                        </p:tgtEl>
                                        <p:attrNameLst>
                                          <p:attrName>ppt_x</p:attrName>
                                        </p:attrNameLst>
                                      </p:cBhvr>
                                      <p:tavLst>
                                        <p:tav tm="0">
                                          <p:val>
                                            <p:strVal val="#ppt_x"/>
                                          </p:val>
                                        </p:tav>
                                        <p:tav tm="100000">
                                          <p:val>
                                            <p:strVal val="#ppt_x"/>
                                          </p:val>
                                        </p:tav>
                                      </p:tavLst>
                                    </p:anim>
                                    <p:anim calcmode="lin" valueType="num">
                                      <p:cBhvr additive="base">
                                        <p:cTn id="12" dur="3000" fill="hold"/>
                                        <p:tgtEl>
                                          <p:spTgt spid="6149"/>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150"/>
                                        </p:tgtEl>
                                        <p:attrNameLst>
                                          <p:attrName>style.visibility</p:attrName>
                                        </p:attrNameLst>
                                      </p:cBhvr>
                                      <p:to>
                                        <p:strVal val="visible"/>
                                      </p:to>
                                    </p:set>
                                    <p:anim calcmode="lin" valueType="num">
                                      <p:cBhvr additive="base">
                                        <p:cTn id="17" dur="2000" fill="hold"/>
                                        <p:tgtEl>
                                          <p:spTgt spid="6150"/>
                                        </p:tgtEl>
                                        <p:attrNameLst>
                                          <p:attrName>ppt_x</p:attrName>
                                        </p:attrNameLst>
                                      </p:cBhvr>
                                      <p:tavLst>
                                        <p:tav tm="0">
                                          <p:val>
                                            <p:strVal val="0-#ppt_w/2"/>
                                          </p:val>
                                        </p:tav>
                                        <p:tav tm="100000">
                                          <p:val>
                                            <p:strVal val="#ppt_x"/>
                                          </p:val>
                                        </p:tav>
                                      </p:tavLst>
                                    </p:anim>
                                    <p:anim calcmode="lin" valueType="num">
                                      <p:cBhvr additive="base">
                                        <p:cTn id="18" dur="2000" fill="hold"/>
                                        <p:tgtEl>
                                          <p:spTgt spid="61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P spid="6149" grpId="0" animBg="1"/>
      <p:bldP spid="615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fontScale="90000"/>
          </a:bodyPr>
          <a:lstStyle/>
          <a:p>
            <a:r>
              <a:rPr lang="tr-TR" sz="4000" b="1"/>
              <a:t>Hadi bakalım hep beraber simetrik şekilleri bulalım</a:t>
            </a:r>
          </a:p>
        </p:txBody>
      </p:sp>
      <p:sp>
        <p:nvSpPr>
          <p:cNvPr id="7172" name="AutoShape 4"/>
          <p:cNvSpPr>
            <a:spLocks noChangeArrowheads="1"/>
          </p:cNvSpPr>
          <p:nvPr/>
        </p:nvSpPr>
        <p:spPr bwMode="auto">
          <a:xfrm>
            <a:off x="3419475" y="2708275"/>
            <a:ext cx="1944688" cy="1133475"/>
          </a:xfrm>
          <a:prstGeom prst="leftRightArrow">
            <a:avLst>
              <a:gd name="adj1" fmla="val 50000"/>
              <a:gd name="adj2" fmla="val 34314"/>
            </a:avLst>
          </a:prstGeom>
          <a:solidFill>
            <a:schemeClr val="accent1"/>
          </a:solidFill>
          <a:ln w="9525">
            <a:solidFill>
              <a:schemeClr val="tx1"/>
            </a:solidFill>
            <a:miter lim="800000"/>
            <a:headEnd/>
            <a:tailEnd/>
          </a:ln>
          <a:effectLst/>
        </p:spPr>
        <p:txBody>
          <a:bodyPr wrap="none" anchor="ctr"/>
          <a:lstStyle/>
          <a:p>
            <a:endParaRPr lang="tr-TR"/>
          </a:p>
        </p:txBody>
      </p:sp>
      <p:sp>
        <p:nvSpPr>
          <p:cNvPr id="7173" name="AutoShape 5"/>
          <p:cNvSpPr>
            <a:spLocks noChangeArrowheads="1"/>
          </p:cNvSpPr>
          <p:nvPr/>
        </p:nvSpPr>
        <p:spPr bwMode="auto">
          <a:xfrm>
            <a:off x="468313" y="2349500"/>
            <a:ext cx="1728787" cy="1849438"/>
          </a:xfrm>
          <a:prstGeom prst="flowChartCollate">
            <a:avLst/>
          </a:prstGeom>
          <a:solidFill>
            <a:schemeClr val="accent1"/>
          </a:solidFill>
          <a:ln w="9525">
            <a:solidFill>
              <a:schemeClr val="tx1"/>
            </a:solidFill>
            <a:miter lim="800000"/>
            <a:headEnd/>
            <a:tailEnd/>
          </a:ln>
          <a:effectLst/>
        </p:spPr>
        <p:txBody>
          <a:bodyPr wrap="none" anchor="ctr"/>
          <a:lstStyle/>
          <a:p>
            <a:endParaRPr lang="tr-TR"/>
          </a:p>
        </p:txBody>
      </p:sp>
      <p:sp>
        <p:nvSpPr>
          <p:cNvPr id="7175" name="AutoShape 7"/>
          <p:cNvSpPr>
            <a:spLocks noChangeArrowheads="1"/>
          </p:cNvSpPr>
          <p:nvPr/>
        </p:nvSpPr>
        <p:spPr bwMode="auto">
          <a:xfrm>
            <a:off x="6516688" y="2492375"/>
            <a:ext cx="1176337" cy="1727200"/>
          </a:xfrm>
          <a:prstGeom prst="moon">
            <a:avLst>
              <a:gd name="adj" fmla="val 50000"/>
            </a:avLst>
          </a:prstGeom>
          <a:solidFill>
            <a:schemeClr val="accent1"/>
          </a:solidFill>
          <a:ln w="9525">
            <a:solidFill>
              <a:schemeClr val="tx1"/>
            </a:solidFill>
            <a:miter lim="800000"/>
            <a:headEnd/>
            <a:tailEnd/>
          </a:ln>
          <a:effectLst/>
        </p:spPr>
        <p:txBody>
          <a:bodyPr wrap="none" anchor="ctr"/>
          <a:lstStyle/>
          <a:p>
            <a:endParaRPr lang="tr-TR"/>
          </a:p>
        </p:txBody>
      </p:sp>
      <p:sp>
        <p:nvSpPr>
          <p:cNvPr id="7176" name="WordArt 8" descr="Beyaz mermer"/>
          <p:cNvSpPr>
            <a:spLocks noChangeArrowheads="1" noChangeShapeType="1" noTextEdit="1"/>
          </p:cNvSpPr>
          <p:nvPr/>
        </p:nvSpPr>
        <p:spPr bwMode="auto">
          <a:xfrm>
            <a:off x="971550" y="4868863"/>
            <a:ext cx="6400800" cy="6477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tr-TR" sz="3600" kern="10">
                <a:ln w="9525">
                  <a:round/>
                  <a:headEnd/>
                  <a:tailEnd/>
                </a:ln>
                <a:blipFill dpi="0" rotWithShape="0">
                  <a:blip r:embed="rId2"/>
                  <a:srcRect/>
                  <a:tile tx="0" ty="0" sx="100000" sy="100000" flip="none" algn="tl"/>
                </a:blipFill>
                <a:latin typeface="Arial Black"/>
              </a:rPr>
              <a:t>hangi şekiller simetriktir?</a:t>
            </a: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heel(4)">
                                      <p:cBhvr>
                                        <p:cTn id="7" dur="2000"/>
                                        <p:tgtEl>
                                          <p:spTgt spid="7170"/>
                                        </p:tgtEl>
                                      </p:cBhvr>
                                    </p:animEffect>
                                  </p:childTnLst>
                                </p:cTn>
                              </p:par>
                            </p:childTnLst>
                          </p:cTn>
                        </p:par>
                        <p:par>
                          <p:cTn id="8" fill="hold">
                            <p:stCondLst>
                              <p:cond delay="2000"/>
                            </p:stCondLst>
                            <p:childTnLst>
                              <p:par>
                                <p:cTn id="9" presetID="7" presetClass="entr" presetSubtype="8" fill="hold" grpId="0" nodeType="afterEffect">
                                  <p:stCondLst>
                                    <p:cond delay="0"/>
                                  </p:stCondLst>
                                  <p:childTnLst>
                                    <p:set>
                                      <p:cBhvr>
                                        <p:cTn id="10" dur="1" fill="hold">
                                          <p:stCondLst>
                                            <p:cond delay="0"/>
                                          </p:stCondLst>
                                        </p:cTn>
                                        <p:tgtEl>
                                          <p:spTgt spid="7173"/>
                                        </p:tgtEl>
                                        <p:attrNameLst>
                                          <p:attrName>style.visibility</p:attrName>
                                        </p:attrNameLst>
                                      </p:cBhvr>
                                      <p:to>
                                        <p:strVal val="visible"/>
                                      </p:to>
                                    </p:set>
                                    <p:anim calcmode="lin" valueType="num">
                                      <p:cBhvr additive="base">
                                        <p:cTn id="11" dur="5000" fill="hold"/>
                                        <p:tgtEl>
                                          <p:spTgt spid="7173"/>
                                        </p:tgtEl>
                                        <p:attrNameLst>
                                          <p:attrName>ppt_x</p:attrName>
                                        </p:attrNameLst>
                                      </p:cBhvr>
                                      <p:tavLst>
                                        <p:tav tm="0">
                                          <p:val>
                                            <p:strVal val="0-#ppt_w/2"/>
                                          </p:val>
                                        </p:tav>
                                        <p:tav tm="100000">
                                          <p:val>
                                            <p:strVal val="#ppt_x"/>
                                          </p:val>
                                        </p:tav>
                                      </p:tavLst>
                                    </p:anim>
                                    <p:anim calcmode="lin" valueType="num">
                                      <p:cBhvr additive="base">
                                        <p:cTn id="12" dur="5000" fill="hold"/>
                                        <p:tgtEl>
                                          <p:spTgt spid="7173"/>
                                        </p:tgtEl>
                                        <p:attrNameLst>
                                          <p:attrName>ppt_y</p:attrName>
                                        </p:attrNameLst>
                                      </p:cBhvr>
                                      <p:tavLst>
                                        <p:tav tm="0">
                                          <p:val>
                                            <p:strVal val="#ppt_y"/>
                                          </p:val>
                                        </p:tav>
                                        <p:tav tm="100000">
                                          <p:val>
                                            <p:strVal val="#ppt_y"/>
                                          </p:val>
                                        </p:tav>
                                      </p:tavLst>
                                    </p:anim>
                                  </p:childTnLst>
                                </p:cTn>
                              </p:par>
                            </p:childTnLst>
                          </p:cTn>
                        </p:par>
                        <p:par>
                          <p:cTn id="13" fill="hold">
                            <p:stCondLst>
                              <p:cond delay="7000"/>
                            </p:stCondLst>
                            <p:childTnLst>
                              <p:par>
                                <p:cTn id="14" presetID="7" presetClass="entr" presetSubtype="4" fill="hold" grpId="0" nodeType="afterEffect">
                                  <p:stCondLst>
                                    <p:cond delay="0"/>
                                  </p:stCondLst>
                                  <p:childTnLst>
                                    <p:set>
                                      <p:cBhvr>
                                        <p:cTn id="15" dur="1" fill="hold">
                                          <p:stCondLst>
                                            <p:cond delay="0"/>
                                          </p:stCondLst>
                                        </p:cTn>
                                        <p:tgtEl>
                                          <p:spTgt spid="7172"/>
                                        </p:tgtEl>
                                        <p:attrNameLst>
                                          <p:attrName>style.visibility</p:attrName>
                                        </p:attrNameLst>
                                      </p:cBhvr>
                                      <p:to>
                                        <p:strVal val="visible"/>
                                      </p:to>
                                    </p:set>
                                    <p:anim calcmode="lin" valueType="num">
                                      <p:cBhvr additive="base">
                                        <p:cTn id="16" dur="5000" fill="hold"/>
                                        <p:tgtEl>
                                          <p:spTgt spid="7172"/>
                                        </p:tgtEl>
                                        <p:attrNameLst>
                                          <p:attrName>ppt_x</p:attrName>
                                        </p:attrNameLst>
                                      </p:cBhvr>
                                      <p:tavLst>
                                        <p:tav tm="0">
                                          <p:val>
                                            <p:strVal val="#ppt_x"/>
                                          </p:val>
                                        </p:tav>
                                        <p:tav tm="100000">
                                          <p:val>
                                            <p:strVal val="#ppt_x"/>
                                          </p:val>
                                        </p:tav>
                                      </p:tavLst>
                                    </p:anim>
                                    <p:anim calcmode="lin" valueType="num">
                                      <p:cBhvr additive="base">
                                        <p:cTn id="17" dur="5000" fill="hold"/>
                                        <p:tgtEl>
                                          <p:spTgt spid="7172"/>
                                        </p:tgtEl>
                                        <p:attrNameLst>
                                          <p:attrName>ppt_y</p:attrName>
                                        </p:attrNameLst>
                                      </p:cBhvr>
                                      <p:tavLst>
                                        <p:tav tm="0">
                                          <p:val>
                                            <p:strVal val="1+#ppt_h/2"/>
                                          </p:val>
                                        </p:tav>
                                        <p:tav tm="100000">
                                          <p:val>
                                            <p:strVal val="#ppt_y"/>
                                          </p:val>
                                        </p:tav>
                                      </p:tavLst>
                                    </p:anim>
                                  </p:childTnLst>
                                </p:cTn>
                              </p:par>
                            </p:childTnLst>
                          </p:cTn>
                        </p:par>
                        <p:par>
                          <p:cTn id="18" fill="hold">
                            <p:stCondLst>
                              <p:cond delay="12000"/>
                            </p:stCondLst>
                            <p:childTnLst>
                              <p:par>
                                <p:cTn id="19" presetID="7" presetClass="entr" presetSubtype="2" fill="hold" grpId="0" nodeType="afterEffect">
                                  <p:stCondLst>
                                    <p:cond delay="0"/>
                                  </p:stCondLst>
                                  <p:childTnLst>
                                    <p:set>
                                      <p:cBhvr>
                                        <p:cTn id="20" dur="1" fill="hold">
                                          <p:stCondLst>
                                            <p:cond delay="0"/>
                                          </p:stCondLst>
                                        </p:cTn>
                                        <p:tgtEl>
                                          <p:spTgt spid="7175"/>
                                        </p:tgtEl>
                                        <p:attrNameLst>
                                          <p:attrName>style.visibility</p:attrName>
                                        </p:attrNameLst>
                                      </p:cBhvr>
                                      <p:to>
                                        <p:strVal val="visible"/>
                                      </p:to>
                                    </p:set>
                                    <p:anim calcmode="lin" valueType="num">
                                      <p:cBhvr additive="base">
                                        <p:cTn id="21" dur="5000" fill="hold"/>
                                        <p:tgtEl>
                                          <p:spTgt spid="7175"/>
                                        </p:tgtEl>
                                        <p:attrNameLst>
                                          <p:attrName>ppt_x</p:attrName>
                                        </p:attrNameLst>
                                      </p:cBhvr>
                                      <p:tavLst>
                                        <p:tav tm="0">
                                          <p:val>
                                            <p:strVal val="1+#ppt_w/2"/>
                                          </p:val>
                                        </p:tav>
                                        <p:tav tm="100000">
                                          <p:val>
                                            <p:strVal val="#ppt_x"/>
                                          </p:val>
                                        </p:tav>
                                      </p:tavLst>
                                    </p:anim>
                                    <p:anim calcmode="lin" valueType="num">
                                      <p:cBhvr additive="base">
                                        <p:cTn id="22" dur="5000" fill="hold"/>
                                        <p:tgtEl>
                                          <p:spTgt spid="7175"/>
                                        </p:tgtEl>
                                        <p:attrNameLst>
                                          <p:attrName>ppt_y</p:attrName>
                                        </p:attrNameLst>
                                      </p:cBhvr>
                                      <p:tavLst>
                                        <p:tav tm="0">
                                          <p:val>
                                            <p:strVal val="#ppt_y"/>
                                          </p:val>
                                        </p:tav>
                                        <p:tav tm="100000">
                                          <p:val>
                                            <p:strVal val="#ppt_y"/>
                                          </p:val>
                                        </p:tav>
                                      </p:tavLst>
                                    </p:anim>
                                  </p:childTnLst>
                                </p:cTn>
                              </p:par>
                            </p:childTnLst>
                          </p:cTn>
                        </p:par>
                        <p:par>
                          <p:cTn id="23" fill="hold">
                            <p:stCondLst>
                              <p:cond delay="17000"/>
                            </p:stCondLst>
                            <p:childTnLst>
                              <p:par>
                                <p:cTn id="24" presetID="7" presetClass="entr" presetSubtype="4" fill="hold" grpId="0" nodeType="afterEffect">
                                  <p:stCondLst>
                                    <p:cond delay="0"/>
                                  </p:stCondLst>
                                  <p:childTnLst>
                                    <p:set>
                                      <p:cBhvr>
                                        <p:cTn id="25" dur="1" fill="hold">
                                          <p:stCondLst>
                                            <p:cond delay="0"/>
                                          </p:stCondLst>
                                        </p:cTn>
                                        <p:tgtEl>
                                          <p:spTgt spid="7176"/>
                                        </p:tgtEl>
                                        <p:attrNameLst>
                                          <p:attrName>style.visibility</p:attrName>
                                        </p:attrNameLst>
                                      </p:cBhvr>
                                      <p:to>
                                        <p:strVal val="visible"/>
                                      </p:to>
                                    </p:set>
                                    <p:anim calcmode="lin" valueType="num">
                                      <p:cBhvr additive="base">
                                        <p:cTn id="26" dur="5000" fill="hold"/>
                                        <p:tgtEl>
                                          <p:spTgt spid="7176"/>
                                        </p:tgtEl>
                                        <p:attrNameLst>
                                          <p:attrName>ppt_x</p:attrName>
                                        </p:attrNameLst>
                                      </p:cBhvr>
                                      <p:tavLst>
                                        <p:tav tm="0">
                                          <p:val>
                                            <p:strVal val="#ppt_x"/>
                                          </p:val>
                                        </p:tav>
                                        <p:tav tm="100000">
                                          <p:val>
                                            <p:strVal val="#ppt_x"/>
                                          </p:val>
                                        </p:tav>
                                      </p:tavLst>
                                    </p:anim>
                                    <p:anim calcmode="lin" valueType="num">
                                      <p:cBhvr additive="base">
                                        <p:cTn id="27" dur="5000" fill="hold"/>
                                        <p:tgtEl>
                                          <p:spTgt spid="71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2" grpId="0" animBg="1"/>
      <p:bldP spid="7173" grpId="0" animBg="1"/>
      <p:bldP spid="7175" grpId="0" animBg="1"/>
      <p:bldP spid="717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AutoShape 4"/>
          <p:cNvSpPr>
            <a:spLocks noChangeArrowheads="1"/>
          </p:cNvSpPr>
          <p:nvPr/>
        </p:nvSpPr>
        <p:spPr bwMode="auto">
          <a:xfrm>
            <a:off x="3563938" y="1484313"/>
            <a:ext cx="1728787" cy="1849437"/>
          </a:xfrm>
          <a:prstGeom prst="flowChartCollate">
            <a:avLst/>
          </a:prstGeom>
          <a:solidFill>
            <a:schemeClr val="accent1"/>
          </a:solidFill>
          <a:ln w="9525">
            <a:solidFill>
              <a:schemeClr val="tx1"/>
            </a:solidFill>
            <a:miter lim="800000"/>
            <a:headEnd/>
            <a:tailEnd/>
          </a:ln>
          <a:effectLst/>
        </p:spPr>
        <p:txBody>
          <a:bodyPr wrap="none" anchor="ctr"/>
          <a:lstStyle/>
          <a:p>
            <a:endParaRPr lang="tr-TR"/>
          </a:p>
        </p:txBody>
      </p:sp>
      <p:sp>
        <p:nvSpPr>
          <p:cNvPr id="2060" name="Line 12"/>
          <p:cNvSpPr>
            <a:spLocks noChangeShapeType="1"/>
          </p:cNvSpPr>
          <p:nvPr/>
        </p:nvSpPr>
        <p:spPr bwMode="auto">
          <a:xfrm>
            <a:off x="3563938" y="2420938"/>
            <a:ext cx="1728787" cy="0"/>
          </a:xfrm>
          <a:prstGeom prst="line">
            <a:avLst/>
          </a:prstGeom>
          <a:noFill/>
          <a:ln w="28575">
            <a:solidFill>
              <a:srgbClr val="FF3300"/>
            </a:solidFill>
            <a:round/>
            <a:headEnd/>
            <a:tailEnd/>
          </a:ln>
          <a:effectLst/>
        </p:spPr>
        <p:txBody>
          <a:bodyPr/>
          <a:lstStyle/>
          <a:p>
            <a:endParaRPr lang="tr-TR"/>
          </a:p>
        </p:txBody>
      </p:sp>
      <p:sp>
        <p:nvSpPr>
          <p:cNvPr id="2061" name="WordArt 13"/>
          <p:cNvSpPr>
            <a:spLocks noChangeArrowheads="1" noChangeShapeType="1" noTextEdit="1"/>
          </p:cNvSpPr>
          <p:nvPr/>
        </p:nvSpPr>
        <p:spPr bwMode="auto">
          <a:xfrm>
            <a:off x="1116013" y="4437063"/>
            <a:ext cx="6985000" cy="1512887"/>
          </a:xfrm>
          <a:prstGeom prst="rect">
            <a:avLst/>
          </a:prstGeom>
        </p:spPr>
        <p:txBody>
          <a:bodyPr wrap="none" fromWordArt="1">
            <a:prstTxWarp prst="textPlain">
              <a:avLst>
                <a:gd name="adj" fmla="val 50000"/>
              </a:avLst>
            </a:prstTxWarp>
          </a:bodyPr>
          <a:lstStyle/>
          <a:p>
            <a:pPr algn="ctr"/>
            <a:r>
              <a:rPr lang="tr-TR" sz="3600" kern="10">
                <a:ln w="19050">
                  <a:solidFill>
                    <a:srgbClr val="99CCFF"/>
                  </a:solidFill>
                  <a:round/>
                  <a:headEnd/>
                  <a:tailEnd/>
                </a:ln>
                <a:solidFill>
                  <a:srgbClr val="0066CC"/>
                </a:solidFill>
                <a:effectLst>
                  <a:outerShdw dist="35921" dir="2700000" algn="ctr" rotWithShape="0">
                    <a:srgbClr val="990000"/>
                  </a:outerShdw>
                </a:effectLst>
                <a:latin typeface="Impact"/>
              </a:rPr>
              <a:t>tabiki  birinci şekil ve....</a:t>
            </a:r>
          </a:p>
        </p:txBody>
      </p: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grpId="0" nodeType="after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0" fill="hold"/>
                                        <p:tgtEl>
                                          <p:spTgt spid="2052"/>
                                        </p:tgtEl>
                                        <p:attrNameLst>
                                          <p:attrName>ppt_x</p:attrName>
                                        </p:attrNameLst>
                                      </p:cBhvr>
                                      <p:tavLst>
                                        <p:tav tm="0">
                                          <p:val>
                                            <p:strVal val="#ppt_x"/>
                                          </p:val>
                                        </p:tav>
                                        <p:tav tm="100000">
                                          <p:val>
                                            <p:strVal val="#ppt_x"/>
                                          </p:val>
                                        </p:tav>
                                      </p:tavLst>
                                    </p:anim>
                                    <p:anim calcmode="lin" valueType="num">
                                      <p:cBhvr additive="base">
                                        <p:cTn id="8" dur="5000" fill="hold"/>
                                        <p:tgtEl>
                                          <p:spTgt spid="2052"/>
                                        </p:tgtEl>
                                        <p:attrNameLst>
                                          <p:attrName>ppt_y</p:attrName>
                                        </p:attrNameLst>
                                      </p:cBhvr>
                                      <p:tavLst>
                                        <p:tav tm="0">
                                          <p:val>
                                            <p:strVal val="0-#ppt_h/2"/>
                                          </p:val>
                                        </p:tav>
                                        <p:tav tm="100000">
                                          <p:val>
                                            <p:strVal val="#ppt_y"/>
                                          </p:val>
                                        </p:tav>
                                      </p:tavLst>
                                    </p:anim>
                                  </p:childTnLst>
                                </p:cTn>
                              </p:par>
                            </p:childTnLst>
                          </p:cTn>
                        </p:par>
                        <p:par>
                          <p:cTn id="9" fill="hold">
                            <p:stCondLst>
                              <p:cond delay="5000"/>
                            </p:stCondLst>
                            <p:childTnLst>
                              <p:par>
                                <p:cTn id="10" presetID="7" presetClass="entr" presetSubtype="4" fill="hold" grpId="0" nodeType="afterEffect">
                                  <p:stCondLst>
                                    <p:cond delay="0"/>
                                  </p:stCondLst>
                                  <p:childTnLst>
                                    <p:set>
                                      <p:cBhvr>
                                        <p:cTn id="11" dur="1" fill="hold">
                                          <p:stCondLst>
                                            <p:cond delay="0"/>
                                          </p:stCondLst>
                                        </p:cTn>
                                        <p:tgtEl>
                                          <p:spTgt spid="2061"/>
                                        </p:tgtEl>
                                        <p:attrNameLst>
                                          <p:attrName>style.visibility</p:attrName>
                                        </p:attrNameLst>
                                      </p:cBhvr>
                                      <p:to>
                                        <p:strVal val="visible"/>
                                      </p:to>
                                    </p:set>
                                    <p:anim calcmode="lin" valueType="num">
                                      <p:cBhvr additive="base">
                                        <p:cTn id="12" dur="5000" fill="hold"/>
                                        <p:tgtEl>
                                          <p:spTgt spid="2061"/>
                                        </p:tgtEl>
                                        <p:attrNameLst>
                                          <p:attrName>ppt_x</p:attrName>
                                        </p:attrNameLst>
                                      </p:cBhvr>
                                      <p:tavLst>
                                        <p:tav tm="0">
                                          <p:val>
                                            <p:strVal val="#ppt_x"/>
                                          </p:val>
                                        </p:tav>
                                        <p:tav tm="100000">
                                          <p:val>
                                            <p:strVal val="#ppt_x"/>
                                          </p:val>
                                        </p:tav>
                                      </p:tavLst>
                                    </p:anim>
                                    <p:anim calcmode="lin" valueType="num">
                                      <p:cBhvr additive="base">
                                        <p:cTn id="13" dur="5000" fill="hold"/>
                                        <p:tgtEl>
                                          <p:spTgt spid="206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60"/>
                                        </p:tgtEl>
                                        <p:attrNameLst>
                                          <p:attrName>style.visibility</p:attrName>
                                        </p:attrNameLst>
                                      </p:cBhvr>
                                      <p:to>
                                        <p:strVal val="visible"/>
                                      </p:to>
                                    </p:set>
                                    <p:anim calcmode="lin" valueType="num">
                                      <p:cBhvr additive="base">
                                        <p:cTn id="18" dur="2000" fill="hold"/>
                                        <p:tgtEl>
                                          <p:spTgt spid="2060"/>
                                        </p:tgtEl>
                                        <p:attrNameLst>
                                          <p:attrName>ppt_x</p:attrName>
                                        </p:attrNameLst>
                                      </p:cBhvr>
                                      <p:tavLst>
                                        <p:tav tm="0">
                                          <p:val>
                                            <p:strVal val="0-#ppt_w/2"/>
                                          </p:val>
                                        </p:tav>
                                        <p:tav tm="100000">
                                          <p:val>
                                            <p:strVal val="#ppt_x"/>
                                          </p:val>
                                        </p:tav>
                                      </p:tavLst>
                                    </p:anim>
                                    <p:anim calcmode="lin" valueType="num">
                                      <p:cBhvr additive="base">
                                        <p:cTn id="19" dur="2000" fill="hold"/>
                                        <p:tgtEl>
                                          <p:spTgt spid="20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60" grpId="0" animBg="1"/>
      <p:bldP spid="206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AutoShape 4"/>
          <p:cNvSpPr>
            <a:spLocks noChangeArrowheads="1"/>
          </p:cNvSpPr>
          <p:nvPr/>
        </p:nvSpPr>
        <p:spPr bwMode="auto">
          <a:xfrm>
            <a:off x="2771775" y="1700213"/>
            <a:ext cx="3529013" cy="1441450"/>
          </a:xfrm>
          <a:prstGeom prst="leftRightArrow">
            <a:avLst>
              <a:gd name="adj1" fmla="val 50000"/>
              <a:gd name="adj2" fmla="val 48965"/>
            </a:avLst>
          </a:prstGeom>
          <a:solidFill>
            <a:schemeClr val="accent1"/>
          </a:solidFill>
          <a:ln w="9525">
            <a:solidFill>
              <a:schemeClr val="tx1"/>
            </a:solidFill>
            <a:miter lim="800000"/>
            <a:headEnd/>
            <a:tailEnd/>
          </a:ln>
          <a:effectLst/>
        </p:spPr>
        <p:txBody>
          <a:bodyPr wrap="none" anchor="ctr"/>
          <a:lstStyle/>
          <a:p>
            <a:endParaRPr lang="tr-TR"/>
          </a:p>
        </p:txBody>
      </p:sp>
      <p:sp>
        <p:nvSpPr>
          <p:cNvPr id="8197" name="Line 5"/>
          <p:cNvSpPr>
            <a:spLocks noChangeShapeType="1"/>
          </p:cNvSpPr>
          <p:nvPr/>
        </p:nvSpPr>
        <p:spPr bwMode="auto">
          <a:xfrm>
            <a:off x="4572000" y="2060575"/>
            <a:ext cx="0" cy="792163"/>
          </a:xfrm>
          <a:prstGeom prst="line">
            <a:avLst/>
          </a:prstGeom>
          <a:noFill/>
          <a:ln w="28575">
            <a:solidFill>
              <a:srgbClr val="FF3300"/>
            </a:solidFill>
            <a:round/>
            <a:headEnd/>
            <a:tailEnd/>
          </a:ln>
          <a:effectLst/>
        </p:spPr>
        <p:txBody>
          <a:bodyPr/>
          <a:lstStyle/>
          <a:p>
            <a:endParaRPr lang="tr-TR"/>
          </a:p>
        </p:txBody>
      </p:sp>
      <p:sp>
        <p:nvSpPr>
          <p:cNvPr id="8198" name="WordArt 6"/>
          <p:cNvSpPr>
            <a:spLocks noChangeArrowheads="1" noChangeShapeType="1" noTextEdit="1"/>
          </p:cNvSpPr>
          <p:nvPr/>
        </p:nvSpPr>
        <p:spPr bwMode="auto">
          <a:xfrm>
            <a:off x="1908175" y="4292600"/>
            <a:ext cx="5184775" cy="571500"/>
          </a:xfrm>
          <a:prstGeom prst="rect">
            <a:avLst/>
          </a:prstGeom>
        </p:spPr>
        <p:txBody>
          <a:bodyPr wrap="none" fromWordArt="1">
            <a:prstTxWarp prst="textPlain">
              <a:avLst>
                <a:gd name="adj" fmla="val 50000"/>
              </a:avLst>
            </a:prstTxWarp>
          </a:bodyPr>
          <a:lstStyle/>
          <a:p>
            <a:pPr algn="ctr"/>
            <a:r>
              <a:rPr lang="tr-TR"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tabiki ikinci şekil</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0" fill="hold"/>
                                        <p:tgtEl>
                                          <p:spTgt spid="8198"/>
                                        </p:tgtEl>
                                        <p:attrNameLst>
                                          <p:attrName>ppt_x</p:attrName>
                                        </p:attrNameLst>
                                      </p:cBhvr>
                                      <p:tavLst>
                                        <p:tav tm="0">
                                          <p:val>
                                            <p:strVal val="#ppt_x"/>
                                          </p:val>
                                        </p:tav>
                                        <p:tav tm="100000">
                                          <p:val>
                                            <p:strVal val="#ppt_x"/>
                                          </p:val>
                                        </p:tav>
                                      </p:tavLst>
                                    </p:anim>
                                    <p:anim calcmode="lin" valueType="num">
                                      <p:cBhvr additive="base">
                                        <p:cTn id="8" dur="5000" fill="hold"/>
                                        <p:tgtEl>
                                          <p:spTgt spid="8198"/>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7" presetClass="entr" presetSubtype="1" fill="hold" grpId="0" nodeType="afterEffect">
                                  <p:stCondLst>
                                    <p:cond delay="0"/>
                                  </p:stCondLst>
                                  <p:childTnLst>
                                    <p:set>
                                      <p:cBhvr>
                                        <p:cTn id="11" dur="1" fill="hold">
                                          <p:stCondLst>
                                            <p:cond delay="0"/>
                                          </p:stCondLst>
                                        </p:cTn>
                                        <p:tgtEl>
                                          <p:spTgt spid="8196"/>
                                        </p:tgtEl>
                                        <p:attrNameLst>
                                          <p:attrName>style.visibility</p:attrName>
                                        </p:attrNameLst>
                                      </p:cBhvr>
                                      <p:to>
                                        <p:strVal val="visible"/>
                                      </p:to>
                                    </p:set>
                                    <p:anim calcmode="lin" valueType="num">
                                      <p:cBhvr additive="base">
                                        <p:cTn id="12" dur="5000" fill="hold"/>
                                        <p:tgtEl>
                                          <p:spTgt spid="8196"/>
                                        </p:tgtEl>
                                        <p:attrNameLst>
                                          <p:attrName>ppt_x</p:attrName>
                                        </p:attrNameLst>
                                      </p:cBhvr>
                                      <p:tavLst>
                                        <p:tav tm="0">
                                          <p:val>
                                            <p:strVal val="#ppt_x"/>
                                          </p:val>
                                        </p:tav>
                                        <p:tav tm="100000">
                                          <p:val>
                                            <p:strVal val="#ppt_x"/>
                                          </p:val>
                                        </p:tav>
                                      </p:tavLst>
                                    </p:anim>
                                    <p:anim calcmode="lin" valueType="num">
                                      <p:cBhvr additive="base">
                                        <p:cTn id="13" dur="5000" fill="hold"/>
                                        <p:tgtEl>
                                          <p:spTgt spid="8196"/>
                                        </p:tgtEl>
                                        <p:attrNameLst>
                                          <p:attrName>ppt_y</p:attrName>
                                        </p:attrNameLst>
                                      </p:cBhvr>
                                      <p:tavLst>
                                        <p:tav tm="0">
                                          <p:val>
                                            <p:strVal val="0-#ppt_h/2"/>
                                          </p:val>
                                        </p:tav>
                                        <p:tav tm="100000">
                                          <p:val>
                                            <p:strVal val="#ppt_y"/>
                                          </p:val>
                                        </p:tav>
                                      </p:tavLst>
                                    </p:anim>
                                  </p:childTnLst>
                                </p:cTn>
                              </p:par>
                            </p:childTnLst>
                          </p:cTn>
                        </p:par>
                        <p:par>
                          <p:cTn id="14" fill="hold">
                            <p:stCondLst>
                              <p:cond delay="10000"/>
                            </p:stCondLst>
                            <p:childTnLst>
                              <p:par>
                                <p:cTn id="15" presetID="7" presetClass="entr" presetSubtype="2" fill="hold" grpId="0" nodeType="afterEffect">
                                  <p:stCondLst>
                                    <p:cond delay="0"/>
                                  </p:stCondLst>
                                  <p:childTnLst>
                                    <p:set>
                                      <p:cBhvr>
                                        <p:cTn id="16" dur="1" fill="hold">
                                          <p:stCondLst>
                                            <p:cond delay="0"/>
                                          </p:stCondLst>
                                        </p:cTn>
                                        <p:tgtEl>
                                          <p:spTgt spid="8197"/>
                                        </p:tgtEl>
                                        <p:attrNameLst>
                                          <p:attrName>style.visibility</p:attrName>
                                        </p:attrNameLst>
                                      </p:cBhvr>
                                      <p:to>
                                        <p:strVal val="visible"/>
                                      </p:to>
                                    </p:set>
                                    <p:anim calcmode="lin" valueType="num">
                                      <p:cBhvr additive="base">
                                        <p:cTn id="17" dur="5000" fill="hold"/>
                                        <p:tgtEl>
                                          <p:spTgt spid="8197"/>
                                        </p:tgtEl>
                                        <p:attrNameLst>
                                          <p:attrName>ppt_x</p:attrName>
                                        </p:attrNameLst>
                                      </p:cBhvr>
                                      <p:tavLst>
                                        <p:tav tm="0">
                                          <p:val>
                                            <p:strVal val="1+#ppt_w/2"/>
                                          </p:val>
                                        </p:tav>
                                        <p:tav tm="100000">
                                          <p:val>
                                            <p:strVal val="#ppt_x"/>
                                          </p:val>
                                        </p:tav>
                                      </p:tavLst>
                                    </p:anim>
                                    <p:anim calcmode="lin" valueType="num">
                                      <p:cBhvr additive="base">
                                        <p:cTn id="18" dur="5000" fill="hold"/>
                                        <p:tgtEl>
                                          <p:spTgt spid="81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8197" grpId="0" animBg="1"/>
      <p:bldP spid="8198" grpId="0" animBg="1"/>
    </p:bldLst>
  </p:timing>
</p:sld>
</file>

<file path=ppt/theme/theme1.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knik">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knik">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46</TotalTime>
  <Words>293</Words>
  <Application>Microsoft Office PowerPoint</Application>
  <PresentationFormat>Ekran Gösterisi (4:3)</PresentationFormat>
  <Paragraphs>24</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Teknik</vt:lpstr>
      <vt:lpstr>  Simetri,Örüntü Ve Süslemeler</vt:lpstr>
      <vt:lpstr>           Simetri Nedir?</vt:lpstr>
      <vt:lpstr>PowerPoint Sunusu</vt:lpstr>
      <vt:lpstr>PowerPoint Sunusu</vt:lpstr>
      <vt:lpstr>Kalp Resmindeki Simetriye Dikkat</vt:lpstr>
      <vt:lpstr>PowerPoint Sunusu</vt:lpstr>
      <vt:lpstr>Hadi bakalım hep beraber simetrik şekilleri bulalım</vt:lpstr>
      <vt:lpstr>PowerPoint Sunusu</vt:lpstr>
      <vt:lpstr>PowerPoint Sunusu</vt:lpstr>
      <vt:lpstr>         Beni Dinlediğiniz İçin            Teşekkür Ederim</vt:lpstr>
    </vt:vector>
  </TitlesOfParts>
  <Manager>www.sorubak.com</Manager>
  <Company>www.sorubak.com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s</dc:creator>
  <cp:keywords>www.sorubak.com</cp:keywords>
  <dc:description>www.sorubak.com</dc:description>
  <cp:lastModifiedBy>Ferit Yassa</cp:lastModifiedBy>
  <cp:revision>www.sorubak.com</cp:revision>
  <dcterms:created xsi:type="dcterms:W3CDTF">2010-08-10T17:18:09Z</dcterms:created>
  <dcterms:modified xsi:type="dcterms:W3CDTF">2012-12-18T17:07:11Z</dcterms:modified>
  <cp:category>www.sorubak.com</cp:category>
  <cp:contentType>www.sorubak.com</cp:contentType>
  <cp:contentStatus>www.sorubak.com</cp:contentStatus>
  <cp:version>www.sorubak.com</cp:version>
</cp:coreProperties>
</file>