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8" r:id="rId3"/>
    <p:sldId id="269" r:id="rId4"/>
    <p:sldId id="264" r:id="rId5"/>
    <p:sldId id="270" r:id="rId6"/>
    <p:sldId id="261" r:id="rId7"/>
    <p:sldId id="272" r:id="rId8"/>
    <p:sldId id="266" r:id="rId9"/>
    <p:sldId id="273" r:id="rId10"/>
    <p:sldId id="271" r:id="rId11"/>
    <p:sldId id="267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0BE3"/>
    <a:srgbClr val="F57B17"/>
    <a:srgbClr val="FF66FF"/>
    <a:srgbClr val="A50021"/>
    <a:srgbClr val="F1F6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7" d="100"/>
          <a:sy n="47" d="100"/>
        </p:scale>
        <p:origin x="-1134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93F2-F0F2-43B4-8B6E-098591CC7C90}" type="datetimeFigureOut">
              <a:rPr lang="tr-TR" smtClean="0"/>
              <a:pPr/>
              <a:t>10.12.2012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1E1A-F6FB-49C2-AB33-180EC20BD3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93F2-F0F2-43B4-8B6E-098591CC7C90}" type="datetimeFigureOut">
              <a:rPr lang="tr-TR" smtClean="0"/>
              <a:pPr/>
              <a:t>10.12.2012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1E1A-F6FB-49C2-AB33-180EC20BD3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93F2-F0F2-43B4-8B6E-098591CC7C90}" type="datetimeFigureOut">
              <a:rPr lang="tr-TR" smtClean="0"/>
              <a:pPr/>
              <a:t>10.12.2012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1E1A-F6FB-49C2-AB33-180EC20BD3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93F2-F0F2-43B4-8B6E-098591CC7C90}" type="datetimeFigureOut">
              <a:rPr lang="tr-TR" smtClean="0"/>
              <a:pPr/>
              <a:t>10.12.2012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1E1A-F6FB-49C2-AB33-180EC20BD3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93F2-F0F2-43B4-8B6E-098591CC7C90}" type="datetimeFigureOut">
              <a:rPr lang="tr-TR" smtClean="0"/>
              <a:pPr/>
              <a:t>10.12.2012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1E1A-F6FB-49C2-AB33-180EC20BD3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93F2-F0F2-43B4-8B6E-098591CC7C90}" type="datetimeFigureOut">
              <a:rPr lang="tr-TR" smtClean="0"/>
              <a:pPr/>
              <a:t>10.12.2012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1E1A-F6FB-49C2-AB33-180EC20BD3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93F2-F0F2-43B4-8B6E-098591CC7C90}" type="datetimeFigureOut">
              <a:rPr lang="tr-TR" smtClean="0"/>
              <a:pPr/>
              <a:t>10.12.2012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1E1A-F6FB-49C2-AB33-180EC20BD3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93F2-F0F2-43B4-8B6E-098591CC7C90}" type="datetimeFigureOut">
              <a:rPr lang="tr-TR" smtClean="0"/>
              <a:pPr/>
              <a:t>10.12.2012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1E1A-F6FB-49C2-AB33-180EC20BD3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93F2-F0F2-43B4-8B6E-098591CC7C90}" type="datetimeFigureOut">
              <a:rPr lang="tr-TR" smtClean="0"/>
              <a:pPr/>
              <a:t>10.12.2012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1E1A-F6FB-49C2-AB33-180EC20BD3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93F2-F0F2-43B4-8B6E-098591CC7C90}" type="datetimeFigureOut">
              <a:rPr lang="tr-TR" smtClean="0"/>
              <a:pPr/>
              <a:t>10.12.2012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1E1A-F6FB-49C2-AB33-180EC20BD3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D93F2-F0F2-43B4-8B6E-098591CC7C90}" type="datetimeFigureOut">
              <a:rPr lang="tr-TR" smtClean="0"/>
              <a:pPr/>
              <a:t>10.12.2012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61E1A-F6FB-49C2-AB33-180EC20BD31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9D93F2-F0F2-43B4-8B6E-098591CC7C90}" type="datetimeFigureOut">
              <a:rPr lang="tr-TR" smtClean="0"/>
              <a:pPr/>
              <a:t>10.12.2012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61E1A-F6FB-49C2-AB33-180EC20BD31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video2.FLV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V&#304;DEO.FLV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tr-TR" sz="6000" b="1" cap="all" dirty="0" smtClean="0">
                <a:ln w="0"/>
                <a:solidFill>
                  <a:srgbClr val="F57B17"/>
                </a:solidFill>
                <a:effectLst>
                  <a:reflection blurRad="12700" stA="50000" endPos="50000" dist="5000" dir="5400000" sy="-100000" rotWithShape="0"/>
                </a:effectLst>
              </a:rPr>
              <a:t>FEN VE TEKNOLOJİ</a:t>
            </a:r>
            <a:endParaRPr lang="tr-TR" sz="6000" b="1" cap="all" dirty="0">
              <a:ln w="0"/>
              <a:solidFill>
                <a:srgbClr val="F57B17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idx="1"/>
          </p:nvPr>
        </p:nvSpPr>
        <p:spPr>
          <a:xfrm>
            <a:off x="3707904" y="2492896"/>
            <a:ext cx="5760640" cy="3096343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>
              <a:buNone/>
            </a:pPr>
            <a:r>
              <a:rPr lang="tr-TR" sz="4200" b="1" dirty="0" smtClean="0">
                <a:solidFill>
                  <a:srgbClr val="00B050"/>
                </a:solidFill>
              </a:rPr>
              <a:t>    KAÇ GÖLGE OLUŞUR?</a:t>
            </a:r>
          </a:p>
          <a:p>
            <a:pPr>
              <a:buNone/>
            </a:pPr>
            <a:endParaRPr lang="tr-TR" sz="4000" b="1" dirty="0" smtClean="0">
              <a:solidFill>
                <a:srgbClr val="00B050"/>
              </a:solidFill>
            </a:endParaRPr>
          </a:p>
          <a:p>
            <a:pPr algn="ctr">
              <a:buNone/>
            </a:pPr>
            <a:r>
              <a:rPr lang="tr-TR" b="1" dirty="0" smtClean="0">
                <a:solidFill>
                  <a:srgbClr val="00B050"/>
                </a:solidFill>
              </a:rPr>
              <a:t> </a:t>
            </a:r>
          </a:p>
        </p:txBody>
      </p:sp>
      <p:pic>
        <p:nvPicPr>
          <p:cNvPr id="1026" name="Picture 2" descr="E:\Yeni klasör (3)\BugsBunny_shado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115515"/>
            <a:ext cx="5471592" cy="57424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None/>
            </a:pPr>
            <a:r>
              <a:rPr lang="tr-TR" sz="3600" b="1" dirty="0" smtClean="0">
                <a:solidFill>
                  <a:schemeClr val="tx1"/>
                </a:solidFill>
              </a:rPr>
              <a:t>İki gölgenin çakıştığı koyu alana </a:t>
            </a:r>
            <a:r>
              <a:rPr lang="tr-TR" sz="3600" b="1" u="sng" dirty="0" smtClean="0">
                <a:solidFill>
                  <a:schemeClr val="accent6">
                    <a:lumMod val="75000"/>
                  </a:schemeClr>
                </a:solidFill>
              </a:rPr>
              <a:t>tam gölge</a:t>
            </a:r>
            <a:r>
              <a:rPr lang="tr-TR" sz="36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tr-TR" sz="3600" b="1" dirty="0" smtClean="0">
                <a:solidFill>
                  <a:schemeClr val="tx1"/>
                </a:solidFill>
              </a:rPr>
              <a:t>ve</a:t>
            </a:r>
            <a:r>
              <a:rPr lang="tr-TR" sz="36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tr-TR" sz="3600" b="1" dirty="0" smtClean="0">
                <a:solidFill>
                  <a:schemeClr val="tx1"/>
                </a:solidFill>
              </a:rPr>
              <a:t>bu bölgenin iki yanındaki açık tonlu alana ise </a:t>
            </a:r>
            <a:r>
              <a:rPr lang="tr-TR" sz="3600" b="1" u="sng" dirty="0" smtClean="0">
                <a:solidFill>
                  <a:schemeClr val="accent6">
                    <a:lumMod val="75000"/>
                  </a:schemeClr>
                </a:solidFill>
              </a:rPr>
              <a:t>yarı gölge</a:t>
            </a:r>
            <a:r>
              <a:rPr lang="tr-TR" sz="3600" b="1" dirty="0" smtClean="0">
                <a:solidFill>
                  <a:srgbClr val="00B0F0"/>
                </a:solidFill>
              </a:rPr>
              <a:t> </a:t>
            </a:r>
            <a:r>
              <a:rPr lang="tr-TR" sz="3600" b="1" dirty="0" smtClean="0">
                <a:solidFill>
                  <a:schemeClr val="tx1"/>
                </a:solidFill>
              </a:rPr>
              <a:t>denir</a:t>
            </a:r>
          </a:p>
        </p:txBody>
      </p:sp>
      <p:pic>
        <p:nvPicPr>
          <p:cNvPr id="1026" name="Picture 2" descr="E:\Yeni klasör (3)\tweet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3933056"/>
            <a:ext cx="2629469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60648"/>
            <a:ext cx="8784976" cy="1844824"/>
          </a:xfrm>
        </p:spPr>
        <p:txBody>
          <a:bodyPr>
            <a:normAutofit/>
          </a:bodyPr>
          <a:lstStyle/>
          <a:p>
            <a:r>
              <a:rPr lang="tr-TR" sz="2400" b="1" dirty="0" smtClean="0"/>
              <a:t>Dört arkadaş el fenerlerinin ışığını aynı anda açarak masa üzerinde bulunan </a:t>
            </a:r>
            <a:r>
              <a:rPr lang="tr-TR" sz="2400" b="1" dirty="0" err="1" smtClean="0"/>
              <a:t>opak</a:t>
            </a:r>
            <a:r>
              <a:rPr lang="tr-TR" sz="2400" b="1" dirty="0" smtClean="0"/>
              <a:t> bir cismin üzerine şekildeki gibi tutuluyor. Bu durumda ortadaki </a:t>
            </a:r>
            <a:r>
              <a:rPr lang="tr-TR" sz="2400" b="1" dirty="0" err="1" smtClean="0"/>
              <a:t>opak</a:t>
            </a:r>
            <a:r>
              <a:rPr lang="tr-TR" sz="2400" b="1" dirty="0" smtClean="0"/>
              <a:t> cismin kaç tane gölgesi oluşur? Çizerek gösterelim.</a:t>
            </a:r>
            <a:endParaRPr lang="tr-TR" sz="2400" b="1" dirty="0"/>
          </a:p>
        </p:txBody>
      </p:sp>
      <p:pic>
        <p:nvPicPr>
          <p:cNvPr id="1026" name="Picture 2" descr="E:\Yeni klasör (3)\Fotoğraf01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2856"/>
            <a:ext cx="9144000" cy="453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r>
              <a:rPr lang="tr-TR" dirty="0" smtClean="0">
                <a:hlinkClick r:id="rId2" action="ppaction://hlinkfile"/>
              </a:rPr>
              <a:t>video2.FLV</a:t>
            </a:r>
            <a:endParaRPr lang="tr-TR" dirty="0"/>
          </a:p>
        </p:txBody>
      </p:sp>
      <p:pic>
        <p:nvPicPr>
          <p:cNvPr id="2050" name="Picture 2" descr="E:\Yeni klasör (3)\shadows_0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712"/>
            <a:ext cx="9144000" cy="60212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tr-TR" dirty="0" smtClean="0">
                <a:hlinkClick r:id="rId2" action="ppaction://hlinkfile"/>
              </a:rPr>
              <a:t>VİDEO.FLV</a:t>
            </a:r>
            <a:endParaRPr lang="tr-TR" dirty="0"/>
          </a:p>
        </p:txBody>
      </p:sp>
      <p:pic>
        <p:nvPicPr>
          <p:cNvPr id="3074" name="Picture 2" descr="E:\Yeni klasör (3)\cizgi-Fcizgi-Film-Kahramanlariilm-Kahramanlar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250758"/>
            <a:ext cx="7256819" cy="54426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3074" name="Picture 2" descr="E:\Yeni klasör (3)\img-sezerozturktenmuhtesembirgol-6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endParaRPr lang="tr-TR" sz="4000" b="1" dirty="0" smtClean="0">
              <a:solidFill>
                <a:srgbClr val="1A0BE3"/>
              </a:solidFill>
            </a:endParaRPr>
          </a:p>
          <a:p>
            <a:pPr>
              <a:buNone/>
            </a:pPr>
            <a:r>
              <a:rPr lang="tr-TR" sz="4000" b="1" dirty="0" smtClean="0">
                <a:solidFill>
                  <a:srgbClr val="1A0BE3"/>
                </a:solidFill>
              </a:rPr>
              <a:t>    Gündüz maç yapan futbolcuların bir gölgesi oluşurken gece maç yapan futbolcuların neden birden fazla gölgesini görürüz?</a:t>
            </a:r>
            <a:endParaRPr lang="tr-TR" sz="4000" b="1" dirty="0">
              <a:solidFill>
                <a:srgbClr val="1A0BE3"/>
              </a:solidFill>
            </a:endParaRPr>
          </a:p>
        </p:txBody>
      </p:sp>
      <p:pic>
        <p:nvPicPr>
          <p:cNvPr id="4" name="Picture 2" descr="E:\Yeni klasör (3)\smiley_vista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3861048"/>
            <a:ext cx="2727267" cy="20974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98778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4" name="3 5-Nokta Yıldız"/>
          <p:cNvSpPr/>
          <p:nvPr/>
        </p:nvSpPr>
        <p:spPr>
          <a:xfrm>
            <a:off x="0" y="476672"/>
            <a:ext cx="8604448" cy="5976664"/>
          </a:xfrm>
          <a:prstGeom prst="star5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5400" b="1" dirty="0" smtClean="0"/>
              <a:t>ETKİNLİK ZAMANI</a:t>
            </a:r>
            <a:endParaRPr lang="tr-TR" sz="5400" b="1" dirty="0"/>
          </a:p>
        </p:txBody>
      </p:sp>
      <p:pic>
        <p:nvPicPr>
          <p:cNvPr id="5122" name="Picture 2" descr="E:\Yeni klasör (3)\Resim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60648"/>
            <a:ext cx="2247900" cy="2457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228184" y="1556792"/>
            <a:ext cx="3528392" cy="4569371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  Malzemeler: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1-</a:t>
            </a:r>
            <a:r>
              <a:rPr lang="tr-TR" dirty="0" smtClean="0"/>
              <a:t> Mukavva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2-</a:t>
            </a:r>
            <a:r>
              <a:rPr lang="tr-TR" dirty="0" smtClean="0"/>
              <a:t> 2 adet mum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3- </a:t>
            </a:r>
            <a:r>
              <a:rPr lang="tr-TR" dirty="0" smtClean="0"/>
              <a:t>Çakmak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4-</a:t>
            </a:r>
            <a:r>
              <a:rPr lang="tr-TR" dirty="0" smtClean="0"/>
              <a:t>Oyun hamuru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5-</a:t>
            </a:r>
            <a:r>
              <a:rPr lang="tr-TR" dirty="0" smtClean="0"/>
              <a:t> Karton</a:t>
            </a:r>
            <a:endParaRPr lang="tr-TR" dirty="0"/>
          </a:p>
        </p:txBody>
      </p:sp>
      <p:pic>
        <p:nvPicPr>
          <p:cNvPr id="2050" name="Picture 2" descr="E:\Yeni klasör (3)\Fotoğraf0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0"/>
            <a:ext cx="640871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5793507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0" y="0"/>
            <a:ext cx="9145016" cy="68580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3600" b="1" dirty="0" smtClean="0">
                <a:solidFill>
                  <a:schemeClr val="tx1"/>
                </a:solidFill>
              </a:rPr>
              <a:t>Cisim birbirinde yeterince aralıklı iki kaynak ile aydınlatılırsa iki ayrı gölge meydana gelir.</a:t>
            </a:r>
          </a:p>
          <a:p>
            <a:endParaRPr lang="tr-TR" sz="3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4000" b="1" dirty="0" smtClean="0">
                <a:solidFill>
                  <a:schemeClr val="tx1"/>
                </a:solidFill>
              </a:rPr>
              <a:t>    Kaynaklar birbirine daha yakın konuma getirildiğinde oluşan gölgelerin bir bölümü çakışır.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</TotalTime>
  <Words>110</Words>
  <Application>Microsoft Office PowerPoint</Application>
  <PresentationFormat>Ekran Gösterisi (4:3)</PresentationFormat>
  <Paragraphs>19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FEN VE TEKNOLOJİ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Dört arkadaş el fenerlerinin ışığını aynı anda açarak masa üzerinde bulunan opak bir cismin üzerine şekildeki gibi tutuluyor. Bu durumda ortadaki opak cismin kaç tane gölgesi oluşur? Çizerek gösterelim.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user</dc:creator>
  <cp:keywords>www.sorubak.com</cp:keywords>
  <dc:description>www.sorubak.com</dc:description>
  <cp:lastModifiedBy>fatih</cp:lastModifiedBy>
  <cp:revision>www.sorubak.com</cp:revision>
  <dcterms:created xsi:type="dcterms:W3CDTF">2012-12-02T15:50:09Z</dcterms:created>
  <dcterms:modified xsi:type="dcterms:W3CDTF">2012-12-10T01:57:35Z</dcterms:modified>
  <cp:category>www.sorubak.com</cp:category>
  <dc:language>www.sorubak.com</dc:language>
  <cp:version>www.sorubak.com</cp:version>
</cp:coreProperties>
</file>